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47"/>
  </p:notesMasterIdLst>
  <p:handoutMasterIdLst>
    <p:handoutMasterId r:id="rId48"/>
  </p:handoutMasterIdLst>
  <p:sldIdLst>
    <p:sldId id="375" r:id="rId5"/>
    <p:sldId id="376" r:id="rId6"/>
    <p:sldId id="377" r:id="rId7"/>
    <p:sldId id="378" r:id="rId8"/>
    <p:sldId id="379" r:id="rId9"/>
    <p:sldId id="268" r:id="rId10"/>
    <p:sldId id="380" r:id="rId11"/>
    <p:sldId id="381" r:id="rId12"/>
    <p:sldId id="382" r:id="rId13"/>
    <p:sldId id="329" r:id="rId14"/>
    <p:sldId id="373" r:id="rId15"/>
    <p:sldId id="334" r:id="rId16"/>
    <p:sldId id="335" r:id="rId17"/>
    <p:sldId id="336" r:id="rId18"/>
    <p:sldId id="374" r:id="rId19"/>
    <p:sldId id="340" r:id="rId20"/>
    <p:sldId id="393" r:id="rId21"/>
    <p:sldId id="394" r:id="rId22"/>
    <p:sldId id="383" r:id="rId23"/>
    <p:sldId id="384" r:id="rId24"/>
    <p:sldId id="389" r:id="rId25"/>
    <p:sldId id="390" r:id="rId26"/>
    <p:sldId id="385" r:id="rId27"/>
    <p:sldId id="386" r:id="rId28"/>
    <p:sldId id="348" r:id="rId29"/>
    <p:sldId id="349" r:id="rId30"/>
    <p:sldId id="387" r:id="rId31"/>
    <p:sldId id="388" r:id="rId32"/>
    <p:sldId id="352" r:id="rId33"/>
    <p:sldId id="353" r:id="rId34"/>
    <p:sldId id="355" r:id="rId35"/>
    <p:sldId id="391" r:id="rId36"/>
    <p:sldId id="392" r:id="rId37"/>
    <p:sldId id="358" r:id="rId38"/>
    <p:sldId id="359" r:id="rId39"/>
    <p:sldId id="360" r:id="rId40"/>
    <p:sldId id="361" r:id="rId41"/>
    <p:sldId id="365" r:id="rId42"/>
    <p:sldId id="372" r:id="rId43"/>
    <p:sldId id="366" r:id="rId44"/>
    <p:sldId id="291" r:id="rId45"/>
    <p:sldId id="288" r:id="rId46"/>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13"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B16E"/>
    <a:srgbClr val="FF4D4D"/>
    <a:srgbClr val="0090A2"/>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7" autoAdjust="0"/>
    <p:restoredTop sz="94670"/>
  </p:normalViewPr>
  <p:slideViewPr>
    <p:cSldViewPr snapToGrid="0">
      <p:cViewPr varScale="1">
        <p:scale>
          <a:sx n="69" d="100"/>
          <a:sy n="69" d="100"/>
        </p:scale>
        <p:origin x="372" y="52"/>
      </p:cViewPr>
      <p:guideLst>
        <p:guide pos="3840"/>
        <p:guide orient="horz" pos="2160"/>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Excel.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Recovered</c:v>
                </c:pt>
              </c:strCache>
            </c:strRef>
          </c:tx>
          <c:spPr>
            <a:solidFill>
              <a:schemeClr val="accent1"/>
            </a:solidFill>
            <a:ln>
              <a:noFill/>
            </a:ln>
            <a:effectLst/>
          </c:spPr>
          <c:invertIfNegative val="0"/>
          <c:cat>
            <c:strRef>
              <c:f>Hoja1!$A$2:$A$7</c:f>
              <c:strCache>
                <c:ptCount val="6"/>
                <c:pt idx="0">
                  <c:v>Costa Rica</c:v>
                </c:pt>
                <c:pt idx="1">
                  <c:v>Colombia</c:v>
                </c:pt>
                <c:pt idx="2">
                  <c:v>Chile</c:v>
                </c:pt>
                <c:pt idx="3">
                  <c:v>Brazil</c:v>
                </c:pt>
                <c:pt idx="4">
                  <c:v>Bolivia</c:v>
                </c:pt>
                <c:pt idx="5">
                  <c:v>Argentina</c:v>
                </c:pt>
              </c:strCache>
            </c:strRef>
          </c:cat>
          <c:val>
            <c:numRef>
              <c:f>Hoja1!$B$2:$B$7</c:f>
              <c:numCache>
                <c:formatCode>General</c:formatCode>
                <c:ptCount val="6"/>
                <c:pt idx="0">
                  <c:v>100</c:v>
                </c:pt>
                <c:pt idx="1">
                  <c:v>500</c:v>
                </c:pt>
                <c:pt idx="2">
                  <c:v>2000</c:v>
                </c:pt>
                <c:pt idx="3">
                  <c:v>300</c:v>
                </c:pt>
                <c:pt idx="4">
                  <c:v>80</c:v>
                </c:pt>
                <c:pt idx="5">
                  <c:v>2220</c:v>
                </c:pt>
              </c:numCache>
            </c:numRef>
          </c:val>
          <c:extLst>
            <c:ext xmlns:c16="http://schemas.microsoft.com/office/drawing/2014/chart" uri="{C3380CC4-5D6E-409C-BE32-E72D297353CC}">
              <c16:uniqueId val="{00000000-7A90-4D3C-9D21-4C4AD1E39F44}"/>
            </c:ext>
          </c:extLst>
        </c:ser>
        <c:ser>
          <c:idx val="1"/>
          <c:order val="1"/>
          <c:tx>
            <c:strRef>
              <c:f>Hoja1!$C$1</c:f>
              <c:strCache>
                <c:ptCount val="1"/>
                <c:pt idx="0">
                  <c:v>Dead</c:v>
                </c:pt>
              </c:strCache>
            </c:strRef>
          </c:tx>
          <c:spPr>
            <a:solidFill>
              <a:schemeClr val="accent2"/>
            </a:solidFill>
            <a:ln>
              <a:noFill/>
            </a:ln>
            <a:effectLst/>
          </c:spPr>
          <c:invertIfNegative val="0"/>
          <c:cat>
            <c:strRef>
              <c:f>Hoja1!$A$2:$A$7</c:f>
              <c:strCache>
                <c:ptCount val="6"/>
                <c:pt idx="0">
                  <c:v>Costa Rica</c:v>
                </c:pt>
                <c:pt idx="1">
                  <c:v>Colombia</c:v>
                </c:pt>
                <c:pt idx="2">
                  <c:v>Chile</c:v>
                </c:pt>
                <c:pt idx="3">
                  <c:v>Brazil</c:v>
                </c:pt>
                <c:pt idx="4">
                  <c:v>Bolivia</c:v>
                </c:pt>
                <c:pt idx="5">
                  <c:v>Argentina</c:v>
                </c:pt>
              </c:strCache>
            </c:strRef>
          </c:cat>
          <c:val>
            <c:numRef>
              <c:f>Hoja1!$C$2:$C$7</c:f>
              <c:numCache>
                <c:formatCode>General</c:formatCode>
                <c:ptCount val="6"/>
                <c:pt idx="0">
                  <c:v>80</c:v>
                </c:pt>
                <c:pt idx="1">
                  <c:v>1000</c:v>
                </c:pt>
                <c:pt idx="2">
                  <c:v>1000</c:v>
                </c:pt>
                <c:pt idx="3">
                  <c:v>800</c:v>
                </c:pt>
                <c:pt idx="4">
                  <c:v>100</c:v>
                </c:pt>
                <c:pt idx="5">
                  <c:v>1500</c:v>
                </c:pt>
              </c:numCache>
            </c:numRef>
          </c:val>
          <c:extLst>
            <c:ext xmlns:c16="http://schemas.microsoft.com/office/drawing/2014/chart" uri="{C3380CC4-5D6E-409C-BE32-E72D297353CC}">
              <c16:uniqueId val="{00000001-7A90-4D3C-9D21-4C4AD1E39F44}"/>
            </c:ext>
          </c:extLst>
        </c:ser>
        <c:ser>
          <c:idx val="2"/>
          <c:order val="2"/>
          <c:tx>
            <c:strRef>
              <c:f>Hoja1!$D$1</c:f>
              <c:strCache>
                <c:ptCount val="1"/>
                <c:pt idx="0">
                  <c:v>Infectados</c:v>
                </c:pt>
              </c:strCache>
            </c:strRef>
          </c:tx>
          <c:spPr>
            <a:solidFill>
              <a:schemeClr val="accent3"/>
            </a:solidFill>
            <a:ln>
              <a:noFill/>
            </a:ln>
            <a:effectLst/>
          </c:spPr>
          <c:invertIfNegative val="0"/>
          <c:cat>
            <c:strRef>
              <c:f>Hoja1!$A$2:$A$7</c:f>
              <c:strCache>
                <c:ptCount val="6"/>
                <c:pt idx="0">
                  <c:v>Costa Rica</c:v>
                </c:pt>
                <c:pt idx="1">
                  <c:v>Colombia</c:v>
                </c:pt>
                <c:pt idx="2">
                  <c:v>Chile</c:v>
                </c:pt>
                <c:pt idx="3">
                  <c:v>Brazil</c:v>
                </c:pt>
                <c:pt idx="4">
                  <c:v>Bolivia</c:v>
                </c:pt>
                <c:pt idx="5">
                  <c:v>Argentina</c:v>
                </c:pt>
              </c:strCache>
            </c:strRef>
          </c:cat>
          <c:val>
            <c:numRef>
              <c:f>Hoja1!$D$2:$D$7</c:f>
              <c:numCache>
                <c:formatCode>General</c:formatCode>
                <c:ptCount val="6"/>
                <c:pt idx="0">
                  <c:v>400</c:v>
                </c:pt>
                <c:pt idx="1">
                  <c:v>4000</c:v>
                </c:pt>
                <c:pt idx="2">
                  <c:v>7000</c:v>
                </c:pt>
                <c:pt idx="3">
                  <c:v>10000</c:v>
                </c:pt>
                <c:pt idx="4">
                  <c:v>400</c:v>
                </c:pt>
                <c:pt idx="5">
                  <c:v>4000</c:v>
                </c:pt>
              </c:numCache>
            </c:numRef>
          </c:val>
          <c:extLst>
            <c:ext xmlns:c16="http://schemas.microsoft.com/office/drawing/2014/chart" uri="{C3380CC4-5D6E-409C-BE32-E72D297353CC}">
              <c16:uniqueId val="{00000002-7A90-4D3C-9D21-4C4AD1E39F44}"/>
            </c:ext>
          </c:extLst>
        </c:ser>
        <c:dLbls>
          <c:showLegendKey val="0"/>
          <c:showVal val="0"/>
          <c:showCatName val="0"/>
          <c:showSerName val="0"/>
          <c:showPercent val="0"/>
          <c:showBubbleSize val="0"/>
        </c:dLbls>
        <c:gapWidth val="182"/>
        <c:axId val="352491584"/>
        <c:axId val="352493544"/>
      </c:barChart>
      <c:catAx>
        <c:axId val="352491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AR"/>
          </a:p>
        </c:txPr>
        <c:crossAx val="352493544"/>
        <c:crosses val="autoZero"/>
        <c:auto val="1"/>
        <c:lblAlgn val="ctr"/>
        <c:lblOffset val="100"/>
        <c:noMultiLvlLbl val="0"/>
      </c:catAx>
      <c:valAx>
        <c:axId val="35249354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crossAx val="352491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A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A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Recovered</c:v>
                </c:pt>
              </c:strCache>
            </c:strRef>
          </c:tx>
          <c:spPr>
            <a:solidFill>
              <a:schemeClr val="accent1"/>
            </a:solidFill>
            <a:ln>
              <a:noFill/>
            </a:ln>
            <a:effectLst/>
          </c:spPr>
          <c:invertIfNegative val="0"/>
          <c:cat>
            <c:strRef>
              <c:f>Hoja1!$A$2:$A$7</c:f>
              <c:strCache>
                <c:ptCount val="6"/>
                <c:pt idx="0">
                  <c:v>Panama</c:v>
                </c:pt>
                <c:pt idx="1">
                  <c:v>Mexico</c:v>
                </c:pt>
                <c:pt idx="2">
                  <c:v>Honduras</c:v>
                </c:pt>
                <c:pt idx="3">
                  <c:v>Guatemala</c:v>
                </c:pt>
                <c:pt idx="4">
                  <c:v>El Salvador</c:v>
                </c:pt>
                <c:pt idx="5">
                  <c:v>Ecuador</c:v>
                </c:pt>
              </c:strCache>
            </c:strRef>
          </c:cat>
          <c:val>
            <c:numRef>
              <c:f>Hoja1!$B$2:$B$7</c:f>
              <c:numCache>
                <c:formatCode>General</c:formatCode>
                <c:ptCount val="6"/>
                <c:pt idx="0">
                  <c:v>100</c:v>
                </c:pt>
                <c:pt idx="1">
                  <c:v>100</c:v>
                </c:pt>
                <c:pt idx="2">
                  <c:v>50</c:v>
                </c:pt>
                <c:pt idx="3">
                  <c:v>150</c:v>
                </c:pt>
                <c:pt idx="4">
                  <c:v>100</c:v>
                </c:pt>
                <c:pt idx="5">
                  <c:v>100</c:v>
                </c:pt>
              </c:numCache>
            </c:numRef>
          </c:val>
          <c:extLst>
            <c:ext xmlns:c16="http://schemas.microsoft.com/office/drawing/2014/chart" uri="{C3380CC4-5D6E-409C-BE32-E72D297353CC}">
              <c16:uniqueId val="{00000000-7A90-4D3C-9D21-4C4AD1E39F44}"/>
            </c:ext>
          </c:extLst>
        </c:ser>
        <c:ser>
          <c:idx val="1"/>
          <c:order val="1"/>
          <c:tx>
            <c:strRef>
              <c:f>Hoja1!$C$1</c:f>
              <c:strCache>
                <c:ptCount val="1"/>
                <c:pt idx="0">
                  <c:v>Dead</c:v>
                </c:pt>
              </c:strCache>
            </c:strRef>
          </c:tx>
          <c:spPr>
            <a:solidFill>
              <a:schemeClr val="accent2"/>
            </a:solidFill>
            <a:ln>
              <a:noFill/>
            </a:ln>
            <a:effectLst/>
          </c:spPr>
          <c:invertIfNegative val="0"/>
          <c:cat>
            <c:strRef>
              <c:f>Hoja1!$A$2:$A$7</c:f>
              <c:strCache>
                <c:ptCount val="6"/>
                <c:pt idx="0">
                  <c:v>Panama</c:v>
                </c:pt>
                <c:pt idx="1">
                  <c:v>Mexico</c:v>
                </c:pt>
                <c:pt idx="2">
                  <c:v>Honduras</c:v>
                </c:pt>
                <c:pt idx="3">
                  <c:v>Guatemala</c:v>
                </c:pt>
                <c:pt idx="4">
                  <c:v>El Salvador</c:v>
                </c:pt>
                <c:pt idx="5">
                  <c:v>Ecuador</c:v>
                </c:pt>
              </c:strCache>
            </c:strRef>
          </c:cat>
          <c:val>
            <c:numRef>
              <c:f>Hoja1!$C$2:$C$7</c:f>
              <c:numCache>
                <c:formatCode>General</c:formatCode>
                <c:ptCount val="6"/>
                <c:pt idx="0">
                  <c:v>400</c:v>
                </c:pt>
                <c:pt idx="1">
                  <c:v>2000</c:v>
                </c:pt>
                <c:pt idx="2">
                  <c:v>150</c:v>
                </c:pt>
                <c:pt idx="3">
                  <c:v>100</c:v>
                </c:pt>
                <c:pt idx="4">
                  <c:v>200</c:v>
                </c:pt>
                <c:pt idx="5">
                  <c:v>600</c:v>
                </c:pt>
              </c:numCache>
            </c:numRef>
          </c:val>
          <c:extLst>
            <c:ext xmlns:c16="http://schemas.microsoft.com/office/drawing/2014/chart" uri="{C3380CC4-5D6E-409C-BE32-E72D297353CC}">
              <c16:uniqueId val="{00000001-7A90-4D3C-9D21-4C4AD1E39F44}"/>
            </c:ext>
          </c:extLst>
        </c:ser>
        <c:ser>
          <c:idx val="2"/>
          <c:order val="2"/>
          <c:tx>
            <c:strRef>
              <c:f>Hoja1!$D$1</c:f>
              <c:strCache>
                <c:ptCount val="1"/>
                <c:pt idx="0">
                  <c:v>Infectados</c:v>
                </c:pt>
              </c:strCache>
            </c:strRef>
          </c:tx>
          <c:spPr>
            <a:solidFill>
              <a:schemeClr val="accent3"/>
            </a:solidFill>
            <a:ln>
              <a:noFill/>
            </a:ln>
            <a:effectLst/>
          </c:spPr>
          <c:invertIfNegative val="0"/>
          <c:cat>
            <c:strRef>
              <c:f>Hoja1!$A$2:$A$7</c:f>
              <c:strCache>
                <c:ptCount val="6"/>
                <c:pt idx="0">
                  <c:v>Panama</c:v>
                </c:pt>
                <c:pt idx="1">
                  <c:v>Mexico</c:v>
                </c:pt>
                <c:pt idx="2">
                  <c:v>Honduras</c:v>
                </c:pt>
                <c:pt idx="3">
                  <c:v>Guatemala</c:v>
                </c:pt>
                <c:pt idx="4">
                  <c:v>El Salvador</c:v>
                </c:pt>
                <c:pt idx="5">
                  <c:v>Ecuador</c:v>
                </c:pt>
              </c:strCache>
            </c:strRef>
          </c:cat>
          <c:val>
            <c:numRef>
              <c:f>Hoja1!$D$2:$D$7</c:f>
              <c:numCache>
                <c:formatCode>General</c:formatCode>
                <c:ptCount val="6"/>
                <c:pt idx="0">
                  <c:v>4000</c:v>
                </c:pt>
                <c:pt idx="1">
                  <c:v>5000</c:v>
                </c:pt>
                <c:pt idx="2">
                  <c:v>350</c:v>
                </c:pt>
                <c:pt idx="3">
                  <c:v>1800</c:v>
                </c:pt>
                <c:pt idx="4">
                  <c:v>1500</c:v>
                </c:pt>
                <c:pt idx="5">
                  <c:v>5500</c:v>
                </c:pt>
              </c:numCache>
            </c:numRef>
          </c:val>
          <c:extLst>
            <c:ext xmlns:c16="http://schemas.microsoft.com/office/drawing/2014/chart" uri="{C3380CC4-5D6E-409C-BE32-E72D297353CC}">
              <c16:uniqueId val="{00000002-7A90-4D3C-9D21-4C4AD1E39F44}"/>
            </c:ext>
          </c:extLst>
        </c:ser>
        <c:dLbls>
          <c:showLegendKey val="0"/>
          <c:showVal val="0"/>
          <c:showCatName val="0"/>
          <c:showSerName val="0"/>
          <c:showPercent val="0"/>
          <c:showBubbleSize val="0"/>
        </c:dLbls>
        <c:gapWidth val="182"/>
        <c:axId val="352488840"/>
        <c:axId val="351595504"/>
      </c:barChart>
      <c:catAx>
        <c:axId val="352488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AR"/>
          </a:p>
        </c:txPr>
        <c:crossAx val="351595504"/>
        <c:crosses val="autoZero"/>
        <c:auto val="1"/>
        <c:lblAlgn val="ctr"/>
        <c:lblOffset val="100"/>
        <c:noMultiLvlLbl val="0"/>
      </c:catAx>
      <c:valAx>
        <c:axId val="35159550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crossAx val="352488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A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A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Recovered</c:v>
                </c:pt>
              </c:strCache>
            </c:strRef>
          </c:tx>
          <c:spPr>
            <a:solidFill>
              <a:schemeClr val="accent1"/>
            </a:solidFill>
            <a:ln>
              <a:noFill/>
            </a:ln>
            <a:effectLst/>
          </c:spPr>
          <c:invertIfNegative val="0"/>
          <c:cat>
            <c:strRef>
              <c:f>Hoja1!$A$2:$A$6</c:f>
              <c:strCache>
                <c:ptCount val="5"/>
                <c:pt idx="0">
                  <c:v>Venezuela</c:v>
                </c:pt>
                <c:pt idx="1">
                  <c:v>Uruguay</c:v>
                </c:pt>
                <c:pt idx="2">
                  <c:v>Rep. Dominicana</c:v>
                </c:pt>
                <c:pt idx="3">
                  <c:v>Perú</c:v>
                </c:pt>
                <c:pt idx="4">
                  <c:v>Paraguay</c:v>
                </c:pt>
              </c:strCache>
            </c:strRef>
          </c:cat>
          <c:val>
            <c:numRef>
              <c:f>Hoja1!$B$2:$B$6</c:f>
              <c:numCache>
                <c:formatCode>General</c:formatCode>
                <c:ptCount val="5"/>
                <c:pt idx="0">
                  <c:v>200</c:v>
                </c:pt>
                <c:pt idx="1">
                  <c:v>80</c:v>
                </c:pt>
                <c:pt idx="2">
                  <c:v>100</c:v>
                </c:pt>
                <c:pt idx="3">
                  <c:v>100</c:v>
                </c:pt>
                <c:pt idx="4">
                  <c:v>80</c:v>
                </c:pt>
              </c:numCache>
            </c:numRef>
          </c:val>
          <c:extLst>
            <c:ext xmlns:c16="http://schemas.microsoft.com/office/drawing/2014/chart" uri="{C3380CC4-5D6E-409C-BE32-E72D297353CC}">
              <c16:uniqueId val="{00000000-7A90-4D3C-9D21-4C4AD1E39F44}"/>
            </c:ext>
          </c:extLst>
        </c:ser>
        <c:ser>
          <c:idx val="1"/>
          <c:order val="1"/>
          <c:tx>
            <c:strRef>
              <c:f>Hoja1!$C$1</c:f>
              <c:strCache>
                <c:ptCount val="1"/>
                <c:pt idx="0">
                  <c:v>Dead</c:v>
                </c:pt>
              </c:strCache>
            </c:strRef>
          </c:tx>
          <c:spPr>
            <a:solidFill>
              <a:schemeClr val="accent2"/>
            </a:solidFill>
            <a:ln>
              <a:noFill/>
            </a:ln>
            <a:effectLst/>
          </c:spPr>
          <c:invertIfNegative val="0"/>
          <c:cat>
            <c:strRef>
              <c:f>Hoja1!$A$2:$A$6</c:f>
              <c:strCache>
                <c:ptCount val="5"/>
                <c:pt idx="0">
                  <c:v>Venezuela</c:v>
                </c:pt>
                <c:pt idx="1">
                  <c:v>Uruguay</c:v>
                </c:pt>
                <c:pt idx="2">
                  <c:v>Rep. Dominicana</c:v>
                </c:pt>
                <c:pt idx="3">
                  <c:v>Perú</c:v>
                </c:pt>
                <c:pt idx="4">
                  <c:v>Paraguay</c:v>
                </c:pt>
              </c:strCache>
            </c:strRef>
          </c:cat>
          <c:val>
            <c:numRef>
              <c:f>Hoja1!$C$2:$C$6</c:f>
              <c:numCache>
                <c:formatCode>General</c:formatCode>
                <c:ptCount val="5"/>
                <c:pt idx="0">
                  <c:v>100</c:v>
                </c:pt>
                <c:pt idx="1">
                  <c:v>100</c:v>
                </c:pt>
                <c:pt idx="2">
                  <c:v>150</c:v>
                </c:pt>
                <c:pt idx="3">
                  <c:v>150</c:v>
                </c:pt>
                <c:pt idx="4">
                  <c:v>100</c:v>
                </c:pt>
              </c:numCache>
            </c:numRef>
          </c:val>
          <c:extLst>
            <c:ext xmlns:c16="http://schemas.microsoft.com/office/drawing/2014/chart" uri="{C3380CC4-5D6E-409C-BE32-E72D297353CC}">
              <c16:uniqueId val="{00000001-7A90-4D3C-9D21-4C4AD1E39F44}"/>
            </c:ext>
          </c:extLst>
        </c:ser>
        <c:ser>
          <c:idx val="2"/>
          <c:order val="2"/>
          <c:tx>
            <c:strRef>
              <c:f>Hoja1!$D$1</c:f>
              <c:strCache>
                <c:ptCount val="1"/>
                <c:pt idx="0">
                  <c:v>Infected</c:v>
                </c:pt>
              </c:strCache>
            </c:strRef>
          </c:tx>
          <c:spPr>
            <a:solidFill>
              <a:schemeClr val="accent3"/>
            </a:solidFill>
            <a:ln>
              <a:noFill/>
            </a:ln>
            <a:effectLst/>
          </c:spPr>
          <c:invertIfNegative val="0"/>
          <c:cat>
            <c:strRef>
              <c:f>Hoja1!$A$2:$A$6</c:f>
              <c:strCache>
                <c:ptCount val="5"/>
                <c:pt idx="0">
                  <c:v>Venezuela</c:v>
                </c:pt>
                <c:pt idx="1">
                  <c:v>Uruguay</c:v>
                </c:pt>
                <c:pt idx="2">
                  <c:v>Rep. Dominicana</c:v>
                </c:pt>
                <c:pt idx="3">
                  <c:v>Perú</c:v>
                </c:pt>
                <c:pt idx="4">
                  <c:v>Paraguay</c:v>
                </c:pt>
              </c:strCache>
            </c:strRef>
          </c:cat>
          <c:val>
            <c:numRef>
              <c:f>Hoja1!$D$2:$D$6</c:f>
              <c:numCache>
                <c:formatCode>General</c:formatCode>
                <c:ptCount val="5"/>
                <c:pt idx="0">
                  <c:v>250</c:v>
                </c:pt>
                <c:pt idx="1">
                  <c:v>400</c:v>
                </c:pt>
                <c:pt idx="2">
                  <c:v>4000</c:v>
                </c:pt>
                <c:pt idx="3">
                  <c:v>4000</c:v>
                </c:pt>
                <c:pt idx="4">
                  <c:v>250</c:v>
                </c:pt>
              </c:numCache>
            </c:numRef>
          </c:val>
          <c:extLst>
            <c:ext xmlns:c16="http://schemas.microsoft.com/office/drawing/2014/chart" uri="{C3380CC4-5D6E-409C-BE32-E72D297353CC}">
              <c16:uniqueId val="{00000002-7A90-4D3C-9D21-4C4AD1E39F44}"/>
            </c:ext>
          </c:extLst>
        </c:ser>
        <c:dLbls>
          <c:showLegendKey val="0"/>
          <c:showVal val="0"/>
          <c:showCatName val="0"/>
          <c:showSerName val="0"/>
          <c:showPercent val="0"/>
          <c:showBubbleSize val="0"/>
        </c:dLbls>
        <c:gapWidth val="182"/>
        <c:axId val="408799112"/>
        <c:axId val="408793232"/>
      </c:barChart>
      <c:catAx>
        <c:axId val="408799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AR"/>
          </a:p>
        </c:txPr>
        <c:crossAx val="408793232"/>
        <c:crosses val="autoZero"/>
        <c:auto val="1"/>
        <c:lblAlgn val="ctr"/>
        <c:lblOffset val="100"/>
        <c:noMultiLvlLbl val="0"/>
      </c:catAx>
      <c:valAx>
        <c:axId val="40879323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crossAx val="408799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A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AR"/>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0.294</cdr:x>
      <cdr:y>0.10203</cdr:y>
    </cdr:from>
    <cdr:to>
      <cdr:x>0.39497</cdr:x>
      <cdr:y>0.15315</cdr:y>
    </cdr:to>
    <cdr:sp macro="" textlink="">
      <cdr:nvSpPr>
        <cdr:cNvPr id="2" name="35 CuadroTexto"/>
        <cdr:cNvSpPr txBox="1"/>
      </cdr:nvSpPr>
      <cdr:spPr>
        <a:xfrm xmlns:a="http://schemas.openxmlformats.org/drawingml/2006/main">
          <a:off x="2105246" y="552893"/>
          <a:ext cx="72301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rtl="0">
            <a:defRPr lang="es-ES"/>
          </a:defPPr>
          <a:lvl1pPr marL="0" algn="l" defTabSz="914400" rtl="0" eaLnBrk="1" latinLnBrk="0" hangingPunct="1">
            <a:defRPr sz="1800" kern="1200">
              <a:solidFill>
                <a:sysClr val="windowText" lastClr="000000"/>
              </a:solidFill>
              <a:latin typeface="Arial "/>
            </a:defRPr>
          </a:lvl1pPr>
          <a:lvl2pPr marL="457200" algn="l" defTabSz="914400" rtl="0" eaLnBrk="1" latinLnBrk="0" hangingPunct="1">
            <a:defRPr sz="1800" kern="1200">
              <a:solidFill>
                <a:sysClr val="windowText" lastClr="000000"/>
              </a:solidFill>
              <a:latin typeface="Arial "/>
            </a:defRPr>
          </a:lvl2pPr>
          <a:lvl3pPr marL="914400" algn="l" defTabSz="914400" rtl="0" eaLnBrk="1" latinLnBrk="0" hangingPunct="1">
            <a:defRPr sz="1800" kern="1200">
              <a:solidFill>
                <a:sysClr val="windowText" lastClr="000000"/>
              </a:solidFill>
              <a:latin typeface="Arial "/>
            </a:defRPr>
          </a:lvl3pPr>
          <a:lvl4pPr marL="1371600" algn="l" defTabSz="914400" rtl="0" eaLnBrk="1" latinLnBrk="0" hangingPunct="1">
            <a:defRPr sz="1800" kern="1200">
              <a:solidFill>
                <a:sysClr val="windowText" lastClr="000000"/>
              </a:solidFill>
              <a:latin typeface="Arial "/>
            </a:defRPr>
          </a:lvl4pPr>
          <a:lvl5pPr marL="1828800" algn="l" defTabSz="914400" rtl="0" eaLnBrk="1" latinLnBrk="0" hangingPunct="1">
            <a:defRPr sz="1800" kern="1200">
              <a:solidFill>
                <a:sysClr val="windowText" lastClr="000000"/>
              </a:solidFill>
              <a:latin typeface="Arial "/>
            </a:defRPr>
          </a:lvl5pPr>
          <a:lvl6pPr marL="2286000" algn="l" defTabSz="914400" rtl="0" eaLnBrk="1" latinLnBrk="0" hangingPunct="1">
            <a:defRPr sz="1800" kern="1200">
              <a:solidFill>
                <a:sysClr val="windowText" lastClr="000000"/>
              </a:solidFill>
              <a:latin typeface="Arial "/>
            </a:defRPr>
          </a:lvl6pPr>
          <a:lvl7pPr marL="2743200" algn="l" defTabSz="914400" rtl="0" eaLnBrk="1" latinLnBrk="0" hangingPunct="1">
            <a:defRPr sz="1800" kern="1200">
              <a:solidFill>
                <a:sysClr val="windowText" lastClr="000000"/>
              </a:solidFill>
              <a:latin typeface="Arial "/>
            </a:defRPr>
          </a:lvl7pPr>
          <a:lvl8pPr marL="3200400" algn="l" defTabSz="914400" rtl="0" eaLnBrk="1" latinLnBrk="0" hangingPunct="1">
            <a:defRPr sz="1800" kern="1200">
              <a:solidFill>
                <a:sysClr val="windowText" lastClr="000000"/>
              </a:solidFill>
              <a:latin typeface="Arial "/>
            </a:defRPr>
          </a:lvl8pPr>
          <a:lvl9pPr marL="3657600" algn="l" defTabSz="914400" rtl="0" eaLnBrk="1" latinLnBrk="0" hangingPunct="1">
            <a:defRPr sz="1800" kern="1200">
              <a:solidFill>
                <a:sysClr val="windowText" lastClr="000000"/>
              </a:solidFill>
              <a:latin typeface="Arial "/>
            </a:defRPr>
          </a:lvl9pPr>
        </a:lstStyle>
        <a:p xmlns:a="http://schemas.openxmlformats.org/drawingml/2006/main">
          <a:r>
            <a:rPr lang="es-ES" sz="1200" dirty="0"/>
            <a:t>72</a:t>
          </a:r>
        </a:p>
      </cdr:txBody>
    </cdr:sp>
  </cdr:relSizeAnchor>
  <cdr:relSizeAnchor xmlns:cdr="http://schemas.openxmlformats.org/drawingml/2006/chartDrawing">
    <cdr:from>
      <cdr:x>0.13512</cdr:x>
      <cdr:y>0.25116</cdr:y>
    </cdr:from>
    <cdr:to>
      <cdr:x>0.23609</cdr:x>
      <cdr:y>0.30228</cdr:y>
    </cdr:to>
    <cdr:sp macro="" textlink="">
      <cdr:nvSpPr>
        <cdr:cNvPr id="3" name="35 CuadroTexto"/>
        <cdr:cNvSpPr txBox="1"/>
      </cdr:nvSpPr>
      <cdr:spPr>
        <a:xfrm xmlns:a="http://schemas.openxmlformats.org/drawingml/2006/main">
          <a:off x="967563" y="1360968"/>
          <a:ext cx="72301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rtl="0">
            <a:defRPr lang="es-ES"/>
          </a:defPPr>
          <a:lvl1pPr marL="0" algn="l" defTabSz="914400" rtl="0" eaLnBrk="1" latinLnBrk="0" hangingPunct="1">
            <a:defRPr sz="1800" kern="1200">
              <a:solidFill>
                <a:sysClr val="windowText" lastClr="000000"/>
              </a:solidFill>
              <a:latin typeface="Arial "/>
            </a:defRPr>
          </a:lvl1pPr>
          <a:lvl2pPr marL="457200" algn="l" defTabSz="914400" rtl="0" eaLnBrk="1" latinLnBrk="0" hangingPunct="1">
            <a:defRPr sz="1800" kern="1200">
              <a:solidFill>
                <a:sysClr val="windowText" lastClr="000000"/>
              </a:solidFill>
              <a:latin typeface="Arial "/>
            </a:defRPr>
          </a:lvl2pPr>
          <a:lvl3pPr marL="914400" algn="l" defTabSz="914400" rtl="0" eaLnBrk="1" latinLnBrk="0" hangingPunct="1">
            <a:defRPr sz="1800" kern="1200">
              <a:solidFill>
                <a:sysClr val="windowText" lastClr="000000"/>
              </a:solidFill>
              <a:latin typeface="Arial "/>
            </a:defRPr>
          </a:lvl3pPr>
          <a:lvl4pPr marL="1371600" algn="l" defTabSz="914400" rtl="0" eaLnBrk="1" latinLnBrk="0" hangingPunct="1">
            <a:defRPr sz="1800" kern="1200">
              <a:solidFill>
                <a:sysClr val="windowText" lastClr="000000"/>
              </a:solidFill>
              <a:latin typeface="Arial "/>
            </a:defRPr>
          </a:lvl4pPr>
          <a:lvl5pPr marL="1828800" algn="l" defTabSz="914400" rtl="0" eaLnBrk="1" latinLnBrk="0" hangingPunct="1">
            <a:defRPr sz="1800" kern="1200">
              <a:solidFill>
                <a:sysClr val="windowText" lastClr="000000"/>
              </a:solidFill>
              <a:latin typeface="Arial "/>
            </a:defRPr>
          </a:lvl5pPr>
          <a:lvl6pPr marL="2286000" algn="l" defTabSz="914400" rtl="0" eaLnBrk="1" latinLnBrk="0" hangingPunct="1">
            <a:defRPr sz="1800" kern="1200">
              <a:solidFill>
                <a:sysClr val="windowText" lastClr="000000"/>
              </a:solidFill>
              <a:latin typeface="Arial "/>
            </a:defRPr>
          </a:lvl6pPr>
          <a:lvl7pPr marL="2743200" algn="l" defTabSz="914400" rtl="0" eaLnBrk="1" latinLnBrk="0" hangingPunct="1">
            <a:defRPr sz="1800" kern="1200">
              <a:solidFill>
                <a:sysClr val="windowText" lastClr="000000"/>
              </a:solidFill>
              <a:latin typeface="Arial "/>
            </a:defRPr>
          </a:lvl7pPr>
          <a:lvl8pPr marL="3200400" algn="l" defTabSz="914400" rtl="0" eaLnBrk="1" latinLnBrk="0" hangingPunct="1">
            <a:defRPr sz="1800" kern="1200">
              <a:solidFill>
                <a:sysClr val="windowText" lastClr="000000"/>
              </a:solidFill>
              <a:latin typeface="Arial "/>
            </a:defRPr>
          </a:lvl8pPr>
          <a:lvl9pPr marL="3657600" algn="l" defTabSz="914400" rtl="0" eaLnBrk="1" latinLnBrk="0" hangingPunct="1">
            <a:defRPr sz="1800" kern="1200">
              <a:solidFill>
                <a:sysClr val="windowText" lastClr="000000"/>
              </a:solidFill>
              <a:latin typeface="Arial "/>
            </a:defRPr>
          </a:lvl9pPr>
        </a:lstStyle>
        <a:p xmlns:a="http://schemas.openxmlformats.org/drawingml/2006/main">
          <a:r>
            <a:rPr lang="es-ES" sz="1200" dirty="0"/>
            <a:t>2</a:t>
          </a:r>
        </a:p>
      </cdr:txBody>
    </cdr:sp>
  </cdr:relSizeAnchor>
  <cdr:relSizeAnchor xmlns:cdr="http://schemas.openxmlformats.org/drawingml/2006/chartDrawing">
    <cdr:from>
      <cdr:x>0.13958</cdr:x>
      <cdr:y>0.22173</cdr:y>
    </cdr:from>
    <cdr:to>
      <cdr:x>0.24055</cdr:x>
      <cdr:y>0.27285</cdr:y>
    </cdr:to>
    <cdr:sp macro="" textlink="">
      <cdr:nvSpPr>
        <cdr:cNvPr id="4" name="35 CuadroTexto"/>
        <cdr:cNvSpPr txBox="1"/>
      </cdr:nvSpPr>
      <cdr:spPr>
        <a:xfrm xmlns:a="http://schemas.openxmlformats.org/drawingml/2006/main">
          <a:off x="999460" y="1201480"/>
          <a:ext cx="72301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rtl="0">
            <a:defRPr lang="es-ES"/>
          </a:defPPr>
          <a:lvl1pPr marL="0" algn="l" defTabSz="914400" rtl="0" eaLnBrk="1" latinLnBrk="0" hangingPunct="1">
            <a:defRPr sz="1800" kern="1200">
              <a:solidFill>
                <a:sysClr val="windowText" lastClr="000000"/>
              </a:solidFill>
              <a:latin typeface="Arial "/>
            </a:defRPr>
          </a:lvl1pPr>
          <a:lvl2pPr marL="457200" algn="l" defTabSz="914400" rtl="0" eaLnBrk="1" latinLnBrk="0" hangingPunct="1">
            <a:defRPr sz="1800" kern="1200">
              <a:solidFill>
                <a:sysClr val="windowText" lastClr="000000"/>
              </a:solidFill>
              <a:latin typeface="Arial "/>
            </a:defRPr>
          </a:lvl2pPr>
          <a:lvl3pPr marL="914400" algn="l" defTabSz="914400" rtl="0" eaLnBrk="1" latinLnBrk="0" hangingPunct="1">
            <a:defRPr sz="1800" kern="1200">
              <a:solidFill>
                <a:sysClr val="windowText" lastClr="000000"/>
              </a:solidFill>
              <a:latin typeface="Arial "/>
            </a:defRPr>
          </a:lvl3pPr>
          <a:lvl4pPr marL="1371600" algn="l" defTabSz="914400" rtl="0" eaLnBrk="1" latinLnBrk="0" hangingPunct="1">
            <a:defRPr sz="1800" kern="1200">
              <a:solidFill>
                <a:sysClr val="windowText" lastClr="000000"/>
              </a:solidFill>
              <a:latin typeface="Arial "/>
            </a:defRPr>
          </a:lvl4pPr>
          <a:lvl5pPr marL="1828800" algn="l" defTabSz="914400" rtl="0" eaLnBrk="1" latinLnBrk="0" hangingPunct="1">
            <a:defRPr sz="1800" kern="1200">
              <a:solidFill>
                <a:sysClr val="windowText" lastClr="000000"/>
              </a:solidFill>
              <a:latin typeface="Arial "/>
            </a:defRPr>
          </a:lvl5pPr>
          <a:lvl6pPr marL="2286000" algn="l" defTabSz="914400" rtl="0" eaLnBrk="1" latinLnBrk="0" hangingPunct="1">
            <a:defRPr sz="1800" kern="1200">
              <a:solidFill>
                <a:sysClr val="windowText" lastClr="000000"/>
              </a:solidFill>
              <a:latin typeface="Arial "/>
            </a:defRPr>
          </a:lvl6pPr>
          <a:lvl7pPr marL="2743200" algn="l" defTabSz="914400" rtl="0" eaLnBrk="1" latinLnBrk="0" hangingPunct="1">
            <a:defRPr sz="1800" kern="1200">
              <a:solidFill>
                <a:sysClr val="windowText" lastClr="000000"/>
              </a:solidFill>
              <a:latin typeface="Arial "/>
            </a:defRPr>
          </a:lvl7pPr>
          <a:lvl8pPr marL="3200400" algn="l" defTabSz="914400" rtl="0" eaLnBrk="1" latinLnBrk="0" hangingPunct="1">
            <a:defRPr sz="1800" kern="1200">
              <a:solidFill>
                <a:sysClr val="windowText" lastClr="000000"/>
              </a:solidFill>
              <a:latin typeface="Arial "/>
            </a:defRPr>
          </a:lvl8pPr>
          <a:lvl9pPr marL="3657600" algn="l" defTabSz="914400" rtl="0" eaLnBrk="1" latinLnBrk="0" hangingPunct="1">
            <a:defRPr sz="1800" kern="1200">
              <a:solidFill>
                <a:sysClr val="windowText" lastClr="000000"/>
              </a:solidFill>
              <a:latin typeface="Arial "/>
            </a:defRPr>
          </a:lvl9pPr>
        </a:lstStyle>
        <a:p xmlns:a="http://schemas.openxmlformats.org/drawingml/2006/main">
          <a:r>
            <a:rPr lang="es-ES" sz="1200" dirty="0"/>
            <a:t>9</a:t>
          </a:r>
        </a:p>
      </cdr:txBody>
    </cdr:sp>
  </cdr:relSizeAnchor>
  <cdr:relSizeAnchor xmlns:cdr="http://schemas.openxmlformats.org/drawingml/2006/chartDrawing">
    <cdr:from>
      <cdr:x>0.16482</cdr:x>
      <cdr:y>0.18641</cdr:y>
    </cdr:from>
    <cdr:to>
      <cdr:x>0.26579</cdr:x>
      <cdr:y>0.23753</cdr:y>
    </cdr:to>
    <cdr:sp macro="" textlink="">
      <cdr:nvSpPr>
        <cdr:cNvPr id="5" name="35 CuadroTexto"/>
        <cdr:cNvSpPr txBox="1"/>
      </cdr:nvSpPr>
      <cdr:spPr>
        <a:xfrm xmlns:a="http://schemas.openxmlformats.org/drawingml/2006/main">
          <a:off x="1180214" y="1010093"/>
          <a:ext cx="72301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rtl="0">
            <a:defRPr lang="es-ES"/>
          </a:defPPr>
          <a:lvl1pPr marL="0" algn="l" defTabSz="914400" rtl="0" eaLnBrk="1" latinLnBrk="0" hangingPunct="1">
            <a:defRPr sz="1800" kern="1200">
              <a:solidFill>
                <a:sysClr val="windowText" lastClr="000000"/>
              </a:solidFill>
              <a:latin typeface="Arial "/>
            </a:defRPr>
          </a:lvl1pPr>
          <a:lvl2pPr marL="457200" algn="l" defTabSz="914400" rtl="0" eaLnBrk="1" latinLnBrk="0" hangingPunct="1">
            <a:defRPr sz="1800" kern="1200">
              <a:solidFill>
                <a:sysClr val="windowText" lastClr="000000"/>
              </a:solidFill>
              <a:latin typeface="Arial "/>
            </a:defRPr>
          </a:lvl2pPr>
          <a:lvl3pPr marL="914400" algn="l" defTabSz="914400" rtl="0" eaLnBrk="1" latinLnBrk="0" hangingPunct="1">
            <a:defRPr sz="1800" kern="1200">
              <a:solidFill>
                <a:sysClr val="windowText" lastClr="000000"/>
              </a:solidFill>
              <a:latin typeface="Arial "/>
            </a:defRPr>
          </a:lvl3pPr>
          <a:lvl4pPr marL="1371600" algn="l" defTabSz="914400" rtl="0" eaLnBrk="1" latinLnBrk="0" hangingPunct="1">
            <a:defRPr sz="1800" kern="1200">
              <a:solidFill>
                <a:sysClr val="windowText" lastClr="000000"/>
              </a:solidFill>
              <a:latin typeface="Arial "/>
            </a:defRPr>
          </a:lvl4pPr>
          <a:lvl5pPr marL="1828800" algn="l" defTabSz="914400" rtl="0" eaLnBrk="1" latinLnBrk="0" hangingPunct="1">
            <a:defRPr sz="1800" kern="1200">
              <a:solidFill>
                <a:sysClr val="windowText" lastClr="000000"/>
              </a:solidFill>
              <a:latin typeface="Arial "/>
            </a:defRPr>
          </a:lvl5pPr>
          <a:lvl6pPr marL="2286000" algn="l" defTabSz="914400" rtl="0" eaLnBrk="1" latinLnBrk="0" hangingPunct="1">
            <a:defRPr sz="1800" kern="1200">
              <a:solidFill>
                <a:sysClr val="windowText" lastClr="000000"/>
              </a:solidFill>
              <a:latin typeface="Arial "/>
            </a:defRPr>
          </a:lvl6pPr>
          <a:lvl7pPr marL="2743200" algn="l" defTabSz="914400" rtl="0" eaLnBrk="1" latinLnBrk="0" hangingPunct="1">
            <a:defRPr sz="1800" kern="1200">
              <a:solidFill>
                <a:sysClr val="windowText" lastClr="000000"/>
              </a:solidFill>
              <a:latin typeface="Arial "/>
            </a:defRPr>
          </a:lvl7pPr>
          <a:lvl8pPr marL="3200400" algn="l" defTabSz="914400" rtl="0" eaLnBrk="1" latinLnBrk="0" hangingPunct="1">
            <a:defRPr sz="1800" kern="1200">
              <a:solidFill>
                <a:sysClr val="windowText" lastClr="000000"/>
              </a:solidFill>
              <a:latin typeface="Arial "/>
            </a:defRPr>
          </a:lvl8pPr>
          <a:lvl9pPr marL="3657600" algn="l" defTabSz="914400" rtl="0" eaLnBrk="1" latinLnBrk="0" hangingPunct="1">
            <a:defRPr sz="1800" kern="1200">
              <a:solidFill>
                <a:sysClr val="windowText" lastClr="000000"/>
              </a:solidFill>
              <a:latin typeface="Arial "/>
            </a:defRPr>
          </a:lvl9pPr>
        </a:lstStyle>
        <a:p xmlns:a="http://schemas.openxmlformats.org/drawingml/2006/main">
          <a:r>
            <a:rPr lang="es-ES" sz="1200" dirty="0"/>
            <a:t>132</a:t>
          </a:r>
        </a:p>
      </cdr:txBody>
    </cdr:sp>
  </cdr:relSizeAnchor>
  <cdr:relSizeAnchor xmlns:cdr="http://schemas.openxmlformats.org/drawingml/2006/chartDrawing">
    <cdr:from>
      <cdr:x>0.15888</cdr:x>
      <cdr:y>0.39833</cdr:y>
    </cdr:from>
    <cdr:to>
      <cdr:x>0.25985</cdr:x>
      <cdr:y>0.44945</cdr:y>
    </cdr:to>
    <cdr:sp macro="" textlink="">
      <cdr:nvSpPr>
        <cdr:cNvPr id="6" name="35 CuadroTexto"/>
        <cdr:cNvSpPr txBox="1"/>
      </cdr:nvSpPr>
      <cdr:spPr>
        <a:xfrm xmlns:a="http://schemas.openxmlformats.org/drawingml/2006/main">
          <a:off x="1137683" y="2158409"/>
          <a:ext cx="72301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rtl="0">
            <a:defRPr lang="es-ES"/>
          </a:defPPr>
          <a:lvl1pPr marL="0" algn="l" defTabSz="914400" rtl="0" eaLnBrk="1" latinLnBrk="0" hangingPunct="1">
            <a:defRPr sz="1800" kern="1200">
              <a:solidFill>
                <a:sysClr val="windowText" lastClr="000000"/>
              </a:solidFill>
              <a:latin typeface="Arial "/>
            </a:defRPr>
          </a:lvl1pPr>
          <a:lvl2pPr marL="457200" algn="l" defTabSz="914400" rtl="0" eaLnBrk="1" latinLnBrk="0" hangingPunct="1">
            <a:defRPr sz="1800" kern="1200">
              <a:solidFill>
                <a:sysClr val="windowText" lastClr="000000"/>
              </a:solidFill>
              <a:latin typeface="Arial "/>
            </a:defRPr>
          </a:lvl2pPr>
          <a:lvl3pPr marL="914400" algn="l" defTabSz="914400" rtl="0" eaLnBrk="1" latinLnBrk="0" hangingPunct="1">
            <a:defRPr sz="1800" kern="1200">
              <a:solidFill>
                <a:sysClr val="windowText" lastClr="000000"/>
              </a:solidFill>
              <a:latin typeface="Arial "/>
            </a:defRPr>
          </a:lvl3pPr>
          <a:lvl4pPr marL="1371600" algn="l" defTabSz="914400" rtl="0" eaLnBrk="1" latinLnBrk="0" hangingPunct="1">
            <a:defRPr sz="1800" kern="1200">
              <a:solidFill>
                <a:sysClr val="windowText" lastClr="000000"/>
              </a:solidFill>
              <a:latin typeface="Arial "/>
            </a:defRPr>
          </a:lvl4pPr>
          <a:lvl5pPr marL="1828800" algn="l" defTabSz="914400" rtl="0" eaLnBrk="1" latinLnBrk="0" hangingPunct="1">
            <a:defRPr sz="1800" kern="1200">
              <a:solidFill>
                <a:sysClr val="windowText" lastClr="000000"/>
              </a:solidFill>
              <a:latin typeface="Arial "/>
            </a:defRPr>
          </a:lvl5pPr>
          <a:lvl6pPr marL="2286000" algn="l" defTabSz="914400" rtl="0" eaLnBrk="1" latinLnBrk="0" hangingPunct="1">
            <a:defRPr sz="1800" kern="1200">
              <a:solidFill>
                <a:sysClr val="windowText" lastClr="000000"/>
              </a:solidFill>
              <a:latin typeface="Arial "/>
            </a:defRPr>
          </a:lvl6pPr>
          <a:lvl7pPr marL="2743200" algn="l" defTabSz="914400" rtl="0" eaLnBrk="1" latinLnBrk="0" hangingPunct="1">
            <a:defRPr sz="1800" kern="1200">
              <a:solidFill>
                <a:sysClr val="windowText" lastClr="000000"/>
              </a:solidFill>
              <a:latin typeface="Arial "/>
            </a:defRPr>
          </a:lvl7pPr>
          <a:lvl8pPr marL="3200400" algn="l" defTabSz="914400" rtl="0" eaLnBrk="1" latinLnBrk="0" hangingPunct="1">
            <a:defRPr sz="1800" kern="1200">
              <a:solidFill>
                <a:sysClr val="windowText" lastClr="000000"/>
              </a:solidFill>
              <a:latin typeface="Arial "/>
            </a:defRPr>
          </a:lvl8pPr>
          <a:lvl9pPr marL="3657600" algn="l" defTabSz="914400" rtl="0" eaLnBrk="1" latinLnBrk="0" hangingPunct="1">
            <a:defRPr sz="1800" kern="1200">
              <a:solidFill>
                <a:sysClr val="windowText" lastClr="000000"/>
              </a:solidFill>
              <a:latin typeface="Arial "/>
            </a:defRPr>
          </a:lvl9pPr>
        </a:lstStyle>
        <a:p xmlns:a="http://schemas.openxmlformats.org/drawingml/2006/main">
          <a:r>
            <a:rPr lang="es-ES" sz="1200" dirty="0"/>
            <a:t>6</a:t>
          </a:r>
        </a:p>
      </cdr:txBody>
    </cdr:sp>
  </cdr:relSizeAnchor>
  <cdr:relSizeAnchor xmlns:cdr="http://schemas.openxmlformats.org/drawingml/2006/chartDrawing">
    <cdr:from>
      <cdr:x>0.19155</cdr:x>
      <cdr:y>0.37282</cdr:y>
    </cdr:from>
    <cdr:to>
      <cdr:x>0.29252</cdr:x>
      <cdr:y>0.42394</cdr:y>
    </cdr:to>
    <cdr:sp macro="" textlink="">
      <cdr:nvSpPr>
        <cdr:cNvPr id="7" name="35 CuadroTexto"/>
        <cdr:cNvSpPr txBox="1"/>
      </cdr:nvSpPr>
      <cdr:spPr>
        <a:xfrm xmlns:a="http://schemas.openxmlformats.org/drawingml/2006/main">
          <a:off x="1371600" y="2020186"/>
          <a:ext cx="72301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rtl="0">
            <a:defRPr lang="es-ES"/>
          </a:defPPr>
          <a:lvl1pPr marL="0" algn="l" defTabSz="914400" rtl="0" eaLnBrk="1" latinLnBrk="0" hangingPunct="1">
            <a:defRPr sz="1800" kern="1200">
              <a:solidFill>
                <a:sysClr val="windowText" lastClr="000000"/>
              </a:solidFill>
              <a:latin typeface="Arial "/>
            </a:defRPr>
          </a:lvl1pPr>
          <a:lvl2pPr marL="457200" algn="l" defTabSz="914400" rtl="0" eaLnBrk="1" latinLnBrk="0" hangingPunct="1">
            <a:defRPr sz="1800" kern="1200">
              <a:solidFill>
                <a:sysClr val="windowText" lastClr="000000"/>
              </a:solidFill>
              <a:latin typeface="Arial "/>
            </a:defRPr>
          </a:lvl2pPr>
          <a:lvl3pPr marL="914400" algn="l" defTabSz="914400" rtl="0" eaLnBrk="1" latinLnBrk="0" hangingPunct="1">
            <a:defRPr sz="1800" kern="1200">
              <a:solidFill>
                <a:sysClr val="windowText" lastClr="000000"/>
              </a:solidFill>
              <a:latin typeface="Arial "/>
            </a:defRPr>
          </a:lvl3pPr>
          <a:lvl4pPr marL="1371600" algn="l" defTabSz="914400" rtl="0" eaLnBrk="1" latinLnBrk="0" hangingPunct="1">
            <a:defRPr sz="1800" kern="1200">
              <a:solidFill>
                <a:sysClr val="windowText" lastClr="000000"/>
              </a:solidFill>
              <a:latin typeface="Arial "/>
            </a:defRPr>
          </a:lvl4pPr>
          <a:lvl5pPr marL="1828800" algn="l" defTabSz="914400" rtl="0" eaLnBrk="1" latinLnBrk="0" hangingPunct="1">
            <a:defRPr sz="1800" kern="1200">
              <a:solidFill>
                <a:sysClr val="windowText" lastClr="000000"/>
              </a:solidFill>
              <a:latin typeface="Arial "/>
            </a:defRPr>
          </a:lvl5pPr>
          <a:lvl6pPr marL="2286000" algn="l" defTabSz="914400" rtl="0" eaLnBrk="1" latinLnBrk="0" hangingPunct="1">
            <a:defRPr sz="1800" kern="1200">
              <a:solidFill>
                <a:sysClr val="windowText" lastClr="000000"/>
              </a:solidFill>
              <a:latin typeface="Arial "/>
            </a:defRPr>
          </a:lvl6pPr>
          <a:lvl7pPr marL="2743200" algn="l" defTabSz="914400" rtl="0" eaLnBrk="1" latinLnBrk="0" hangingPunct="1">
            <a:defRPr sz="1800" kern="1200">
              <a:solidFill>
                <a:sysClr val="windowText" lastClr="000000"/>
              </a:solidFill>
              <a:latin typeface="Arial "/>
            </a:defRPr>
          </a:lvl7pPr>
          <a:lvl8pPr marL="3200400" algn="l" defTabSz="914400" rtl="0" eaLnBrk="1" latinLnBrk="0" hangingPunct="1">
            <a:defRPr sz="1800" kern="1200">
              <a:solidFill>
                <a:sysClr val="windowText" lastClr="000000"/>
              </a:solidFill>
              <a:latin typeface="Arial "/>
            </a:defRPr>
          </a:lvl8pPr>
          <a:lvl9pPr marL="3657600" algn="l" defTabSz="914400" rtl="0" eaLnBrk="1" latinLnBrk="0" hangingPunct="1">
            <a:defRPr sz="1800" kern="1200">
              <a:solidFill>
                <a:sysClr val="windowText" lastClr="000000"/>
              </a:solidFill>
              <a:latin typeface="Arial "/>
            </a:defRPr>
          </a:lvl9pPr>
        </a:lstStyle>
        <a:p xmlns:a="http://schemas.openxmlformats.org/drawingml/2006/main">
          <a:r>
            <a:rPr lang="es-ES" sz="1200" dirty="0"/>
            <a:t>343</a:t>
          </a:r>
        </a:p>
      </cdr:txBody>
    </cdr:sp>
  </cdr:relSizeAnchor>
  <cdr:relSizeAnchor xmlns:cdr="http://schemas.openxmlformats.org/drawingml/2006/chartDrawing">
    <cdr:from>
      <cdr:x>0.84488</cdr:x>
      <cdr:y>0.33358</cdr:y>
    </cdr:from>
    <cdr:to>
      <cdr:x>0.94585</cdr:x>
      <cdr:y>0.38469</cdr:y>
    </cdr:to>
    <cdr:sp macro="" textlink="">
      <cdr:nvSpPr>
        <cdr:cNvPr id="8" name="35 CuadroTexto"/>
        <cdr:cNvSpPr txBox="1"/>
      </cdr:nvSpPr>
      <cdr:spPr>
        <a:xfrm xmlns:a="http://schemas.openxmlformats.org/drawingml/2006/main">
          <a:off x="6049925" y="1807535"/>
          <a:ext cx="72301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rtl="0">
            <a:defRPr lang="es-ES"/>
          </a:defPPr>
          <a:lvl1pPr marL="0" algn="l" defTabSz="914400" rtl="0" eaLnBrk="1" latinLnBrk="0" hangingPunct="1">
            <a:defRPr sz="1800" kern="1200">
              <a:solidFill>
                <a:sysClr val="windowText" lastClr="000000"/>
              </a:solidFill>
              <a:latin typeface="Arial "/>
            </a:defRPr>
          </a:lvl1pPr>
          <a:lvl2pPr marL="457200" algn="l" defTabSz="914400" rtl="0" eaLnBrk="1" latinLnBrk="0" hangingPunct="1">
            <a:defRPr sz="1800" kern="1200">
              <a:solidFill>
                <a:sysClr val="windowText" lastClr="000000"/>
              </a:solidFill>
              <a:latin typeface="Arial "/>
            </a:defRPr>
          </a:lvl2pPr>
          <a:lvl3pPr marL="914400" algn="l" defTabSz="914400" rtl="0" eaLnBrk="1" latinLnBrk="0" hangingPunct="1">
            <a:defRPr sz="1800" kern="1200">
              <a:solidFill>
                <a:sysClr val="windowText" lastClr="000000"/>
              </a:solidFill>
              <a:latin typeface="Arial "/>
            </a:defRPr>
          </a:lvl3pPr>
          <a:lvl4pPr marL="1371600" algn="l" defTabSz="914400" rtl="0" eaLnBrk="1" latinLnBrk="0" hangingPunct="1">
            <a:defRPr sz="1800" kern="1200">
              <a:solidFill>
                <a:sysClr val="windowText" lastClr="000000"/>
              </a:solidFill>
              <a:latin typeface="Arial "/>
            </a:defRPr>
          </a:lvl4pPr>
          <a:lvl5pPr marL="1828800" algn="l" defTabSz="914400" rtl="0" eaLnBrk="1" latinLnBrk="0" hangingPunct="1">
            <a:defRPr sz="1800" kern="1200">
              <a:solidFill>
                <a:sysClr val="windowText" lastClr="000000"/>
              </a:solidFill>
              <a:latin typeface="Arial "/>
            </a:defRPr>
          </a:lvl5pPr>
          <a:lvl6pPr marL="2286000" algn="l" defTabSz="914400" rtl="0" eaLnBrk="1" latinLnBrk="0" hangingPunct="1">
            <a:defRPr sz="1800" kern="1200">
              <a:solidFill>
                <a:sysClr val="windowText" lastClr="000000"/>
              </a:solidFill>
              <a:latin typeface="Arial "/>
            </a:defRPr>
          </a:lvl6pPr>
          <a:lvl7pPr marL="2743200" algn="l" defTabSz="914400" rtl="0" eaLnBrk="1" latinLnBrk="0" hangingPunct="1">
            <a:defRPr sz="1800" kern="1200">
              <a:solidFill>
                <a:sysClr val="windowText" lastClr="000000"/>
              </a:solidFill>
              <a:latin typeface="Arial "/>
            </a:defRPr>
          </a:lvl7pPr>
          <a:lvl8pPr marL="3200400" algn="l" defTabSz="914400" rtl="0" eaLnBrk="1" latinLnBrk="0" hangingPunct="1">
            <a:defRPr sz="1800" kern="1200">
              <a:solidFill>
                <a:sysClr val="windowText" lastClr="000000"/>
              </a:solidFill>
              <a:latin typeface="Arial "/>
            </a:defRPr>
          </a:lvl8pPr>
          <a:lvl9pPr marL="3657600" algn="l" defTabSz="914400" rtl="0" eaLnBrk="1" latinLnBrk="0" hangingPunct="1">
            <a:defRPr sz="1800" kern="1200">
              <a:solidFill>
                <a:sysClr val="windowText" lastClr="000000"/>
              </a:solidFill>
              <a:latin typeface="Arial "/>
            </a:defRPr>
          </a:lvl9pPr>
        </a:lstStyle>
        <a:p xmlns:a="http://schemas.openxmlformats.org/drawingml/2006/main">
          <a:r>
            <a:rPr lang="es-ES" sz="1200" dirty="0"/>
            <a:t>8195</a:t>
          </a:r>
        </a:p>
      </cdr:txBody>
    </cdr:sp>
  </cdr:relSizeAnchor>
</c:userShapes>
</file>

<file path=ppt/drawings/drawing2.xml><?xml version="1.0" encoding="utf-8"?>
<c:userShapes xmlns:c="http://schemas.openxmlformats.org/drawingml/2006/chart">
  <cdr:relSizeAnchor xmlns:cdr="http://schemas.openxmlformats.org/drawingml/2006/chartDrawing">
    <cdr:from>
      <cdr:x>0.13809</cdr:x>
      <cdr:y>0.69462</cdr:y>
    </cdr:from>
    <cdr:to>
      <cdr:x>0.23906</cdr:x>
      <cdr:y>0.74574</cdr:y>
    </cdr:to>
    <cdr:sp macro="" textlink="">
      <cdr:nvSpPr>
        <cdr:cNvPr id="2" name="35 CuadroTexto"/>
        <cdr:cNvSpPr txBox="1"/>
      </cdr:nvSpPr>
      <cdr:spPr>
        <a:xfrm xmlns:a="http://schemas.openxmlformats.org/drawingml/2006/main">
          <a:off x="988828" y="3763926"/>
          <a:ext cx="72301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rtl="0">
            <a:defRPr lang="es-ES"/>
          </a:defPPr>
          <a:lvl1pPr marL="0" algn="l" defTabSz="914400" rtl="0" eaLnBrk="1" latinLnBrk="0" hangingPunct="1">
            <a:defRPr sz="1800" kern="1200">
              <a:solidFill>
                <a:sysClr val="windowText" lastClr="000000"/>
              </a:solidFill>
              <a:latin typeface="Arial "/>
            </a:defRPr>
          </a:lvl1pPr>
          <a:lvl2pPr marL="457200" algn="l" defTabSz="914400" rtl="0" eaLnBrk="1" latinLnBrk="0" hangingPunct="1">
            <a:defRPr sz="1800" kern="1200">
              <a:solidFill>
                <a:sysClr val="windowText" lastClr="000000"/>
              </a:solidFill>
              <a:latin typeface="Arial "/>
            </a:defRPr>
          </a:lvl2pPr>
          <a:lvl3pPr marL="914400" algn="l" defTabSz="914400" rtl="0" eaLnBrk="1" latinLnBrk="0" hangingPunct="1">
            <a:defRPr sz="1800" kern="1200">
              <a:solidFill>
                <a:sysClr val="windowText" lastClr="000000"/>
              </a:solidFill>
              <a:latin typeface="Arial "/>
            </a:defRPr>
          </a:lvl3pPr>
          <a:lvl4pPr marL="1371600" algn="l" defTabSz="914400" rtl="0" eaLnBrk="1" latinLnBrk="0" hangingPunct="1">
            <a:defRPr sz="1800" kern="1200">
              <a:solidFill>
                <a:sysClr val="windowText" lastClr="000000"/>
              </a:solidFill>
              <a:latin typeface="Arial "/>
            </a:defRPr>
          </a:lvl4pPr>
          <a:lvl5pPr marL="1828800" algn="l" defTabSz="914400" rtl="0" eaLnBrk="1" latinLnBrk="0" hangingPunct="1">
            <a:defRPr sz="1800" kern="1200">
              <a:solidFill>
                <a:sysClr val="windowText" lastClr="000000"/>
              </a:solidFill>
              <a:latin typeface="Arial "/>
            </a:defRPr>
          </a:lvl5pPr>
          <a:lvl6pPr marL="2286000" algn="l" defTabSz="914400" rtl="0" eaLnBrk="1" latinLnBrk="0" hangingPunct="1">
            <a:defRPr sz="1800" kern="1200">
              <a:solidFill>
                <a:sysClr val="windowText" lastClr="000000"/>
              </a:solidFill>
              <a:latin typeface="Arial "/>
            </a:defRPr>
          </a:lvl6pPr>
          <a:lvl7pPr marL="2743200" algn="l" defTabSz="914400" rtl="0" eaLnBrk="1" latinLnBrk="0" hangingPunct="1">
            <a:defRPr sz="1800" kern="1200">
              <a:solidFill>
                <a:sysClr val="windowText" lastClr="000000"/>
              </a:solidFill>
              <a:latin typeface="Arial "/>
            </a:defRPr>
          </a:lvl7pPr>
          <a:lvl8pPr marL="3200400" algn="l" defTabSz="914400" rtl="0" eaLnBrk="1" latinLnBrk="0" hangingPunct="1">
            <a:defRPr sz="1800" kern="1200">
              <a:solidFill>
                <a:sysClr val="windowText" lastClr="000000"/>
              </a:solidFill>
              <a:latin typeface="Arial "/>
            </a:defRPr>
          </a:lvl8pPr>
          <a:lvl9pPr marL="3657600" algn="l" defTabSz="914400" rtl="0" eaLnBrk="1" latinLnBrk="0" hangingPunct="1">
            <a:defRPr sz="1800" kern="1200">
              <a:solidFill>
                <a:sysClr val="windowText" lastClr="000000"/>
              </a:solidFill>
              <a:latin typeface="Arial "/>
            </a:defRPr>
          </a:lvl9pPr>
        </a:lstStyle>
        <a:p xmlns:a="http://schemas.openxmlformats.org/drawingml/2006/main">
          <a:r>
            <a:rPr lang="es-ES" sz="1200" dirty="0"/>
            <a:t> 4</a:t>
          </a:r>
        </a:p>
      </cdr:txBody>
    </cdr:sp>
  </cdr:relSizeAnchor>
  <cdr:relSizeAnchor xmlns:cdr="http://schemas.openxmlformats.org/drawingml/2006/chartDrawing">
    <cdr:from>
      <cdr:x>0.4217</cdr:x>
      <cdr:y>0.66323</cdr:y>
    </cdr:from>
    <cdr:to>
      <cdr:x>0.52267</cdr:x>
      <cdr:y>0.71435</cdr:y>
    </cdr:to>
    <cdr:sp macro="" textlink="">
      <cdr:nvSpPr>
        <cdr:cNvPr id="3" name="35 CuadroTexto"/>
        <cdr:cNvSpPr txBox="1"/>
      </cdr:nvSpPr>
      <cdr:spPr>
        <a:xfrm xmlns:a="http://schemas.openxmlformats.org/drawingml/2006/main">
          <a:off x="3019647" y="3593805"/>
          <a:ext cx="72301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rtl="0">
            <a:defRPr lang="es-ES"/>
          </a:defPPr>
          <a:lvl1pPr marL="0" algn="l" defTabSz="914400" rtl="0" eaLnBrk="1" latinLnBrk="0" hangingPunct="1">
            <a:defRPr sz="1800" kern="1200">
              <a:solidFill>
                <a:sysClr val="windowText" lastClr="000000"/>
              </a:solidFill>
              <a:latin typeface="Arial "/>
            </a:defRPr>
          </a:lvl1pPr>
          <a:lvl2pPr marL="457200" algn="l" defTabSz="914400" rtl="0" eaLnBrk="1" latinLnBrk="0" hangingPunct="1">
            <a:defRPr sz="1800" kern="1200">
              <a:solidFill>
                <a:sysClr val="windowText" lastClr="000000"/>
              </a:solidFill>
              <a:latin typeface="Arial "/>
            </a:defRPr>
          </a:lvl2pPr>
          <a:lvl3pPr marL="914400" algn="l" defTabSz="914400" rtl="0" eaLnBrk="1" latinLnBrk="0" hangingPunct="1">
            <a:defRPr sz="1800" kern="1200">
              <a:solidFill>
                <a:sysClr val="windowText" lastClr="000000"/>
              </a:solidFill>
              <a:latin typeface="Arial "/>
            </a:defRPr>
          </a:lvl3pPr>
          <a:lvl4pPr marL="1371600" algn="l" defTabSz="914400" rtl="0" eaLnBrk="1" latinLnBrk="0" hangingPunct="1">
            <a:defRPr sz="1800" kern="1200">
              <a:solidFill>
                <a:sysClr val="windowText" lastClr="000000"/>
              </a:solidFill>
              <a:latin typeface="Arial "/>
            </a:defRPr>
          </a:lvl4pPr>
          <a:lvl5pPr marL="1828800" algn="l" defTabSz="914400" rtl="0" eaLnBrk="1" latinLnBrk="0" hangingPunct="1">
            <a:defRPr sz="1800" kern="1200">
              <a:solidFill>
                <a:sysClr val="windowText" lastClr="000000"/>
              </a:solidFill>
              <a:latin typeface="Arial "/>
            </a:defRPr>
          </a:lvl5pPr>
          <a:lvl6pPr marL="2286000" algn="l" defTabSz="914400" rtl="0" eaLnBrk="1" latinLnBrk="0" hangingPunct="1">
            <a:defRPr sz="1800" kern="1200">
              <a:solidFill>
                <a:sysClr val="windowText" lastClr="000000"/>
              </a:solidFill>
              <a:latin typeface="Arial "/>
            </a:defRPr>
          </a:lvl6pPr>
          <a:lvl7pPr marL="2743200" algn="l" defTabSz="914400" rtl="0" eaLnBrk="1" latinLnBrk="0" hangingPunct="1">
            <a:defRPr sz="1800" kern="1200">
              <a:solidFill>
                <a:sysClr val="windowText" lastClr="000000"/>
              </a:solidFill>
              <a:latin typeface="Arial "/>
            </a:defRPr>
          </a:lvl7pPr>
          <a:lvl8pPr marL="3200400" algn="l" defTabSz="914400" rtl="0" eaLnBrk="1" latinLnBrk="0" hangingPunct="1">
            <a:defRPr sz="1800" kern="1200">
              <a:solidFill>
                <a:sysClr val="windowText" lastClr="000000"/>
              </a:solidFill>
              <a:latin typeface="Arial "/>
            </a:defRPr>
          </a:lvl8pPr>
          <a:lvl9pPr marL="3657600" algn="l" defTabSz="914400" rtl="0" eaLnBrk="1" latinLnBrk="0" hangingPunct="1">
            <a:defRPr sz="1800" kern="1200">
              <a:solidFill>
                <a:sysClr val="windowText" lastClr="000000"/>
              </a:solidFill>
              <a:latin typeface="Arial "/>
            </a:defRPr>
          </a:lvl9pPr>
        </a:lstStyle>
        <a:p xmlns:a="http://schemas.openxmlformats.org/drawingml/2006/main">
          <a:r>
            <a:rPr lang="es-ES" sz="1200" dirty="0"/>
            <a:t>50</a:t>
          </a:r>
        </a:p>
      </cdr:txBody>
    </cdr:sp>
  </cdr:relSizeAnchor>
  <cdr:relSizeAnchor xmlns:cdr="http://schemas.openxmlformats.org/drawingml/2006/chartDrawing">
    <cdr:from>
      <cdr:x>0.8434</cdr:x>
      <cdr:y>0.63183</cdr:y>
    </cdr:from>
    <cdr:to>
      <cdr:x>0.94437</cdr:x>
      <cdr:y>0.68295</cdr:y>
    </cdr:to>
    <cdr:sp macro="" textlink="">
      <cdr:nvSpPr>
        <cdr:cNvPr id="4" name="35 CuadroTexto"/>
        <cdr:cNvSpPr txBox="1"/>
      </cdr:nvSpPr>
      <cdr:spPr>
        <a:xfrm xmlns:a="http://schemas.openxmlformats.org/drawingml/2006/main">
          <a:off x="6039293" y="3423684"/>
          <a:ext cx="72301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rtl="0">
            <a:defRPr lang="es-ES"/>
          </a:defPPr>
          <a:lvl1pPr marL="0" algn="l" defTabSz="914400" rtl="0" eaLnBrk="1" latinLnBrk="0" hangingPunct="1">
            <a:defRPr sz="1800" kern="1200">
              <a:solidFill>
                <a:sysClr val="windowText" lastClr="000000"/>
              </a:solidFill>
              <a:latin typeface="Arial "/>
            </a:defRPr>
          </a:lvl1pPr>
          <a:lvl2pPr marL="457200" algn="l" defTabSz="914400" rtl="0" eaLnBrk="1" latinLnBrk="0" hangingPunct="1">
            <a:defRPr sz="1800" kern="1200">
              <a:solidFill>
                <a:sysClr val="windowText" lastClr="000000"/>
              </a:solidFill>
              <a:latin typeface="Arial "/>
            </a:defRPr>
          </a:lvl2pPr>
          <a:lvl3pPr marL="914400" algn="l" defTabSz="914400" rtl="0" eaLnBrk="1" latinLnBrk="0" hangingPunct="1">
            <a:defRPr sz="1800" kern="1200">
              <a:solidFill>
                <a:sysClr val="windowText" lastClr="000000"/>
              </a:solidFill>
              <a:latin typeface="Arial "/>
            </a:defRPr>
          </a:lvl3pPr>
          <a:lvl4pPr marL="1371600" algn="l" defTabSz="914400" rtl="0" eaLnBrk="1" latinLnBrk="0" hangingPunct="1">
            <a:defRPr sz="1800" kern="1200">
              <a:solidFill>
                <a:sysClr val="windowText" lastClr="000000"/>
              </a:solidFill>
              <a:latin typeface="Arial "/>
            </a:defRPr>
          </a:lvl4pPr>
          <a:lvl5pPr marL="1828800" algn="l" defTabSz="914400" rtl="0" eaLnBrk="1" latinLnBrk="0" hangingPunct="1">
            <a:defRPr sz="1800" kern="1200">
              <a:solidFill>
                <a:sysClr val="windowText" lastClr="000000"/>
              </a:solidFill>
              <a:latin typeface="Arial "/>
            </a:defRPr>
          </a:lvl5pPr>
          <a:lvl6pPr marL="2286000" algn="l" defTabSz="914400" rtl="0" eaLnBrk="1" latinLnBrk="0" hangingPunct="1">
            <a:defRPr sz="1800" kern="1200">
              <a:solidFill>
                <a:sysClr val="windowText" lastClr="000000"/>
              </a:solidFill>
              <a:latin typeface="Arial "/>
            </a:defRPr>
          </a:lvl6pPr>
          <a:lvl7pPr marL="2743200" algn="l" defTabSz="914400" rtl="0" eaLnBrk="1" latinLnBrk="0" hangingPunct="1">
            <a:defRPr sz="1800" kern="1200">
              <a:solidFill>
                <a:sysClr val="windowText" lastClr="000000"/>
              </a:solidFill>
              <a:latin typeface="Arial "/>
            </a:defRPr>
          </a:lvl7pPr>
          <a:lvl8pPr marL="3200400" algn="l" defTabSz="914400" rtl="0" eaLnBrk="1" latinLnBrk="0" hangingPunct="1">
            <a:defRPr sz="1800" kern="1200">
              <a:solidFill>
                <a:sysClr val="windowText" lastClr="000000"/>
              </a:solidFill>
              <a:latin typeface="Arial "/>
            </a:defRPr>
          </a:lvl8pPr>
          <a:lvl9pPr marL="3657600" algn="l" defTabSz="914400" rtl="0" eaLnBrk="1" latinLnBrk="0" hangingPunct="1">
            <a:defRPr sz="1800" kern="1200">
              <a:solidFill>
                <a:sysClr val="windowText" lastClr="000000"/>
              </a:solidFill>
              <a:latin typeface="Arial "/>
            </a:defRPr>
          </a:lvl9pPr>
        </a:lstStyle>
        <a:p xmlns:a="http://schemas.openxmlformats.org/drawingml/2006/main">
          <a:r>
            <a:rPr lang="es-ES" sz="1200" dirty="0"/>
            <a:t> 1510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B3D6640C-F6A0-4351-856B-14836F234E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a:extLst>
              <a:ext uri="{FF2B5EF4-FFF2-40B4-BE49-F238E27FC236}">
                <a16:creationId xmlns:a16="http://schemas.microsoft.com/office/drawing/2014/main" id="{FC280B7B-2795-4857-B84E-9C600536AE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8EB8BBB-53FA-476C-A309-D2686EA80C4C}" type="datetime1">
              <a:rPr lang="es-ES" smtClean="0"/>
              <a:pPr rtl="0"/>
              <a:t>24/01/2021</a:t>
            </a:fld>
            <a:endParaRPr lang="es-ES" dirty="0"/>
          </a:p>
        </p:txBody>
      </p:sp>
      <p:sp>
        <p:nvSpPr>
          <p:cNvPr id="4" name="Marcador de pie de página 3">
            <a:extLst>
              <a:ext uri="{FF2B5EF4-FFF2-40B4-BE49-F238E27FC236}">
                <a16:creationId xmlns:a16="http://schemas.microsoft.com/office/drawing/2014/main" id="{96C3ACD6-6E00-4BE1-A684-34A6BD202E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a:extLst>
              <a:ext uri="{FF2B5EF4-FFF2-40B4-BE49-F238E27FC236}">
                <a16:creationId xmlns:a16="http://schemas.microsoft.com/office/drawing/2014/main" id="{BA7F20A5-CEF2-4B11-A0A4-0F4BC0BD64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C822411-A9A9-4A09-A341-69C657AB42A1}" type="slidenum">
              <a:rPr lang="es-ES" smtClean="0"/>
              <a:pPr rtl="0"/>
              <a:t>‹Nº›</a:t>
            </a:fld>
            <a:endParaRPr lang="es-ES" dirty="0"/>
          </a:p>
        </p:txBody>
      </p:sp>
    </p:spTree>
    <p:extLst>
      <p:ext uri="{BB962C8B-B14F-4D97-AF65-F5344CB8AC3E}">
        <p14:creationId xmlns:p14="http://schemas.microsoft.com/office/powerpoint/2010/main" val="655888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8D056B-5EC6-42CD-AF94-4751959146DD}" type="datetime1">
              <a:rPr lang="es-ES" smtClean="0"/>
              <a:pPr/>
              <a:t>24/01/2021</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Haga clic para modificar los estilos de texto del patrón</a:t>
            </a:r>
            <a:endParaRPr lang="es-ES" dirty="0"/>
          </a:p>
          <a:p>
            <a:pPr lvl="1" rtl="0"/>
            <a:r>
              <a:rPr lang="es-ES" dirty="0"/>
              <a:t>Segundo nivel</a:t>
            </a:r>
          </a:p>
          <a:p>
            <a:pPr lvl="2" rtl="0"/>
            <a:r>
              <a:rPr lang="es-ES" dirty="0"/>
              <a:t>Tercer nivel</a:t>
            </a:r>
          </a:p>
          <a:p>
            <a:pPr lvl="3" rtl="0"/>
            <a:r>
              <a:rPr lang="es-ES" dirty="0"/>
              <a:t>Cuarto nivel</a:t>
            </a:r>
          </a:p>
          <a:p>
            <a:pPr lvl="4" rtl="0"/>
            <a:r>
              <a:rPr lang="es-ES"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A004F4-F240-48F9-8AE1-486585C7F00D}" type="slidenum">
              <a:rPr lang="es-ES" smtClean="0"/>
              <a:pPr rtl="0"/>
              <a:t>‹Nº›</a:t>
            </a:fld>
            <a:endParaRPr lang="es-ES" dirty="0"/>
          </a:p>
        </p:txBody>
      </p:sp>
    </p:spTree>
    <p:extLst>
      <p:ext uri="{BB962C8B-B14F-4D97-AF65-F5344CB8AC3E}">
        <p14:creationId xmlns:p14="http://schemas.microsoft.com/office/powerpoint/2010/main" val="215488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9CA004F4-F240-48F9-8AE1-486585C7F00D}" type="slidenum">
              <a:rPr lang="es-ES" smtClean="0"/>
              <a:t>1</a:t>
            </a:fld>
            <a:endParaRPr lang="es-ES" dirty="0"/>
          </a:p>
        </p:txBody>
      </p:sp>
    </p:spTree>
    <p:extLst>
      <p:ext uri="{BB962C8B-B14F-4D97-AF65-F5344CB8AC3E}">
        <p14:creationId xmlns:p14="http://schemas.microsoft.com/office/powerpoint/2010/main" val="3140170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11</a:t>
            </a:fld>
            <a:endParaRPr lang="es-ES" dirty="0"/>
          </a:p>
        </p:txBody>
      </p:sp>
    </p:spTree>
    <p:extLst>
      <p:ext uri="{BB962C8B-B14F-4D97-AF65-F5344CB8AC3E}">
        <p14:creationId xmlns:p14="http://schemas.microsoft.com/office/powerpoint/2010/main" val="809827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12</a:t>
            </a:fld>
            <a:endParaRPr lang="es-ES" dirty="0"/>
          </a:p>
        </p:txBody>
      </p:sp>
    </p:spTree>
    <p:extLst>
      <p:ext uri="{BB962C8B-B14F-4D97-AF65-F5344CB8AC3E}">
        <p14:creationId xmlns:p14="http://schemas.microsoft.com/office/powerpoint/2010/main" val="194469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13</a:t>
            </a:fld>
            <a:endParaRPr lang="es-ES" dirty="0"/>
          </a:p>
        </p:txBody>
      </p:sp>
    </p:spTree>
    <p:extLst>
      <p:ext uri="{BB962C8B-B14F-4D97-AF65-F5344CB8AC3E}">
        <p14:creationId xmlns:p14="http://schemas.microsoft.com/office/powerpoint/2010/main" val="305277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14</a:t>
            </a:fld>
            <a:endParaRPr lang="es-ES" dirty="0"/>
          </a:p>
        </p:txBody>
      </p:sp>
    </p:spTree>
    <p:extLst>
      <p:ext uri="{BB962C8B-B14F-4D97-AF65-F5344CB8AC3E}">
        <p14:creationId xmlns:p14="http://schemas.microsoft.com/office/powerpoint/2010/main" val="4153353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15</a:t>
            </a:fld>
            <a:endParaRPr lang="es-ES" dirty="0"/>
          </a:p>
        </p:txBody>
      </p:sp>
    </p:spTree>
    <p:extLst>
      <p:ext uri="{BB962C8B-B14F-4D97-AF65-F5344CB8AC3E}">
        <p14:creationId xmlns:p14="http://schemas.microsoft.com/office/powerpoint/2010/main" val="1636501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16</a:t>
            </a:fld>
            <a:endParaRPr lang="es-ES" dirty="0"/>
          </a:p>
        </p:txBody>
      </p:sp>
    </p:spTree>
    <p:extLst>
      <p:ext uri="{BB962C8B-B14F-4D97-AF65-F5344CB8AC3E}">
        <p14:creationId xmlns:p14="http://schemas.microsoft.com/office/powerpoint/2010/main" val="1112806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pPr rtl="0"/>
              <a:t>17</a:t>
            </a:fld>
            <a:endParaRPr lang="es-ES" dirty="0"/>
          </a:p>
        </p:txBody>
      </p:sp>
    </p:spTree>
    <p:extLst>
      <p:ext uri="{BB962C8B-B14F-4D97-AF65-F5344CB8AC3E}">
        <p14:creationId xmlns:p14="http://schemas.microsoft.com/office/powerpoint/2010/main" val="3820014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pPr rtl="0"/>
              <a:t>18</a:t>
            </a:fld>
            <a:endParaRPr lang="es-ES" dirty="0"/>
          </a:p>
        </p:txBody>
      </p:sp>
    </p:spTree>
    <p:extLst>
      <p:ext uri="{BB962C8B-B14F-4D97-AF65-F5344CB8AC3E}">
        <p14:creationId xmlns:p14="http://schemas.microsoft.com/office/powerpoint/2010/main" val="535759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19</a:t>
            </a:fld>
            <a:endParaRPr lang="es-ES" dirty="0"/>
          </a:p>
        </p:txBody>
      </p:sp>
    </p:spTree>
    <p:extLst>
      <p:ext uri="{BB962C8B-B14F-4D97-AF65-F5344CB8AC3E}">
        <p14:creationId xmlns:p14="http://schemas.microsoft.com/office/powerpoint/2010/main" val="545169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20</a:t>
            </a:fld>
            <a:endParaRPr lang="es-ES" dirty="0"/>
          </a:p>
        </p:txBody>
      </p:sp>
    </p:spTree>
    <p:extLst>
      <p:ext uri="{BB962C8B-B14F-4D97-AF65-F5344CB8AC3E}">
        <p14:creationId xmlns:p14="http://schemas.microsoft.com/office/powerpoint/2010/main" val="3691262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9CA004F4-F240-48F9-8AE1-486585C7F00D}" type="slidenum">
              <a:rPr lang="es-ES" smtClean="0"/>
              <a:pPr rtl="0"/>
              <a:t>2</a:t>
            </a:fld>
            <a:endParaRPr lang="es-ES" dirty="0"/>
          </a:p>
        </p:txBody>
      </p:sp>
    </p:spTree>
    <p:extLst>
      <p:ext uri="{BB962C8B-B14F-4D97-AF65-F5344CB8AC3E}">
        <p14:creationId xmlns:p14="http://schemas.microsoft.com/office/powerpoint/2010/main" val="5284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21</a:t>
            </a:fld>
            <a:endParaRPr lang="es-ES" dirty="0"/>
          </a:p>
        </p:txBody>
      </p:sp>
    </p:spTree>
    <p:extLst>
      <p:ext uri="{BB962C8B-B14F-4D97-AF65-F5344CB8AC3E}">
        <p14:creationId xmlns:p14="http://schemas.microsoft.com/office/powerpoint/2010/main" val="1680303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22</a:t>
            </a:fld>
            <a:endParaRPr lang="es-ES" dirty="0"/>
          </a:p>
        </p:txBody>
      </p:sp>
    </p:spTree>
    <p:extLst>
      <p:ext uri="{BB962C8B-B14F-4D97-AF65-F5344CB8AC3E}">
        <p14:creationId xmlns:p14="http://schemas.microsoft.com/office/powerpoint/2010/main" val="2923132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23</a:t>
            </a:fld>
            <a:endParaRPr lang="es-ES" dirty="0"/>
          </a:p>
        </p:txBody>
      </p:sp>
    </p:spTree>
    <p:extLst>
      <p:ext uri="{BB962C8B-B14F-4D97-AF65-F5344CB8AC3E}">
        <p14:creationId xmlns:p14="http://schemas.microsoft.com/office/powerpoint/2010/main" val="1197781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24</a:t>
            </a:fld>
            <a:endParaRPr lang="es-ES" dirty="0"/>
          </a:p>
        </p:txBody>
      </p:sp>
    </p:spTree>
    <p:extLst>
      <p:ext uri="{BB962C8B-B14F-4D97-AF65-F5344CB8AC3E}">
        <p14:creationId xmlns:p14="http://schemas.microsoft.com/office/powerpoint/2010/main" val="4124684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25</a:t>
            </a:fld>
            <a:endParaRPr lang="es-ES" dirty="0"/>
          </a:p>
        </p:txBody>
      </p:sp>
    </p:spTree>
    <p:extLst>
      <p:ext uri="{BB962C8B-B14F-4D97-AF65-F5344CB8AC3E}">
        <p14:creationId xmlns:p14="http://schemas.microsoft.com/office/powerpoint/2010/main" val="71424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26</a:t>
            </a:fld>
            <a:endParaRPr lang="es-ES" dirty="0"/>
          </a:p>
        </p:txBody>
      </p:sp>
    </p:spTree>
    <p:extLst>
      <p:ext uri="{BB962C8B-B14F-4D97-AF65-F5344CB8AC3E}">
        <p14:creationId xmlns:p14="http://schemas.microsoft.com/office/powerpoint/2010/main" val="750273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27</a:t>
            </a:fld>
            <a:endParaRPr lang="es-ES" dirty="0"/>
          </a:p>
        </p:txBody>
      </p:sp>
    </p:spTree>
    <p:extLst>
      <p:ext uri="{BB962C8B-B14F-4D97-AF65-F5344CB8AC3E}">
        <p14:creationId xmlns:p14="http://schemas.microsoft.com/office/powerpoint/2010/main" val="25656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28</a:t>
            </a:fld>
            <a:endParaRPr lang="es-ES" dirty="0"/>
          </a:p>
        </p:txBody>
      </p:sp>
    </p:spTree>
    <p:extLst>
      <p:ext uri="{BB962C8B-B14F-4D97-AF65-F5344CB8AC3E}">
        <p14:creationId xmlns:p14="http://schemas.microsoft.com/office/powerpoint/2010/main" val="231735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29</a:t>
            </a:fld>
            <a:endParaRPr lang="es-ES" dirty="0"/>
          </a:p>
        </p:txBody>
      </p:sp>
    </p:spTree>
    <p:extLst>
      <p:ext uri="{BB962C8B-B14F-4D97-AF65-F5344CB8AC3E}">
        <p14:creationId xmlns:p14="http://schemas.microsoft.com/office/powerpoint/2010/main" val="3995172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30</a:t>
            </a:fld>
            <a:endParaRPr lang="es-ES" dirty="0"/>
          </a:p>
        </p:txBody>
      </p:sp>
    </p:spTree>
    <p:extLst>
      <p:ext uri="{BB962C8B-B14F-4D97-AF65-F5344CB8AC3E}">
        <p14:creationId xmlns:p14="http://schemas.microsoft.com/office/powerpoint/2010/main" val="1242542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7F48DEA9-6F4F-4540-9E5D-C6F39079AF72}" type="slidenum">
              <a:rPr lang="es-ES" smtClean="0"/>
              <a:pPr rtl="0"/>
              <a:t>3</a:t>
            </a:fld>
            <a:endParaRPr lang="es-ES" dirty="0"/>
          </a:p>
        </p:txBody>
      </p:sp>
    </p:spTree>
    <p:extLst>
      <p:ext uri="{BB962C8B-B14F-4D97-AF65-F5344CB8AC3E}">
        <p14:creationId xmlns:p14="http://schemas.microsoft.com/office/powerpoint/2010/main" val="4190656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31</a:t>
            </a:fld>
            <a:endParaRPr lang="es-ES" dirty="0"/>
          </a:p>
        </p:txBody>
      </p:sp>
    </p:spTree>
    <p:extLst>
      <p:ext uri="{BB962C8B-B14F-4D97-AF65-F5344CB8AC3E}">
        <p14:creationId xmlns:p14="http://schemas.microsoft.com/office/powerpoint/2010/main" val="13098823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pPr rtl="0"/>
              <a:t>32</a:t>
            </a:fld>
            <a:endParaRPr lang="es-ES" dirty="0"/>
          </a:p>
        </p:txBody>
      </p:sp>
    </p:spTree>
    <p:extLst>
      <p:ext uri="{BB962C8B-B14F-4D97-AF65-F5344CB8AC3E}">
        <p14:creationId xmlns:p14="http://schemas.microsoft.com/office/powerpoint/2010/main" val="24743317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pPr rtl="0"/>
              <a:t>33</a:t>
            </a:fld>
            <a:endParaRPr lang="es-ES" dirty="0"/>
          </a:p>
        </p:txBody>
      </p:sp>
    </p:spTree>
    <p:extLst>
      <p:ext uri="{BB962C8B-B14F-4D97-AF65-F5344CB8AC3E}">
        <p14:creationId xmlns:p14="http://schemas.microsoft.com/office/powerpoint/2010/main" val="42012718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34</a:t>
            </a:fld>
            <a:endParaRPr lang="es-ES" dirty="0"/>
          </a:p>
        </p:txBody>
      </p:sp>
    </p:spTree>
    <p:extLst>
      <p:ext uri="{BB962C8B-B14F-4D97-AF65-F5344CB8AC3E}">
        <p14:creationId xmlns:p14="http://schemas.microsoft.com/office/powerpoint/2010/main" val="61397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35</a:t>
            </a:fld>
            <a:endParaRPr lang="es-ES" dirty="0"/>
          </a:p>
        </p:txBody>
      </p:sp>
    </p:spTree>
    <p:extLst>
      <p:ext uri="{BB962C8B-B14F-4D97-AF65-F5344CB8AC3E}">
        <p14:creationId xmlns:p14="http://schemas.microsoft.com/office/powerpoint/2010/main" val="15600432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36</a:t>
            </a:fld>
            <a:endParaRPr lang="es-ES" dirty="0"/>
          </a:p>
        </p:txBody>
      </p:sp>
    </p:spTree>
    <p:extLst>
      <p:ext uri="{BB962C8B-B14F-4D97-AF65-F5344CB8AC3E}">
        <p14:creationId xmlns:p14="http://schemas.microsoft.com/office/powerpoint/2010/main" val="34654258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37</a:t>
            </a:fld>
            <a:endParaRPr lang="es-ES" dirty="0"/>
          </a:p>
        </p:txBody>
      </p:sp>
    </p:spTree>
    <p:extLst>
      <p:ext uri="{BB962C8B-B14F-4D97-AF65-F5344CB8AC3E}">
        <p14:creationId xmlns:p14="http://schemas.microsoft.com/office/powerpoint/2010/main" val="42522645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38</a:t>
            </a:fld>
            <a:endParaRPr lang="es-ES" dirty="0"/>
          </a:p>
        </p:txBody>
      </p:sp>
    </p:spTree>
    <p:extLst>
      <p:ext uri="{BB962C8B-B14F-4D97-AF65-F5344CB8AC3E}">
        <p14:creationId xmlns:p14="http://schemas.microsoft.com/office/powerpoint/2010/main" val="33796520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39</a:t>
            </a:fld>
            <a:endParaRPr lang="es-ES" dirty="0"/>
          </a:p>
        </p:txBody>
      </p:sp>
    </p:spTree>
    <p:extLst>
      <p:ext uri="{BB962C8B-B14F-4D97-AF65-F5344CB8AC3E}">
        <p14:creationId xmlns:p14="http://schemas.microsoft.com/office/powerpoint/2010/main" val="35787070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40</a:t>
            </a:fld>
            <a:endParaRPr lang="es-ES" dirty="0"/>
          </a:p>
        </p:txBody>
      </p:sp>
    </p:spTree>
    <p:extLst>
      <p:ext uri="{BB962C8B-B14F-4D97-AF65-F5344CB8AC3E}">
        <p14:creationId xmlns:p14="http://schemas.microsoft.com/office/powerpoint/2010/main" val="81122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7F48DEA9-6F4F-4540-9E5D-C6F39079AF72}" type="slidenum">
              <a:rPr lang="es-ES" smtClean="0"/>
              <a:pPr rtl="0"/>
              <a:t>4</a:t>
            </a:fld>
            <a:endParaRPr lang="es-ES" dirty="0"/>
          </a:p>
        </p:txBody>
      </p:sp>
    </p:spTree>
    <p:extLst>
      <p:ext uri="{BB962C8B-B14F-4D97-AF65-F5344CB8AC3E}">
        <p14:creationId xmlns:p14="http://schemas.microsoft.com/office/powerpoint/2010/main" val="19154802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9CA004F4-F240-48F9-8AE1-486585C7F00D}" type="slidenum">
              <a:rPr lang="es-ES" smtClean="0"/>
              <a:t>41</a:t>
            </a:fld>
            <a:endParaRPr lang="es-ES" dirty="0"/>
          </a:p>
        </p:txBody>
      </p:sp>
    </p:spTree>
    <p:extLst>
      <p:ext uri="{BB962C8B-B14F-4D97-AF65-F5344CB8AC3E}">
        <p14:creationId xmlns:p14="http://schemas.microsoft.com/office/powerpoint/2010/main" val="18895613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9CA004F4-F240-48F9-8AE1-486585C7F00D}" type="slidenum">
              <a:rPr lang="es-ES" smtClean="0"/>
              <a:t>42</a:t>
            </a:fld>
            <a:endParaRPr lang="es-ES" dirty="0"/>
          </a:p>
        </p:txBody>
      </p:sp>
    </p:spTree>
    <p:extLst>
      <p:ext uri="{BB962C8B-B14F-4D97-AF65-F5344CB8AC3E}">
        <p14:creationId xmlns:p14="http://schemas.microsoft.com/office/powerpoint/2010/main" val="2263866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7F48DEA9-6F4F-4540-9E5D-C6F39079AF72}" type="slidenum">
              <a:rPr lang="es-ES" smtClean="0"/>
              <a:pPr rtl="0"/>
              <a:t>5</a:t>
            </a:fld>
            <a:endParaRPr lang="es-ES" dirty="0"/>
          </a:p>
        </p:txBody>
      </p:sp>
    </p:spTree>
    <p:extLst>
      <p:ext uri="{BB962C8B-B14F-4D97-AF65-F5344CB8AC3E}">
        <p14:creationId xmlns:p14="http://schemas.microsoft.com/office/powerpoint/2010/main" val="2391277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9CA004F4-F240-48F9-8AE1-486585C7F00D}" type="slidenum">
              <a:rPr lang="es-ES" smtClean="0"/>
              <a:t>6</a:t>
            </a:fld>
            <a:endParaRPr lang="es-ES" dirty="0"/>
          </a:p>
        </p:txBody>
      </p:sp>
    </p:spTree>
    <p:extLst>
      <p:ext uri="{BB962C8B-B14F-4D97-AF65-F5344CB8AC3E}">
        <p14:creationId xmlns:p14="http://schemas.microsoft.com/office/powerpoint/2010/main" val="1327980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9CA004F4-F240-48F9-8AE1-486585C7F00D}" type="slidenum">
              <a:rPr lang="es-ES" smtClean="0"/>
              <a:t>7</a:t>
            </a:fld>
            <a:endParaRPr lang="es-ES" dirty="0"/>
          </a:p>
        </p:txBody>
      </p:sp>
    </p:spTree>
    <p:extLst>
      <p:ext uri="{BB962C8B-B14F-4D97-AF65-F5344CB8AC3E}">
        <p14:creationId xmlns:p14="http://schemas.microsoft.com/office/powerpoint/2010/main" val="2261939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9CA004F4-F240-48F9-8AE1-486585C7F00D}" type="slidenum">
              <a:rPr lang="es-ES" smtClean="0"/>
              <a:t>9</a:t>
            </a:fld>
            <a:endParaRPr lang="es-ES" dirty="0"/>
          </a:p>
        </p:txBody>
      </p:sp>
    </p:spTree>
    <p:extLst>
      <p:ext uri="{BB962C8B-B14F-4D97-AF65-F5344CB8AC3E}">
        <p14:creationId xmlns:p14="http://schemas.microsoft.com/office/powerpoint/2010/main" val="2744192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10</a:t>
            </a:fld>
            <a:endParaRPr lang="es-ES" dirty="0"/>
          </a:p>
        </p:txBody>
      </p:sp>
    </p:spTree>
    <p:extLst>
      <p:ext uri="{BB962C8B-B14F-4D97-AF65-F5344CB8AC3E}">
        <p14:creationId xmlns:p14="http://schemas.microsoft.com/office/powerpoint/2010/main" val="4095350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97D165-49B0-44FF-A267-367F5A6EE306}"/>
              </a:ext>
            </a:extLst>
          </p:cNvPr>
          <p:cNvSpPr>
            <a:spLocks noGrp="1"/>
          </p:cNvSpPr>
          <p:nvPr>
            <p:ph type="ctrTitle"/>
          </p:nvPr>
        </p:nvSpPr>
        <p:spPr>
          <a:xfrm>
            <a:off x="1524000" y="2039514"/>
            <a:ext cx="9144000" cy="2128049"/>
          </a:xfrm>
        </p:spPr>
        <p:txBody>
          <a:bodyPr rtlCol="0" anchor="b"/>
          <a:lstStyle>
            <a:lvl1pPr algn="ctr">
              <a:lnSpc>
                <a:spcPct val="125000"/>
              </a:lnSpc>
              <a:defRPr sz="6000">
                <a:solidFill>
                  <a:schemeClr val="bg1"/>
                </a:solidFill>
              </a:defRPr>
            </a:lvl1pPr>
          </a:lstStyle>
          <a:p>
            <a:pPr rtl="0"/>
            <a:r>
              <a:rPr lang="es-ES" noProof="0"/>
              <a:t>Haga clic para modificar el estilo de título del patrón</a:t>
            </a:r>
            <a:endParaRPr lang="es-ES" noProof="0" dirty="0"/>
          </a:p>
        </p:txBody>
      </p:sp>
      <p:sp>
        <p:nvSpPr>
          <p:cNvPr id="3" name="Subtítulo 2">
            <a:extLst>
              <a:ext uri="{FF2B5EF4-FFF2-40B4-BE49-F238E27FC236}">
                <a16:creationId xmlns:a16="http://schemas.microsoft.com/office/drawing/2014/main" id="{56B52800-74D6-4A78-AC9B-8E737A1A3B0D}"/>
              </a:ext>
            </a:extLst>
          </p:cNvPr>
          <p:cNvSpPr>
            <a:spLocks noGrp="1"/>
          </p:cNvSpPr>
          <p:nvPr>
            <p:ph type="subTitle" idx="1"/>
          </p:nvPr>
        </p:nvSpPr>
        <p:spPr>
          <a:xfrm>
            <a:off x="1524000" y="4221162"/>
            <a:ext cx="9144000" cy="882001"/>
          </a:xfrm>
          <a:solidFill>
            <a:schemeClr val="accent2">
              <a:alpha val="90000"/>
            </a:schemeClr>
          </a:solidFill>
        </p:spPr>
        <p:txBody>
          <a:bodyPr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500" b="1" i="1" kern="1200" spc="65" dirty="0">
                <a:solidFill>
                  <a:schemeClr val="accent1"/>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4" name="Marcador de fecha 3">
            <a:extLst>
              <a:ext uri="{FF2B5EF4-FFF2-40B4-BE49-F238E27FC236}">
                <a16:creationId xmlns:a16="http://schemas.microsoft.com/office/drawing/2014/main" id="{88B91F7B-C4AF-4FC6-A6BE-657DEF6D5358}"/>
              </a:ext>
            </a:extLst>
          </p:cNvPr>
          <p:cNvSpPr>
            <a:spLocks noGrp="1"/>
          </p:cNvSpPr>
          <p:nvPr>
            <p:ph type="dt" sz="half" idx="10"/>
          </p:nvPr>
        </p:nvSpPr>
        <p:spPr/>
        <p:txBody>
          <a:bodyPr rtlCol="0"/>
          <a:lstStyle/>
          <a:p>
            <a:pPr rtl="0"/>
            <a:fld id="{CF770DA5-3DC3-4237-90EB-C415EB41C75A}" type="datetime1">
              <a:rPr lang="es-ES" noProof="0" smtClean="0"/>
              <a:pPr rtl="0"/>
              <a:t>24/01/2021</a:t>
            </a:fld>
            <a:endParaRPr lang="es-ES" noProof="0" dirty="0"/>
          </a:p>
        </p:txBody>
      </p:sp>
      <p:sp>
        <p:nvSpPr>
          <p:cNvPr id="5" name="Marcador de pie de página 4">
            <a:extLst>
              <a:ext uri="{FF2B5EF4-FFF2-40B4-BE49-F238E27FC236}">
                <a16:creationId xmlns:a16="http://schemas.microsoft.com/office/drawing/2014/main" id="{5BED32F8-B0C7-4332-B0A5-BC19DD8C4CF5}"/>
              </a:ext>
            </a:extLst>
          </p:cNvPr>
          <p:cNvSpPr>
            <a:spLocks noGrp="1"/>
          </p:cNvSpPr>
          <p:nvPr>
            <p:ph type="ftr" sz="quarter" idx="11"/>
          </p:nvPr>
        </p:nvSpPr>
        <p:spPr/>
        <p:txBody>
          <a:bodyPr rtlCol="0"/>
          <a:lstStyle/>
          <a:p>
            <a:pPr rtl="0"/>
            <a:endParaRPr lang="es-ES" noProof="0" dirty="0"/>
          </a:p>
        </p:txBody>
      </p:sp>
      <p:sp>
        <p:nvSpPr>
          <p:cNvPr id="6" name="Marcador de posición de número de diapositiva 5">
            <a:extLst>
              <a:ext uri="{FF2B5EF4-FFF2-40B4-BE49-F238E27FC236}">
                <a16:creationId xmlns:a16="http://schemas.microsoft.com/office/drawing/2014/main" id="{B0030946-D0C7-4F78-94B0-427DAA6D5CB0}"/>
              </a:ext>
            </a:extLst>
          </p:cNvPr>
          <p:cNvSpPr>
            <a:spLocks noGrp="1"/>
          </p:cNvSpPr>
          <p:nvPr>
            <p:ph type="sldNum" sz="quarter" idx="12"/>
          </p:nvPr>
        </p:nvSpPr>
        <p:spPr/>
        <p:txBody>
          <a:bodyPr rtlCol="0"/>
          <a:lstStyle/>
          <a:p>
            <a:pPr rtl="0"/>
            <a:fld id="{82EE24B5-652C-4DB5-B7C3-B5BBEC1280B1}" type="slidenum">
              <a:rPr lang="es-ES" noProof="0" smtClean="0"/>
              <a:pPr rtl="0"/>
              <a:t>‹Nº›</a:t>
            </a:fld>
            <a:endParaRPr lang="es-ES" noProof="0" dirty="0"/>
          </a:p>
        </p:txBody>
      </p:sp>
    </p:spTree>
    <p:extLst>
      <p:ext uri="{BB962C8B-B14F-4D97-AF65-F5344CB8AC3E}">
        <p14:creationId xmlns:p14="http://schemas.microsoft.com/office/powerpoint/2010/main" val="218950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mágenes con leyendas">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8D44B7CE-2038-4CCA-AA8A-D03DE5FD956E}"/>
              </a:ext>
            </a:extLst>
          </p:cNvPr>
          <p:cNvSpPr>
            <a:spLocks noGrp="1"/>
          </p:cNvSpPr>
          <p:nvPr>
            <p:ph type="pic" idx="1"/>
          </p:nvPr>
        </p:nvSpPr>
        <p:spPr>
          <a:xfrm>
            <a:off x="0" y="0"/>
            <a:ext cx="12192000" cy="6857999"/>
          </a:xfrm>
        </p:spPr>
        <p:txBody>
          <a:bodyPr rtlCol="0">
            <a:normAutofit/>
          </a:bodyPr>
          <a:lstStyle>
            <a:lvl1pPr marL="0" indent="0" algn="ctr">
              <a:buNone/>
              <a:defRPr sz="2000">
                <a:solidFill>
                  <a:schemeClr val="bg2">
                    <a:lumMod val="20000"/>
                    <a:lumOff val="8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11" name="Elipse 10">
            <a:extLst>
              <a:ext uri="{FF2B5EF4-FFF2-40B4-BE49-F238E27FC236}">
                <a16:creationId xmlns:a16="http://schemas.microsoft.com/office/drawing/2014/main" id="{98AB8B54-69CD-4C57-8DBB-02A0E09851DD}"/>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4690E0AA-5363-4861-AB6B-0E4D34D74B92}"/>
              </a:ext>
            </a:extLst>
          </p:cNvPr>
          <p:cNvSpPr>
            <a:spLocks noGrp="1"/>
          </p:cNvSpPr>
          <p:nvPr>
            <p:ph type="title"/>
          </p:nvPr>
        </p:nvSpPr>
        <p:spPr>
          <a:xfrm>
            <a:off x="839788" y="417362"/>
            <a:ext cx="3932237" cy="1302111"/>
          </a:xfrm>
        </p:spPr>
        <p:txBody>
          <a:bodyPr rtlCol="0" anchor="t" anchorCtr="0"/>
          <a:lstStyle>
            <a:lvl1pPr>
              <a:defRPr sz="3200"/>
            </a:lvl1pPr>
          </a:lstStyle>
          <a:p>
            <a:pPr rtl="0"/>
            <a:r>
              <a:rPr lang="es-ES" noProof="0"/>
              <a:t>Haga clic para modificar el estilo de título del patrón</a:t>
            </a:r>
            <a:endParaRPr lang="es-ES" noProof="0" dirty="0"/>
          </a:p>
        </p:txBody>
      </p:sp>
      <p:sp>
        <p:nvSpPr>
          <p:cNvPr id="4" name="Marcador de posición de texto 3">
            <a:extLst>
              <a:ext uri="{FF2B5EF4-FFF2-40B4-BE49-F238E27FC236}">
                <a16:creationId xmlns:a16="http://schemas.microsoft.com/office/drawing/2014/main" id="{EA79774D-36EB-4201-B1AC-922DD2E06640}"/>
              </a:ext>
            </a:extLst>
          </p:cNvPr>
          <p:cNvSpPr>
            <a:spLocks noGrp="1"/>
          </p:cNvSpPr>
          <p:nvPr>
            <p:ph type="body" sz="half" idx="2"/>
          </p:nvPr>
        </p:nvSpPr>
        <p:spPr>
          <a:xfrm>
            <a:off x="1552419" y="1887801"/>
            <a:ext cx="4057961" cy="1431234"/>
          </a:xfrm>
        </p:spPr>
        <p:txBody>
          <a:bodyPr rtlCol="0">
            <a:normAutofit/>
          </a:bodyPr>
          <a:lstStyle>
            <a:lvl1pPr marL="0" indent="0">
              <a:buNone/>
              <a:defRPr sz="2000">
                <a:solidFill>
                  <a:schemeClr val="bg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a:extLst>
              <a:ext uri="{FF2B5EF4-FFF2-40B4-BE49-F238E27FC236}">
                <a16:creationId xmlns:a16="http://schemas.microsoft.com/office/drawing/2014/main" id="{CAD1E234-1CB2-41A0-B40D-7E7F160CBA11}"/>
              </a:ext>
            </a:extLst>
          </p:cNvPr>
          <p:cNvSpPr>
            <a:spLocks noGrp="1"/>
          </p:cNvSpPr>
          <p:nvPr>
            <p:ph type="dt" sz="half" idx="10"/>
          </p:nvPr>
        </p:nvSpPr>
        <p:spPr/>
        <p:txBody>
          <a:bodyPr rtlCol="0"/>
          <a:lstStyle/>
          <a:p>
            <a:pPr rtl="0"/>
            <a:fld id="{3E5167C2-C440-4522-B609-5F58DDE2BF87}" type="datetime1">
              <a:rPr lang="es-ES" noProof="0" smtClean="0"/>
              <a:t>24/01/2021</a:t>
            </a:fld>
            <a:endParaRPr lang="es-ES" noProof="0" dirty="0"/>
          </a:p>
        </p:txBody>
      </p:sp>
      <p:sp>
        <p:nvSpPr>
          <p:cNvPr id="6" name="Marcador de pie de página 5">
            <a:extLst>
              <a:ext uri="{FF2B5EF4-FFF2-40B4-BE49-F238E27FC236}">
                <a16:creationId xmlns:a16="http://schemas.microsoft.com/office/drawing/2014/main" id="{99FD472E-6334-4051-B4D9-6361A819F792}"/>
              </a:ext>
            </a:extLst>
          </p:cNvPr>
          <p:cNvSpPr>
            <a:spLocks noGrp="1"/>
          </p:cNvSpPr>
          <p:nvPr>
            <p:ph type="ftr" sz="quarter" idx="11"/>
          </p:nvPr>
        </p:nvSpPr>
        <p:spPr/>
        <p:txBody>
          <a:bodyPr rtlCol="0"/>
          <a:lstStyle/>
          <a:p>
            <a:pPr rtl="0"/>
            <a:endParaRPr lang="es-ES" noProof="0" dirty="0"/>
          </a:p>
        </p:txBody>
      </p:sp>
      <p:sp>
        <p:nvSpPr>
          <p:cNvPr id="7" name="Marcador de posición de número de diapositiva 6">
            <a:extLst>
              <a:ext uri="{FF2B5EF4-FFF2-40B4-BE49-F238E27FC236}">
                <a16:creationId xmlns:a16="http://schemas.microsoft.com/office/drawing/2014/main" id="{192384B9-6290-4070-B7D1-A105B27F0CB0}"/>
              </a:ext>
            </a:extLst>
          </p:cNvPr>
          <p:cNvSpPr>
            <a:spLocks noGrp="1"/>
          </p:cNvSpPr>
          <p:nvPr>
            <p:ph type="sldNum" sz="quarter" idx="12"/>
          </p:nvPr>
        </p:nvSpPr>
        <p:spPr/>
        <p:txBody>
          <a:bodyPr rtlCol="0"/>
          <a:lstStyle/>
          <a:p>
            <a:pPr rtl="0"/>
            <a:fld id="{82EE24B5-652C-4DB5-B7C3-B5BBEC1280B1}" type="slidenum">
              <a:rPr lang="es-ES" noProof="0" smtClean="0"/>
              <a:t>‹Nº›</a:t>
            </a:fld>
            <a:endParaRPr lang="es-ES" noProof="0" dirty="0"/>
          </a:p>
        </p:txBody>
      </p:sp>
      <p:sp>
        <p:nvSpPr>
          <p:cNvPr id="12" name="Marcador de posición de imagen 28">
            <a:extLst>
              <a:ext uri="{FF2B5EF4-FFF2-40B4-BE49-F238E27FC236}">
                <a16:creationId xmlns:a16="http://schemas.microsoft.com/office/drawing/2014/main" id="{2EB2F967-97B6-4CA8-B3E7-5FF7CA2BDD8C}"/>
              </a:ext>
            </a:extLst>
          </p:cNvPr>
          <p:cNvSpPr>
            <a:spLocks noGrp="1"/>
          </p:cNvSpPr>
          <p:nvPr>
            <p:ph type="pic" sz="quarter" idx="19"/>
          </p:nvPr>
        </p:nvSpPr>
        <p:spPr>
          <a:xfrm>
            <a:off x="844273" y="1883115"/>
            <a:ext cx="576000" cy="576000"/>
          </a:xfrm>
        </p:spPr>
        <p:txBody>
          <a:bodyPr rtlCol="0">
            <a:normAutofit/>
          </a:bodyPr>
          <a:lstStyle>
            <a:lvl1pPr marL="0" indent="0" algn="ctr">
              <a:buNone/>
              <a:defRPr sz="400"/>
            </a:lvl1pPr>
          </a:lstStyle>
          <a:p>
            <a:pPr rtl="0"/>
            <a:r>
              <a:rPr lang="es-ES" noProof="0"/>
              <a:t>Haga clic en el icono para agregar una imagen</a:t>
            </a:r>
            <a:endParaRPr lang="es-ES" noProof="0" dirty="0"/>
          </a:p>
        </p:txBody>
      </p:sp>
      <p:sp>
        <p:nvSpPr>
          <p:cNvPr id="13" name="Marcador de posición de imagen 28">
            <a:extLst>
              <a:ext uri="{FF2B5EF4-FFF2-40B4-BE49-F238E27FC236}">
                <a16:creationId xmlns:a16="http://schemas.microsoft.com/office/drawing/2014/main" id="{5E78E133-FE09-456A-8463-9EFAC6ADE26B}"/>
              </a:ext>
            </a:extLst>
          </p:cNvPr>
          <p:cNvSpPr>
            <a:spLocks noGrp="1"/>
          </p:cNvSpPr>
          <p:nvPr>
            <p:ph type="pic" sz="quarter" idx="22"/>
          </p:nvPr>
        </p:nvSpPr>
        <p:spPr>
          <a:xfrm>
            <a:off x="844273" y="3573118"/>
            <a:ext cx="576000" cy="576000"/>
          </a:xfrm>
        </p:spPr>
        <p:txBody>
          <a:bodyPr rtlCol="0">
            <a:normAutofit/>
          </a:bodyPr>
          <a:lstStyle>
            <a:lvl1pPr marL="0" indent="0" algn="ctr">
              <a:buNone/>
              <a:defRPr sz="400"/>
            </a:lvl1pPr>
          </a:lstStyle>
          <a:p>
            <a:pPr rtl="0"/>
            <a:r>
              <a:rPr lang="es-ES" noProof="0"/>
              <a:t>Haga clic en el icono para agregar una imagen</a:t>
            </a:r>
            <a:endParaRPr lang="es-ES" noProof="0" dirty="0"/>
          </a:p>
        </p:txBody>
      </p:sp>
      <p:sp>
        <p:nvSpPr>
          <p:cNvPr id="14" name="Marcador de posición de texto 3">
            <a:extLst>
              <a:ext uri="{FF2B5EF4-FFF2-40B4-BE49-F238E27FC236}">
                <a16:creationId xmlns:a16="http://schemas.microsoft.com/office/drawing/2014/main" id="{7F0C3496-EA4B-43E5-9704-968F80A8552C}"/>
              </a:ext>
            </a:extLst>
          </p:cNvPr>
          <p:cNvSpPr>
            <a:spLocks noGrp="1"/>
          </p:cNvSpPr>
          <p:nvPr>
            <p:ph type="body" sz="half" idx="23"/>
          </p:nvPr>
        </p:nvSpPr>
        <p:spPr>
          <a:xfrm>
            <a:off x="1552418" y="3575461"/>
            <a:ext cx="4057961" cy="1431234"/>
          </a:xfrm>
        </p:spPr>
        <p:txBody>
          <a:bodyPr rtlCol="0">
            <a:normAutofit/>
          </a:bodyPr>
          <a:lstStyle>
            <a:lvl1pPr marL="0" indent="0">
              <a:buNone/>
              <a:defRPr sz="2000">
                <a:solidFill>
                  <a:schemeClr val="bg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15" name="Marcador de posición de imagen 28">
            <a:extLst>
              <a:ext uri="{FF2B5EF4-FFF2-40B4-BE49-F238E27FC236}">
                <a16:creationId xmlns:a16="http://schemas.microsoft.com/office/drawing/2014/main" id="{13414E14-9FEB-40F8-AE6E-319637A8F1CB}"/>
              </a:ext>
            </a:extLst>
          </p:cNvPr>
          <p:cNvSpPr>
            <a:spLocks noGrp="1"/>
          </p:cNvSpPr>
          <p:nvPr>
            <p:ph type="pic" sz="quarter" idx="24"/>
          </p:nvPr>
        </p:nvSpPr>
        <p:spPr>
          <a:xfrm>
            <a:off x="844273" y="5263121"/>
            <a:ext cx="576000" cy="576000"/>
          </a:xfrm>
        </p:spPr>
        <p:txBody>
          <a:bodyPr rtlCol="0">
            <a:normAutofit/>
          </a:bodyPr>
          <a:lstStyle>
            <a:lvl1pPr marL="0" indent="0" algn="ctr">
              <a:buNone/>
              <a:defRPr sz="400"/>
            </a:lvl1pPr>
          </a:lstStyle>
          <a:p>
            <a:pPr rtl="0"/>
            <a:r>
              <a:rPr lang="es-ES" noProof="0"/>
              <a:t>Haga clic en el icono para agregar una imagen</a:t>
            </a:r>
            <a:endParaRPr lang="es-ES" noProof="0" dirty="0"/>
          </a:p>
        </p:txBody>
      </p:sp>
      <p:sp>
        <p:nvSpPr>
          <p:cNvPr id="16" name="Marcador de posición de texto 3">
            <a:extLst>
              <a:ext uri="{FF2B5EF4-FFF2-40B4-BE49-F238E27FC236}">
                <a16:creationId xmlns:a16="http://schemas.microsoft.com/office/drawing/2014/main" id="{8EC97C88-8B4C-4665-845B-95CE8F237779}"/>
              </a:ext>
            </a:extLst>
          </p:cNvPr>
          <p:cNvSpPr>
            <a:spLocks noGrp="1"/>
          </p:cNvSpPr>
          <p:nvPr>
            <p:ph type="body" sz="half" idx="25"/>
          </p:nvPr>
        </p:nvSpPr>
        <p:spPr>
          <a:xfrm>
            <a:off x="1552418" y="5263122"/>
            <a:ext cx="4057961" cy="775728"/>
          </a:xfrm>
        </p:spPr>
        <p:txBody>
          <a:bodyPr rtlCol="0">
            <a:normAutofit/>
          </a:bodyPr>
          <a:lstStyle>
            <a:lvl1pPr marL="0" indent="0">
              <a:buNone/>
              <a:defRPr sz="2000">
                <a:solidFill>
                  <a:schemeClr val="bg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Tree>
    <p:extLst>
      <p:ext uri="{BB962C8B-B14F-4D97-AF65-F5344CB8AC3E}">
        <p14:creationId xmlns:p14="http://schemas.microsoft.com/office/powerpoint/2010/main" val="68785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mparación con la imagen">
    <p:spTree>
      <p:nvGrpSpPr>
        <p:cNvPr id="1" name=""/>
        <p:cNvGrpSpPr/>
        <p:nvPr/>
      </p:nvGrpSpPr>
      <p:grpSpPr>
        <a:xfrm>
          <a:off x="0" y="0"/>
          <a:ext cx="0" cy="0"/>
          <a:chOff x="0" y="0"/>
          <a:chExt cx="0" cy="0"/>
        </a:xfrm>
      </p:grpSpPr>
      <p:sp>
        <p:nvSpPr>
          <p:cNvPr id="14" name="Marcador de posición de imagen 12">
            <a:extLst>
              <a:ext uri="{FF2B5EF4-FFF2-40B4-BE49-F238E27FC236}">
                <a16:creationId xmlns:a16="http://schemas.microsoft.com/office/drawing/2014/main" id="{B74348DE-EC54-4C62-948C-0B2BF9045578}"/>
              </a:ext>
            </a:extLst>
          </p:cNvPr>
          <p:cNvSpPr>
            <a:spLocks noGrp="1"/>
          </p:cNvSpPr>
          <p:nvPr>
            <p:ph type="pic" sz="quarter" idx="13"/>
          </p:nvPr>
        </p:nvSpPr>
        <p:spPr>
          <a:xfrm>
            <a:off x="0" y="3115389"/>
            <a:ext cx="12188825" cy="3742611"/>
          </a:xfrm>
        </p:spPr>
        <p:txBody>
          <a:bodyPr rtlCol="0"/>
          <a:lstStyle>
            <a:lvl1pPr marL="0" indent="0" algn="ctr">
              <a:buNone/>
              <a:defRPr/>
            </a:lvl1pPr>
          </a:lstStyle>
          <a:p>
            <a:pPr rtl="0"/>
            <a:r>
              <a:rPr lang="es-ES" noProof="0"/>
              <a:t>Haga clic en el icono para agregar una imagen</a:t>
            </a:r>
            <a:endParaRPr lang="es-ES" noProof="0" dirty="0"/>
          </a:p>
        </p:txBody>
      </p:sp>
      <p:sp>
        <p:nvSpPr>
          <p:cNvPr id="10" name="objeto 3">
            <a:extLst>
              <a:ext uri="{FF2B5EF4-FFF2-40B4-BE49-F238E27FC236}">
                <a16:creationId xmlns:a16="http://schemas.microsoft.com/office/drawing/2014/main" id="{2A53E879-94A1-4659-9069-ED0D6F03014D}"/>
              </a:ext>
            </a:extLst>
          </p:cNvPr>
          <p:cNvSpPr/>
          <p:nvPr userDrawn="1"/>
        </p:nvSpPr>
        <p:spPr>
          <a:xfrm>
            <a:off x="2400" y="1999821"/>
            <a:ext cx="12189600" cy="1115568"/>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accent2"/>
          </a:solidFill>
        </p:spPr>
        <p:txBody>
          <a:bodyPr wrap="square" lIns="0" tIns="0" rIns="0" bIns="0" rtlCol="0"/>
          <a:lstStyle/>
          <a:p>
            <a:pPr rtl="0"/>
            <a:endParaRPr lang="es-ES" noProof="0" dirty="0"/>
          </a:p>
        </p:txBody>
      </p:sp>
      <p:sp>
        <p:nvSpPr>
          <p:cNvPr id="2" name="Título 1">
            <a:extLst>
              <a:ext uri="{FF2B5EF4-FFF2-40B4-BE49-F238E27FC236}">
                <a16:creationId xmlns:a16="http://schemas.microsoft.com/office/drawing/2014/main" id="{0EF43C73-1D0F-45F9-A7E4-E9D24EAFDE3D}"/>
              </a:ext>
            </a:extLst>
          </p:cNvPr>
          <p:cNvSpPr>
            <a:spLocks noGrp="1"/>
          </p:cNvSpPr>
          <p:nvPr>
            <p:ph type="title"/>
          </p:nvPr>
        </p:nvSpPr>
        <p:spPr>
          <a:xfrm>
            <a:off x="839788" y="365125"/>
            <a:ext cx="10515600" cy="1325563"/>
          </a:xfrm>
        </p:spPr>
        <p:txBody>
          <a:bodyPr rtlCol="0"/>
          <a:lstStyle/>
          <a:p>
            <a:pPr rtl="0"/>
            <a:r>
              <a:rPr lang="es-ES" noProof="0"/>
              <a:t>Haga clic para modificar el estilo de título del patrón</a:t>
            </a:r>
            <a:endParaRPr lang="es-ES" noProof="0" dirty="0"/>
          </a:p>
        </p:txBody>
      </p:sp>
      <p:sp>
        <p:nvSpPr>
          <p:cNvPr id="3" name="Marcador de posición de texto 2">
            <a:extLst>
              <a:ext uri="{FF2B5EF4-FFF2-40B4-BE49-F238E27FC236}">
                <a16:creationId xmlns:a16="http://schemas.microsoft.com/office/drawing/2014/main" id="{D3B88E76-F6AB-4621-A9A6-20A81C5A3F91}"/>
              </a:ext>
            </a:extLst>
          </p:cNvPr>
          <p:cNvSpPr>
            <a:spLocks noGrp="1"/>
          </p:cNvSpPr>
          <p:nvPr>
            <p:ph type="body" idx="1"/>
          </p:nvPr>
        </p:nvSpPr>
        <p:spPr>
          <a:xfrm>
            <a:off x="839788" y="1985963"/>
            <a:ext cx="5157787" cy="823912"/>
          </a:xfrm>
        </p:spPr>
        <p:txBody>
          <a:bodyPr rtlCol="0"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contenido 3">
            <a:extLst>
              <a:ext uri="{FF2B5EF4-FFF2-40B4-BE49-F238E27FC236}">
                <a16:creationId xmlns:a16="http://schemas.microsoft.com/office/drawing/2014/main" id="{6A313FB9-6D6C-4F61-9E7A-76E686D06C25}"/>
              </a:ext>
            </a:extLst>
          </p:cNvPr>
          <p:cNvSpPr>
            <a:spLocks noGrp="1"/>
          </p:cNvSpPr>
          <p:nvPr>
            <p:ph sz="half" idx="2"/>
          </p:nvPr>
        </p:nvSpPr>
        <p:spPr>
          <a:xfrm>
            <a:off x="839788" y="3434047"/>
            <a:ext cx="5157787" cy="2755616"/>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a:extLst>
              <a:ext uri="{FF2B5EF4-FFF2-40B4-BE49-F238E27FC236}">
                <a16:creationId xmlns:a16="http://schemas.microsoft.com/office/drawing/2014/main" id="{2A93A737-E48B-4909-BE04-F55B58103257}"/>
              </a:ext>
            </a:extLst>
          </p:cNvPr>
          <p:cNvSpPr>
            <a:spLocks noGrp="1"/>
          </p:cNvSpPr>
          <p:nvPr>
            <p:ph type="body" sz="quarter" idx="3"/>
          </p:nvPr>
        </p:nvSpPr>
        <p:spPr>
          <a:xfrm>
            <a:off x="6172200" y="1985963"/>
            <a:ext cx="5183188" cy="823912"/>
          </a:xfrm>
        </p:spPr>
        <p:txBody>
          <a:bodyPr rtlCol="0"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a:extLst>
              <a:ext uri="{FF2B5EF4-FFF2-40B4-BE49-F238E27FC236}">
                <a16:creationId xmlns:a16="http://schemas.microsoft.com/office/drawing/2014/main" id="{D8F9958C-DB5F-444E-ACE8-73F5E0CA67F1}"/>
              </a:ext>
            </a:extLst>
          </p:cNvPr>
          <p:cNvSpPr>
            <a:spLocks noGrp="1"/>
          </p:cNvSpPr>
          <p:nvPr>
            <p:ph sz="quarter" idx="4"/>
          </p:nvPr>
        </p:nvSpPr>
        <p:spPr>
          <a:xfrm>
            <a:off x="6172200" y="3434047"/>
            <a:ext cx="5183188" cy="2755616"/>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fecha 6">
            <a:extLst>
              <a:ext uri="{FF2B5EF4-FFF2-40B4-BE49-F238E27FC236}">
                <a16:creationId xmlns:a16="http://schemas.microsoft.com/office/drawing/2014/main" id="{11D097D1-3052-4C1F-B573-CA25FFF6CCB5}"/>
              </a:ext>
            </a:extLst>
          </p:cNvPr>
          <p:cNvSpPr>
            <a:spLocks noGrp="1"/>
          </p:cNvSpPr>
          <p:nvPr>
            <p:ph type="dt" sz="half" idx="10"/>
          </p:nvPr>
        </p:nvSpPr>
        <p:spPr/>
        <p:txBody>
          <a:bodyPr rtlCol="0"/>
          <a:lstStyle/>
          <a:p>
            <a:pPr rtl="0"/>
            <a:fld id="{EAEA1A4D-370D-45C6-86DC-C4C7FDB05936}" type="datetime1">
              <a:rPr lang="es-ES" noProof="0" smtClean="0"/>
              <a:t>24/01/2021</a:t>
            </a:fld>
            <a:endParaRPr lang="es-ES" noProof="0" dirty="0"/>
          </a:p>
        </p:txBody>
      </p:sp>
      <p:sp>
        <p:nvSpPr>
          <p:cNvPr id="8" name="Marcador de pie de página 7">
            <a:extLst>
              <a:ext uri="{FF2B5EF4-FFF2-40B4-BE49-F238E27FC236}">
                <a16:creationId xmlns:a16="http://schemas.microsoft.com/office/drawing/2014/main" id="{F2607AC3-2220-4DDA-A22A-C404538FE48E}"/>
              </a:ext>
            </a:extLst>
          </p:cNvPr>
          <p:cNvSpPr>
            <a:spLocks noGrp="1"/>
          </p:cNvSpPr>
          <p:nvPr>
            <p:ph type="ftr" sz="quarter" idx="11"/>
          </p:nvPr>
        </p:nvSpPr>
        <p:spPr/>
        <p:txBody>
          <a:bodyPr rtlCol="0"/>
          <a:lstStyle/>
          <a:p>
            <a:pPr rtl="0"/>
            <a:endParaRPr lang="es-ES" noProof="0" dirty="0"/>
          </a:p>
        </p:txBody>
      </p:sp>
      <p:sp>
        <p:nvSpPr>
          <p:cNvPr id="9" name="Marcador de número de diapositiva 8">
            <a:extLst>
              <a:ext uri="{FF2B5EF4-FFF2-40B4-BE49-F238E27FC236}">
                <a16:creationId xmlns:a16="http://schemas.microsoft.com/office/drawing/2014/main" id="{6FD8DEB3-F122-4B42-9E12-F61189B878B2}"/>
              </a:ext>
            </a:extLst>
          </p:cNvPr>
          <p:cNvSpPr>
            <a:spLocks noGrp="1"/>
          </p:cNvSpPr>
          <p:nvPr>
            <p:ph type="sldNum" sz="quarter" idx="12"/>
          </p:nvPr>
        </p:nvSpPr>
        <p:spPr/>
        <p:txBody>
          <a:bodyPr rtlCol="0"/>
          <a:lstStyle/>
          <a:p>
            <a:pPr rtl="0"/>
            <a:fld id="{82EE24B5-652C-4DB5-B7C3-B5BBEC1280B1}" type="slidenum">
              <a:rPr lang="es-ES" noProof="0" smtClean="0"/>
              <a:t>‹Nº›</a:t>
            </a:fld>
            <a:endParaRPr lang="es-ES" noProof="0" dirty="0"/>
          </a:p>
        </p:txBody>
      </p:sp>
    </p:spTree>
    <p:extLst>
      <p:ext uri="{BB962C8B-B14F-4D97-AF65-F5344CB8AC3E}">
        <p14:creationId xmlns:p14="http://schemas.microsoft.com/office/powerpoint/2010/main" val="3922066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res objetos">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4E60EB58-EF7E-435A-8B07-B5BCF3AF119F}"/>
              </a:ext>
            </a:extLst>
          </p:cNvPr>
          <p:cNvSpPr>
            <a:spLocks noGrp="1"/>
          </p:cNvSpPr>
          <p:nvPr>
            <p:ph type="sldNum" sz="quarter" idx="12"/>
          </p:nvPr>
        </p:nvSpPr>
        <p:spPr/>
        <p:txBody>
          <a:bodyPr rtlCol="0"/>
          <a:lstStyle/>
          <a:p>
            <a:pPr rtl="0"/>
            <a:fld id="{82EE24B5-652C-4DB5-B7C3-B5BBEC1280B1}" type="slidenum">
              <a:rPr lang="es-ES" noProof="0" smtClean="0"/>
              <a:t>‹Nº›</a:t>
            </a:fld>
            <a:endParaRPr lang="es-ES" noProof="0" dirty="0"/>
          </a:p>
        </p:txBody>
      </p:sp>
      <p:sp>
        <p:nvSpPr>
          <p:cNvPr id="2" name="Título 1">
            <a:extLst>
              <a:ext uri="{FF2B5EF4-FFF2-40B4-BE49-F238E27FC236}">
                <a16:creationId xmlns:a16="http://schemas.microsoft.com/office/drawing/2014/main" id="{E7F76098-6FA1-470A-BEF4-E4B0AC75E8FE}"/>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5" name="Marcador de fecha 4">
            <a:extLst>
              <a:ext uri="{FF2B5EF4-FFF2-40B4-BE49-F238E27FC236}">
                <a16:creationId xmlns:a16="http://schemas.microsoft.com/office/drawing/2014/main" id="{47F57DE0-C032-4FCC-9006-09C2C328A665}"/>
              </a:ext>
            </a:extLst>
          </p:cNvPr>
          <p:cNvSpPr>
            <a:spLocks noGrp="1"/>
          </p:cNvSpPr>
          <p:nvPr>
            <p:ph type="dt" sz="half" idx="10"/>
          </p:nvPr>
        </p:nvSpPr>
        <p:spPr/>
        <p:txBody>
          <a:bodyPr rtlCol="0"/>
          <a:lstStyle/>
          <a:p>
            <a:pPr rtl="0"/>
            <a:fld id="{9BBF7406-6B3A-49F5-AB4A-C7ECD4848E2B}" type="datetime1">
              <a:rPr lang="es-ES" noProof="0" smtClean="0"/>
              <a:t>24/01/2021</a:t>
            </a:fld>
            <a:endParaRPr lang="es-ES" noProof="0" dirty="0"/>
          </a:p>
        </p:txBody>
      </p:sp>
      <p:sp>
        <p:nvSpPr>
          <p:cNvPr id="6" name="Marcador de pie de página 5">
            <a:extLst>
              <a:ext uri="{FF2B5EF4-FFF2-40B4-BE49-F238E27FC236}">
                <a16:creationId xmlns:a16="http://schemas.microsoft.com/office/drawing/2014/main" id="{90C776CB-2819-4488-9012-A6EA22079A47}"/>
              </a:ext>
            </a:extLst>
          </p:cNvPr>
          <p:cNvSpPr>
            <a:spLocks noGrp="1"/>
          </p:cNvSpPr>
          <p:nvPr>
            <p:ph type="ftr" sz="quarter" idx="11"/>
          </p:nvPr>
        </p:nvSpPr>
        <p:spPr/>
        <p:txBody>
          <a:bodyPr rtlCol="0"/>
          <a:lstStyle/>
          <a:p>
            <a:pPr rtl="0"/>
            <a:endParaRPr lang="es-ES" noProof="0" dirty="0"/>
          </a:p>
        </p:txBody>
      </p:sp>
      <p:sp>
        <p:nvSpPr>
          <p:cNvPr id="12" name="Marcador de posición de imagen 11">
            <a:extLst>
              <a:ext uri="{FF2B5EF4-FFF2-40B4-BE49-F238E27FC236}">
                <a16:creationId xmlns:a16="http://schemas.microsoft.com/office/drawing/2014/main" id="{B15EEB49-54F4-404C-9B31-AD488BFCB2E0}"/>
              </a:ext>
            </a:extLst>
          </p:cNvPr>
          <p:cNvSpPr>
            <a:spLocks noGrp="1"/>
          </p:cNvSpPr>
          <p:nvPr>
            <p:ph type="pic" sz="quarter" idx="14"/>
          </p:nvPr>
        </p:nvSpPr>
        <p:spPr>
          <a:xfrm>
            <a:off x="1772412" y="2219248"/>
            <a:ext cx="2414016" cy="2414016"/>
          </a:xfrm>
          <a:prstGeom prst="ellipse">
            <a:avLst/>
          </a:prstGeom>
          <a:noFill/>
          <a:ln w="387350">
            <a:noFill/>
          </a:ln>
        </p:spPr>
        <p:txBody>
          <a:bodyPr rtlCol="0"/>
          <a:lstStyle/>
          <a:p>
            <a:pPr rtl="0"/>
            <a:r>
              <a:rPr lang="es-ES" noProof="0"/>
              <a:t>Haga clic en el icono para agregar una imagen</a:t>
            </a:r>
            <a:endParaRPr lang="es-ES" noProof="0" dirty="0"/>
          </a:p>
        </p:txBody>
      </p:sp>
      <p:sp>
        <p:nvSpPr>
          <p:cNvPr id="17" name="Marcador de posición de imagen 11">
            <a:extLst>
              <a:ext uri="{FF2B5EF4-FFF2-40B4-BE49-F238E27FC236}">
                <a16:creationId xmlns:a16="http://schemas.microsoft.com/office/drawing/2014/main" id="{6B2DD458-866A-421E-9AD0-B0D9E1195728}"/>
              </a:ext>
            </a:extLst>
          </p:cNvPr>
          <p:cNvSpPr>
            <a:spLocks noGrp="1"/>
          </p:cNvSpPr>
          <p:nvPr>
            <p:ph type="pic" sz="quarter" idx="17"/>
          </p:nvPr>
        </p:nvSpPr>
        <p:spPr>
          <a:xfrm>
            <a:off x="8005572" y="2196083"/>
            <a:ext cx="2414016" cy="2414016"/>
          </a:xfrm>
          <a:prstGeom prst="ellipse">
            <a:avLst/>
          </a:prstGeom>
          <a:noFill/>
          <a:ln w="387350">
            <a:noFill/>
          </a:ln>
        </p:spPr>
        <p:txBody>
          <a:bodyPr rtlCol="0"/>
          <a:lstStyle/>
          <a:p>
            <a:pPr rtl="0"/>
            <a:r>
              <a:rPr lang="es-ES" noProof="0"/>
              <a:t>Haga clic en el icono para agregar una imagen</a:t>
            </a:r>
            <a:endParaRPr lang="es-ES" noProof="0" dirty="0"/>
          </a:p>
        </p:txBody>
      </p:sp>
      <p:sp>
        <p:nvSpPr>
          <p:cNvPr id="14" name="Marcador de posición de imagen 11">
            <a:extLst>
              <a:ext uri="{FF2B5EF4-FFF2-40B4-BE49-F238E27FC236}">
                <a16:creationId xmlns:a16="http://schemas.microsoft.com/office/drawing/2014/main" id="{57A4D097-9603-42DC-888D-8039CE6ADC94}"/>
              </a:ext>
            </a:extLst>
          </p:cNvPr>
          <p:cNvSpPr>
            <a:spLocks noGrp="1"/>
          </p:cNvSpPr>
          <p:nvPr>
            <p:ph type="pic" sz="quarter" idx="16"/>
          </p:nvPr>
        </p:nvSpPr>
        <p:spPr>
          <a:xfrm>
            <a:off x="4587240" y="2019165"/>
            <a:ext cx="3017520" cy="3017520"/>
          </a:xfrm>
          <a:prstGeom prst="ellipse">
            <a:avLst/>
          </a:prstGeom>
          <a:noFill/>
        </p:spPr>
        <p:txBody>
          <a:bodyPr rtlCol="0"/>
          <a:lstStyle/>
          <a:p>
            <a:pPr rtl="0"/>
            <a:r>
              <a:rPr lang="es-ES" noProof="0"/>
              <a:t>Haga clic en el icono para agregar una imagen</a:t>
            </a:r>
            <a:endParaRPr lang="es-ES" noProof="0" dirty="0"/>
          </a:p>
        </p:txBody>
      </p:sp>
      <p:sp>
        <p:nvSpPr>
          <p:cNvPr id="25" name="Marcador de texto 23">
            <a:extLst>
              <a:ext uri="{FF2B5EF4-FFF2-40B4-BE49-F238E27FC236}">
                <a16:creationId xmlns:a16="http://schemas.microsoft.com/office/drawing/2014/main" id="{B9B9E0BA-35AD-4D69-9A03-35F2509C2C27}"/>
              </a:ext>
            </a:extLst>
          </p:cNvPr>
          <p:cNvSpPr>
            <a:spLocks noGrp="1"/>
          </p:cNvSpPr>
          <p:nvPr>
            <p:ph type="body" sz="quarter" idx="19"/>
          </p:nvPr>
        </p:nvSpPr>
        <p:spPr>
          <a:xfrm>
            <a:off x="1612900" y="5033963"/>
            <a:ext cx="2700338" cy="738187"/>
          </a:xfrm>
        </p:spPr>
        <p:txBody>
          <a:bodyPr rtlCol="0">
            <a:normAutofit/>
          </a:bodyPr>
          <a:lstStyle>
            <a:lvl1pPr marL="0" indent="0" algn="ctr">
              <a:buNone/>
              <a:defRPr sz="2000">
                <a:solidFill>
                  <a:schemeClr val="bg1">
                    <a:lumMod val="95000"/>
                  </a:schemeClr>
                </a:solidFill>
                <a:latin typeface="+mj-lt"/>
              </a:defRPr>
            </a:lvl1pPr>
          </a:lstStyle>
          <a:p>
            <a:pPr lvl="0" rtl="0"/>
            <a:r>
              <a:rPr lang="es-ES" noProof="0"/>
              <a:t>Haga clic para modificar los estilos de texto del patrón</a:t>
            </a:r>
          </a:p>
        </p:txBody>
      </p:sp>
      <p:sp>
        <p:nvSpPr>
          <p:cNvPr id="26" name="Marcador de texto 23">
            <a:extLst>
              <a:ext uri="{FF2B5EF4-FFF2-40B4-BE49-F238E27FC236}">
                <a16:creationId xmlns:a16="http://schemas.microsoft.com/office/drawing/2014/main" id="{B1CC61B3-695C-423D-8F0B-45674DC932B3}"/>
              </a:ext>
            </a:extLst>
          </p:cNvPr>
          <p:cNvSpPr>
            <a:spLocks noGrp="1"/>
          </p:cNvSpPr>
          <p:nvPr>
            <p:ph type="body" sz="quarter" idx="20"/>
          </p:nvPr>
        </p:nvSpPr>
        <p:spPr>
          <a:xfrm>
            <a:off x="4745831" y="5236700"/>
            <a:ext cx="2700338" cy="738187"/>
          </a:xfrm>
        </p:spPr>
        <p:txBody>
          <a:bodyPr rtlCol="0">
            <a:normAutofit/>
          </a:bodyPr>
          <a:lstStyle>
            <a:lvl1pPr marL="0" indent="0" algn="ctr">
              <a:buNone/>
              <a:defRPr sz="2000">
                <a:solidFill>
                  <a:schemeClr val="bg1">
                    <a:lumMod val="95000"/>
                  </a:schemeClr>
                </a:solidFill>
                <a:latin typeface="+mj-lt"/>
              </a:defRPr>
            </a:lvl1pPr>
          </a:lstStyle>
          <a:p>
            <a:pPr lvl="0" rtl="0"/>
            <a:r>
              <a:rPr lang="es-ES" noProof="0"/>
              <a:t>Haga clic para modificar los estilos de texto del patrón</a:t>
            </a:r>
          </a:p>
        </p:txBody>
      </p:sp>
      <p:sp>
        <p:nvSpPr>
          <p:cNvPr id="27" name="Marcador de texto 23">
            <a:extLst>
              <a:ext uri="{FF2B5EF4-FFF2-40B4-BE49-F238E27FC236}">
                <a16:creationId xmlns:a16="http://schemas.microsoft.com/office/drawing/2014/main" id="{B870F23E-35A1-4942-A685-641AA883066A}"/>
              </a:ext>
            </a:extLst>
          </p:cNvPr>
          <p:cNvSpPr>
            <a:spLocks noGrp="1"/>
          </p:cNvSpPr>
          <p:nvPr>
            <p:ph type="body" sz="quarter" idx="21"/>
          </p:nvPr>
        </p:nvSpPr>
        <p:spPr>
          <a:xfrm>
            <a:off x="7878762" y="5033963"/>
            <a:ext cx="2700338" cy="738187"/>
          </a:xfrm>
        </p:spPr>
        <p:txBody>
          <a:bodyPr rtlCol="0">
            <a:normAutofit/>
          </a:bodyPr>
          <a:lstStyle>
            <a:lvl1pPr marL="0" indent="0" algn="ctr">
              <a:buNone/>
              <a:defRPr sz="2000">
                <a:solidFill>
                  <a:schemeClr val="bg1">
                    <a:lumMod val="95000"/>
                  </a:schemeClr>
                </a:solidFill>
                <a:latin typeface="+mj-lt"/>
              </a:defRPr>
            </a:lvl1pPr>
          </a:lstStyle>
          <a:p>
            <a:pPr lvl="0" rtl="0"/>
            <a:r>
              <a:rPr lang="es-ES" noProof="0"/>
              <a:t>Haga clic para modificar los estilos de texto del patrón</a:t>
            </a:r>
          </a:p>
        </p:txBody>
      </p:sp>
      <p:sp>
        <p:nvSpPr>
          <p:cNvPr id="29" name="Marcador de posición de imagen 28">
            <a:extLst>
              <a:ext uri="{FF2B5EF4-FFF2-40B4-BE49-F238E27FC236}">
                <a16:creationId xmlns:a16="http://schemas.microsoft.com/office/drawing/2014/main" id="{863B8202-88BB-4ED4-B936-9D9C0B4C8D17}"/>
              </a:ext>
            </a:extLst>
          </p:cNvPr>
          <p:cNvSpPr>
            <a:spLocks noGrp="1"/>
          </p:cNvSpPr>
          <p:nvPr>
            <p:ph type="pic" sz="quarter" idx="22"/>
          </p:nvPr>
        </p:nvSpPr>
        <p:spPr>
          <a:xfrm>
            <a:off x="0" y="0"/>
            <a:ext cx="12192000" cy="6858000"/>
          </a:xfrm>
        </p:spPr>
        <p:txBody>
          <a:bodyPr rtlCol="0"/>
          <a:lstStyle>
            <a:lvl1pPr marL="0" indent="0" algn="ctr">
              <a:buNone/>
              <a:defRPr/>
            </a:lvl1pPr>
          </a:lstStyle>
          <a:p>
            <a:pPr rtl="0"/>
            <a:r>
              <a:rPr lang="es-ES" noProof="0"/>
              <a:t>Haga clic en el icono para agregar una imagen</a:t>
            </a:r>
            <a:endParaRPr lang="es-ES" noProof="0" dirty="0"/>
          </a:p>
        </p:txBody>
      </p:sp>
    </p:spTree>
    <p:extLst>
      <p:ext uri="{BB962C8B-B14F-4D97-AF65-F5344CB8AC3E}">
        <p14:creationId xmlns:p14="http://schemas.microsoft.com/office/powerpoint/2010/main" val="150390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211141-A77D-4E0E-8CAF-4CD3B279937B}"/>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a:extLst>
              <a:ext uri="{FF2B5EF4-FFF2-40B4-BE49-F238E27FC236}">
                <a16:creationId xmlns:a16="http://schemas.microsoft.com/office/drawing/2014/main" id="{017EFDE0-5A54-402A-B0C3-6BC0BB739C25}"/>
              </a:ext>
            </a:extLst>
          </p:cNvPr>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fecha 3">
            <a:extLst>
              <a:ext uri="{FF2B5EF4-FFF2-40B4-BE49-F238E27FC236}">
                <a16:creationId xmlns:a16="http://schemas.microsoft.com/office/drawing/2014/main" id="{8A2825AD-4585-4E37-A076-3D0070C9300C}"/>
              </a:ext>
            </a:extLst>
          </p:cNvPr>
          <p:cNvSpPr>
            <a:spLocks noGrp="1"/>
          </p:cNvSpPr>
          <p:nvPr>
            <p:ph type="dt" sz="half" idx="10"/>
          </p:nvPr>
        </p:nvSpPr>
        <p:spPr/>
        <p:txBody>
          <a:bodyPr rtlCol="0"/>
          <a:lstStyle/>
          <a:p>
            <a:pPr rtl="0"/>
            <a:fld id="{95949101-CB98-4C8F-81DB-71E43D7BC626}" type="datetime1">
              <a:rPr lang="es-ES" noProof="0" smtClean="0"/>
              <a:pPr rtl="0"/>
              <a:t>24/01/2021</a:t>
            </a:fld>
            <a:endParaRPr lang="es-ES" noProof="0" dirty="0"/>
          </a:p>
        </p:txBody>
      </p:sp>
      <p:sp>
        <p:nvSpPr>
          <p:cNvPr id="5" name="Marcador de pie de página 4">
            <a:extLst>
              <a:ext uri="{FF2B5EF4-FFF2-40B4-BE49-F238E27FC236}">
                <a16:creationId xmlns:a16="http://schemas.microsoft.com/office/drawing/2014/main" id="{512064AD-EDC3-4B13-8CD6-49EB60099ED4}"/>
              </a:ext>
            </a:extLst>
          </p:cNvPr>
          <p:cNvSpPr>
            <a:spLocks noGrp="1"/>
          </p:cNvSpPr>
          <p:nvPr>
            <p:ph type="ftr" sz="quarter" idx="11"/>
          </p:nvPr>
        </p:nvSpPr>
        <p:spPr/>
        <p:txBody>
          <a:bodyPr rtlCol="0"/>
          <a:lstStyle/>
          <a:p>
            <a:pPr rtl="0"/>
            <a:endParaRPr lang="es-ES" noProof="0" dirty="0"/>
          </a:p>
        </p:txBody>
      </p:sp>
      <p:sp>
        <p:nvSpPr>
          <p:cNvPr id="6" name="Marcador de posición de número de diapositiva 5">
            <a:extLst>
              <a:ext uri="{FF2B5EF4-FFF2-40B4-BE49-F238E27FC236}">
                <a16:creationId xmlns:a16="http://schemas.microsoft.com/office/drawing/2014/main" id="{7890FD1E-16F6-49B1-A938-8CE601ED7AFC}"/>
              </a:ext>
            </a:extLst>
          </p:cNvPr>
          <p:cNvSpPr>
            <a:spLocks noGrp="1"/>
          </p:cNvSpPr>
          <p:nvPr>
            <p:ph type="sldNum" sz="quarter" idx="12"/>
          </p:nvPr>
        </p:nvSpPr>
        <p:spPr/>
        <p:txBody>
          <a:bodyPr rtlCol="0"/>
          <a:lstStyle/>
          <a:p>
            <a:pPr rtl="0"/>
            <a:fld id="{82EE24B5-652C-4DB5-B7C3-B5BBEC1280B1}" type="slidenum">
              <a:rPr lang="es-ES" noProof="0" smtClean="0"/>
              <a:pPr rtl="0"/>
              <a:t>‹Nº›</a:t>
            </a:fld>
            <a:endParaRPr lang="es-ES" noProof="0" dirty="0"/>
          </a:p>
        </p:txBody>
      </p:sp>
    </p:spTree>
    <p:extLst>
      <p:ext uri="{BB962C8B-B14F-4D97-AF65-F5344CB8AC3E}">
        <p14:creationId xmlns:p14="http://schemas.microsoft.com/office/powerpoint/2010/main" val="332546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9FA988-92AD-48D7-890A-AA0540961DE2}"/>
              </a:ext>
            </a:extLst>
          </p:cNvPr>
          <p:cNvSpPr>
            <a:spLocks noGrp="1"/>
          </p:cNvSpPr>
          <p:nvPr>
            <p:ph type="title"/>
          </p:nvPr>
        </p:nvSpPr>
        <p:spPr>
          <a:xfrm>
            <a:off x="831850" y="1709738"/>
            <a:ext cx="10515600" cy="2852737"/>
          </a:xfrm>
        </p:spPr>
        <p:txBody>
          <a:bodyPr rtlCol="0" anchor="b"/>
          <a:lstStyle>
            <a:lvl1pPr>
              <a:defRPr sz="6000"/>
            </a:lvl1pPr>
          </a:lstStyle>
          <a:p>
            <a:pPr rtl="0"/>
            <a:r>
              <a:rPr lang="es-ES" noProof="0"/>
              <a:t>Haga clic para modificar el estilo de título del patrón</a:t>
            </a:r>
            <a:endParaRPr lang="es-ES" noProof="0" dirty="0"/>
          </a:p>
        </p:txBody>
      </p:sp>
      <p:sp>
        <p:nvSpPr>
          <p:cNvPr id="3" name="Marcador de posición de texto 2">
            <a:extLst>
              <a:ext uri="{FF2B5EF4-FFF2-40B4-BE49-F238E27FC236}">
                <a16:creationId xmlns:a16="http://schemas.microsoft.com/office/drawing/2014/main" id="{EAA999FA-A189-41DB-9CFC-D1356C534373}"/>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sp>
        <p:nvSpPr>
          <p:cNvPr id="4" name="Marcador de fecha 3">
            <a:extLst>
              <a:ext uri="{FF2B5EF4-FFF2-40B4-BE49-F238E27FC236}">
                <a16:creationId xmlns:a16="http://schemas.microsoft.com/office/drawing/2014/main" id="{B24D83DC-20E7-4B71-9794-36FC33B1BA03}"/>
              </a:ext>
            </a:extLst>
          </p:cNvPr>
          <p:cNvSpPr>
            <a:spLocks noGrp="1"/>
          </p:cNvSpPr>
          <p:nvPr>
            <p:ph type="dt" sz="half" idx="10"/>
          </p:nvPr>
        </p:nvSpPr>
        <p:spPr/>
        <p:txBody>
          <a:bodyPr rtlCol="0"/>
          <a:lstStyle/>
          <a:p>
            <a:pPr rtl="0"/>
            <a:fld id="{7D302F5C-0234-440C-8773-490E51DE01B9}" type="datetime1">
              <a:rPr lang="es-ES" noProof="0" smtClean="0"/>
              <a:pPr rtl="0"/>
              <a:t>24/01/2021</a:t>
            </a:fld>
            <a:endParaRPr lang="es-ES" noProof="0" dirty="0"/>
          </a:p>
        </p:txBody>
      </p:sp>
      <p:sp>
        <p:nvSpPr>
          <p:cNvPr id="5" name="Marcador de pie de página 4">
            <a:extLst>
              <a:ext uri="{FF2B5EF4-FFF2-40B4-BE49-F238E27FC236}">
                <a16:creationId xmlns:a16="http://schemas.microsoft.com/office/drawing/2014/main" id="{44E7D103-1290-4592-B37C-19C9C9DBEAE4}"/>
              </a:ext>
            </a:extLst>
          </p:cNvPr>
          <p:cNvSpPr>
            <a:spLocks noGrp="1"/>
          </p:cNvSpPr>
          <p:nvPr>
            <p:ph type="ftr" sz="quarter" idx="11"/>
          </p:nvPr>
        </p:nvSpPr>
        <p:spPr/>
        <p:txBody>
          <a:bodyPr rtlCol="0"/>
          <a:lstStyle/>
          <a:p>
            <a:pPr rtl="0"/>
            <a:endParaRPr lang="es-ES" noProof="0" dirty="0"/>
          </a:p>
        </p:txBody>
      </p:sp>
      <p:sp>
        <p:nvSpPr>
          <p:cNvPr id="6" name="Marcador de posición de número de diapositiva 5">
            <a:extLst>
              <a:ext uri="{FF2B5EF4-FFF2-40B4-BE49-F238E27FC236}">
                <a16:creationId xmlns:a16="http://schemas.microsoft.com/office/drawing/2014/main" id="{15955B1B-4A5C-42C7-99A5-B8217736F178}"/>
              </a:ext>
            </a:extLst>
          </p:cNvPr>
          <p:cNvSpPr>
            <a:spLocks noGrp="1"/>
          </p:cNvSpPr>
          <p:nvPr>
            <p:ph type="sldNum" sz="quarter" idx="12"/>
          </p:nvPr>
        </p:nvSpPr>
        <p:spPr/>
        <p:txBody>
          <a:bodyPr rtlCol="0"/>
          <a:lstStyle/>
          <a:p>
            <a:pPr rtl="0"/>
            <a:fld id="{82EE24B5-652C-4DB5-B7C3-B5BBEC1280B1}" type="slidenum">
              <a:rPr lang="es-ES" noProof="0" smtClean="0"/>
              <a:pPr rtl="0"/>
              <a:t>‹Nº›</a:t>
            </a:fld>
            <a:endParaRPr lang="es-ES" noProof="0" dirty="0"/>
          </a:p>
        </p:txBody>
      </p:sp>
    </p:spTree>
    <p:extLst>
      <p:ext uri="{BB962C8B-B14F-4D97-AF65-F5344CB8AC3E}">
        <p14:creationId xmlns:p14="http://schemas.microsoft.com/office/powerpoint/2010/main" val="193320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s">
    <p:spTree>
      <p:nvGrpSpPr>
        <p:cNvPr id="1" name=""/>
        <p:cNvGrpSpPr/>
        <p:nvPr/>
      </p:nvGrpSpPr>
      <p:grpSpPr>
        <a:xfrm>
          <a:off x="0" y="0"/>
          <a:ext cx="0" cy="0"/>
          <a:chOff x="0" y="0"/>
          <a:chExt cx="0" cy="0"/>
        </a:xfrm>
      </p:grpSpPr>
      <p:sp>
        <p:nvSpPr>
          <p:cNvPr id="7" name="Marcador de posición de número de diapositiva 6">
            <a:extLst>
              <a:ext uri="{FF2B5EF4-FFF2-40B4-BE49-F238E27FC236}">
                <a16:creationId xmlns:a16="http://schemas.microsoft.com/office/drawing/2014/main" id="{4E60EB58-EF7E-435A-8B07-B5BCF3AF119F}"/>
              </a:ext>
            </a:extLst>
          </p:cNvPr>
          <p:cNvSpPr>
            <a:spLocks noGrp="1"/>
          </p:cNvSpPr>
          <p:nvPr>
            <p:ph type="sldNum" sz="quarter" idx="12"/>
          </p:nvPr>
        </p:nvSpPr>
        <p:spPr/>
        <p:txBody>
          <a:bodyPr rtlCol="0"/>
          <a:lstStyle/>
          <a:p>
            <a:pPr rtl="0"/>
            <a:fld id="{82EE24B5-652C-4DB5-B7C3-B5BBEC1280B1}" type="slidenum">
              <a:rPr lang="es-ES" noProof="0" smtClean="0"/>
              <a:pPr rtl="0"/>
              <a:t>‹Nº›</a:t>
            </a:fld>
            <a:endParaRPr lang="es-ES" noProof="0" dirty="0"/>
          </a:p>
        </p:txBody>
      </p:sp>
      <p:sp>
        <p:nvSpPr>
          <p:cNvPr id="2" name="Título 1">
            <a:extLst>
              <a:ext uri="{FF2B5EF4-FFF2-40B4-BE49-F238E27FC236}">
                <a16:creationId xmlns:a16="http://schemas.microsoft.com/office/drawing/2014/main" id="{E7F76098-6FA1-470A-BEF4-E4B0AC75E8FE}"/>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contenido 2">
            <a:extLst>
              <a:ext uri="{FF2B5EF4-FFF2-40B4-BE49-F238E27FC236}">
                <a16:creationId xmlns:a16="http://schemas.microsoft.com/office/drawing/2014/main" id="{4B647ABC-6745-43B6-8A64-6E191BD65CA2}"/>
              </a:ext>
            </a:extLst>
          </p:cNvPr>
          <p:cNvSpPr>
            <a:spLocks noGrp="1"/>
          </p:cNvSpPr>
          <p:nvPr>
            <p:ph sz="half" idx="1"/>
          </p:nvPr>
        </p:nvSpPr>
        <p:spPr>
          <a:xfrm>
            <a:off x="838200" y="1825625"/>
            <a:ext cx="5181600" cy="4351338"/>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a:extLst>
              <a:ext uri="{FF2B5EF4-FFF2-40B4-BE49-F238E27FC236}">
                <a16:creationId xmlns:a16="http://schemas.microsoft.com/office/drawing/2014/main" id="{E4387105-2538-4216-9A7E-445FA092F960}"/>
              </a:ext>
            </a:extLst>
          </p:cNvPr>
          <p:cNvSpPr>
            <a:spLocks noGrp="1"/>
          </p:cNvSpPr>
          <p:nvPr>
            <p:ph sz="half" idx="2"/>
          </p:nvPr>
        </p:nvSpPr>
        <p:spPr>
          <a:xfrm>
            <a:off x="6172200" y="1825625"/>
            <a:ext cx="5181600" cy="4351338"/>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fecha 4">
            <a:extLst>
              <a:ext uri="{FF2B5EF4-FFF2-40B4-BE49-F238E27FC236}">
                <a16:creationId xmlns:a16="http://schemas.microsoft.com/office/drawing/2014/main" id="{47F57DE0-C032-4FCC-9006-09C2C328A665}"/>
              </a:ext>
            </a:extLst>
          </p:cNvPr>
          <p:cNvSpPr>
            <a:spLocks noGrp="1"/>
          </p:cNvSpPr>
          <p:nvPr>
            <p:ph type="dt" sz="half" idx="10"/>
          </p:nvPr>
        </p:nvSpPr>
        <p:spPr/>
        <p:txBody>
          <a:bodyPr rtlCol="0"/>
          <a:lstStyle/>
          <a:p>
            <a:pPr rtl="0"/>
            <a:fld id="{C4961380-8195-41EE-9574-2B3429217481}" type="datetime1">
              <a:rPr lang="es-ES" noProof="0" smtClean="0"/>
              <a:pPr rtl="0"/>
              <a:t>24/01/2021</a:t>
            </a:fld>
            <a:endParaRPr lang="es-ES" noProof="0" dirty="0"/>
          </a:p>
        </p:txBody>
      </p:sp>
      <p:sp>
        <p:nvSpPr>
          <p:cNvPr id="6" name="Marcador de pie de página 5">
            <a:extLst>
              <a:ext uri="{FF2B5EF4-FFF2-40B4-BE49-F238E27FC236}">
                <a16:creationId xmlns:a16="http://schemas.microsoft.com/office/drawing/2014/main" id="{90C776CB-2819-4488-9012-A6EA22079A47}"/>
              </a:ext>
            </a:extLst>
          </p:cNvPr>
          <p:cNvSpPr>
            <a:spLocks noGrp="1"/>
          </p:cNvSpPr>
          <p:nvPr>
            <p:ph type="ftr" sz="quarter" idx="11"/>
          </p:nvPr>
        </p:nvSpPr>
        <p:spPr/>
        <p:txBody>
          <a:bodyPr rtlCol="0"/>
          <a:lstStyle/>
          <a:p>
            <a:pPr rtl="0"/>
            <a:endParaRPr lang="es-ES" noProof="0" dirty="0"/>
          </a:p>
        </p:txBody>
      </p:sp>
    </p:spTree>
    <p:extLst>
      <p:ext uri="{BB962C8B-B14F-4D97-AF65-F5344CB8AC3E}">
        <p14:creationId xmlns:p14="http://schemas.microsoft.com/office/powerpoint/2010/main" val="132503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F43C73-1D0F-45F9-A7E4-E9D24EAFDE3D}"/>
              </a:ext>
            </a:extLst>
          </p:cNvPr>
          <p:cNvSpPr>
            <a:spLocks noGrp="1"/>
          </p:cNvSpPr>
          <p:nvPr>
            <p:ph type="title"/>
          </p:nvPr>
        </p:nvSpPr>
        <p:spPr>
          <a:xfrm>
            <a:off x="839788" y="365125"/>
            <a:ext cx="10515600" cy="1325563"/>
          </a:xfrm>
        </p:spPr>
        <p:txBody>
          <a:bodyPr rtlCol="0"/>
          <a:lstStyle/>
          <a:p>
            <a:pPr rtl="0"/>
            <a:r>
              <a:rPr lang="es-ES" noProof="0"/>
              <a:t>Haga clic para modificar el estilo de título del patrón</a:t>
            </a:r>
            <a:endParaRPr lang="es-ES" noProof="0" dirty="0"/>
          </a:p>
        </p:txBody>
      </p:sp>
      <p:sp>
        <p:nvSpPr>
          <p:cNvPr id="3" name="Marcador de posición de texto 2">
            <a:extLst>
              <a:ext uri="{FF2B5EF4-FFF2-40B4-BE49-F238E27FC236}">
                <a16:creationId xmlns:a16="http://schemas.microsoft.com/office/drawing/2014/main" id="{D3B88E76-F6AB-4621-A9A6-20A81C5A3F9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a:extLst>
              <a:ext uri="{FF2B5EF4-FFF2-40B4-BE49-F238E27FC236}">
                <a16:creationId xmlns:a16="http://schemas.microsoft.com/office/drawing/2014/main" id="{6A313FB9-6D6C-4F61-9E7A-76E686D06C25}"/>
              </a:ext>
            </a:extLst>
          </p:cNvPr>
          <p:cNvSpPr>
            <a:spLocks noGrp="1"/>
          </p:cNvSpPr>
          <p:nvPr>
            <p:ph sz="half" idx="2"/>
          </p:nvPr>
        </p:nvSpPr>
        <p:spPr>
          <a:xfrm>
            <a:off x="839788" y="2505075"/>
            <a:ext cx="5157787" cy="3684588"/>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a:extLst>
              <a:ext uri="{FF2B5EF4-FFF2-40B4-BE49-F238E27FC236}">
                <a16:creationId xmlns:a16="http://schemas.microsoft.com/office/drawing/2014/main" id="{2A93A737-E48B-4909-BE04-F55B58103257}"/>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a:extLst>
              <a:ext uri="{FF2B5EF4-FFF2-40B4-BE49-F238E27FC236}">
                <a16:creationId xmlns:a16="http://schemas.microsoft.com/office/drawing/2014/main" id="{D8F9958C-DB5F-444E-ACE8-73F5E0CA67F1}"/>
              </a:ext>
            </a:extLst>
          </p:cNvPr>
          <p:cNvSpPr>
            <a:spLocks noGrp="1"/>
          </p:cNvSpPr>
          <p:nvPr>
            <p:ph sz="quarter" idx="4"/>
          </p:nvPr>
        </p:nvSpPr>
        <p:spPr>
          <a:xfrm>
            <a:off x="6172200" y="2505075"/>
            <a:ext cx="5183188" cy="3684588"/>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fecha 6">
            <a:extLst>
              <a:ext uri="{FF2B5EF4-FFF2-40B4-BE49-F238E27FC236}">
                <a16:creationId xmlns:a16="http://schemas.microsoft.com/office/drawing/2014/main" id="{11D097D1-3052-4C1F-B573-CA25FFF6CCB5}"/>
              </a:ext>
            </a:extLst>
          </p:cNvPr>
          <p:cNvSpPr>
            <a:spLocks noGrp="1"/>
          </p:cNvSpPr>
          <p:nvPr>
            <p:ph type="dt" sz="half" idx="10"/>
          </p:nvPr>
        </p:nvSpPr>
        <p:spPr/>
        <p:txBody>
          <a:bodyPr rtlCol="0"/>
          <a:lstStyle/>
          <a:p>
            <a:pPr rtl="0"/>
            <a:fld id="{762FC62E-52FA-4487-916D-9648D6F062C2}" type="datetime1">
              <a:rPr lang="es-ES" noProof="0" smtClean="0"/>
              <a:pPr rtl="0"/>
              <a:t>24/01/2021</a:t>
            </a:fld>
            <a:endParaRPr lang="es-ES" noProof="0" dirty="0"/>
          </a:p>
        </p:txBody>
      </p:sp>
      <p:sp>
        <p:nvSpPr>
          <p:cNvPr id="8" name="Marcador de pie de página 7">
            <a:extLst>
              <a:ext uri="{FF2B5EF4-FFF2-40B4-BE49-F238E27FC236}">
                <a16:creationId xmlns:a16="http://schemas.microsoft.com/office/drawing/2014/main" id="{F2607AC3-2220-4DDA-A22A-C404538FE48E}"/>
              </a:ext>
            </a:extLst>
          </p:cNvPr>
          <p:cNvSpPr>
            <a:spLocks noGrp="1"/>
          </p:cNvSpPr>
          <p:nvPr>
            <p:ph type="ftr" sz="quarter" idx="11"/>
          </p:nvPr>
        </p:nvSpPr>
        <p:spPr/>
        <p:txBody>
          <a:bodyPr rtlCol="0"/>
          <a:lstStyle/>
          <a:p>
            <a:pPr rtl="0"/>
            <a:endParaRPr lang="es-ES" noProof="0" dirty="0"/>
          </a:p>
        </p:txBody>
      </p:sp>
      <p:sp>
        <p:nvSpPr>
          <p:cNvPr id="9" name="Marcador de número de diapositiva 8">
            <a:extLst>
              <a:ext uri="{FF2B5EF4-FFF2-40B4-BE49-F238E27FC236}">
                <a16:creationId xmlns:a16="http://schemas.microsoft.com/office/drawing/2014/main" id="{6FD8DEB3-F122-4B42-9E12-F61189B878B2}"/>
              </a:ext>
            </a:extLst>
          </p:cNvPr>
          <p:cNvSpPr>
            <a:spLocks noGrp="1"/>
          </p:cNvSpPr>
          <p:nvPr>
            <p:ph type="sldNum" sz="quarter" idx="12"/>
          </p:nvPr>
        </p:nvSpPr>
        <p:spPr/>
        <p:txBody>
          <a:bodyPr rtlCol="0"/>
          <a:lstStyle/>
          <a:p>
            <a:pPr rtl="0"/>
            <a:fld id="{82EE24B5-652C-4DB5-B7C3-B5BBEC1280B1}" type="slidenum">
              <a:rPr lang="es-ES" noProof="0" smtClean="0"/>
              <a:pPr rtl="0"/>
              <a:t>‹Nº›</a:t>
            </a:fld>
            <a:endParaRPr lang="es-ES" noProof="0" dirty="0"/>
          </a:p>
        </p:txBody>
      </p:sp>
    </p:spTree>
    <p:extLst>
      <p:ext uri="{BB962C8B-B14F-4D97-AF65-F5344CB8AC3E}">
        <p14:creationId xmlns:p14="http://schemas.microsoft.com/office/powerpoint/2010/main" val="403276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789EF5-3FD9-4423-A9E8-B67B4E902E9B}"/>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fecha 2">
            <a:extLst>
              <a:ext uri="{FF2B5EF4-FFF2-40B4-BE49-F238E27FC236}">
                <a16:creationId xmlns:a16="http://schemas.microsoft.com/office/drawing/2014/main" id="{030D7191-31B4-440E-A4E9-F412FA55824C}"/>
              </a:ext>
            </a:extLst>
          </p:cNvPr>
          <p:cNvSpPr>
            <a:spLocks noGrp="1"/>
          </p:cNvSpPr>
          <p:nvPr>
            <p:ph type="dt" sz="half" idx="10"/>
          </p:nvPr>
        </p:nvSpPr>
        <p:spPr/>
        <p:txBody>
          <a:bodyPr rtlCol="0"/>
          <a:lstStyle/>
          <a:p>
            <a:pPr rtl="0"/>
            <a:fld id="{83F9C069-0D28-49A2-89E8-C18F9A41EF29}" type="datetime1">
              <a:rPr lang="es-ES" noProof="0" smtClean="0"/>
              <a:pPr rtl="0"/>
              <a:t>24/01/2021</a:t>
            </a:fld>
            <a:endParaRPr lang="es-ES" noProof="0" dirty="0"/>
          </a:p>
        </p:txBody>
      </p:sp>
      <p:sp>
        <p:nvSpPr>
          <p:cNvPr id="4" name="Marcador de pie de página 3">
            <a:extLst>
              <a:ext uri="{FF2B5EF4-FFF2-40B4-BE49-F238E27FC236}">
                <a16:creationId xmlns:a16="http://schemas.microsoft.com/office/drawing/2014/main" id="{8EC85CB6-0880-4BF0-8E98-291E70C71377}"/>
              </a:ext>
            </a:extLst>
          </p:cNvPr>
          <p:cNvSpPr>
            <a:spLocks noGrp="1"/>
          </p:cNvSpPr>
          <p:nvPr>
            <p:ph type="ftr" sz="quarter" idx="11"/>
          </p:nvPr>
        </p:nvSpPr>
        <p:spPr/>
        <p:txBody>
          <a:bodyPr rtlCol="0"/>
          <a:lstStyle/>
          <a:p>
            <a:pPr rtl="0"/>
            <a:endParaRPr lang="es-ES" noProof="0" dirty="0"/>
          </a:p>
        </p:txBody>
      </p:sp>
      <p:sp>
        <p:nvSpPr>
          <p:cNvPr id="5" name="Marcador de posición de número de diapositiva 4">
            <a:extLst>
              <a:ext uri="{FF2B5EF4-FFF2-40B4-BE49-F238E27FC236}">
                <a16:creationId xmlns:a16="http://schemas.microsoft.com/office/drawing/2014/main" id="{BE4A5E74-F26F-4C7A-BED1-6EE66C0B3A54}"/>
              </a:ext>
            </a:extLst>
          </p:cNvPr>
          <p:cNvSpPr>
            <a:spLocks noGrp="1"/>
          </p:cNvSpPr>
          <p:nvPr>
            <p:ph type="sldNum" sz="quarter" idx="12"/>
          </p:nvPr>
        </p:nvSpPr>
        <p:spPr/>
        <p:txBody>
          <a:bodyPr rtlCol="0"/>
          <a:lstStyle/>
          <a:p>
            <a:pPr rtl="0"/>
            <a:fld id="{82EE24B5-652C-4DB5-B7C3-B5BBEC1280B1}" type="slidenum">
              <a:rPr lang="es-ES" noProof="0" smtClean="0"/>
              <a:pPr rtl="0"/>
              <a:t>‹Nº›</a:t>
            </a:fld>
            <a:endParaRPr lang="es-ES" noProof="0" dirty="0"/>
          </a:p>
        </p:txBody>
      </p:sp>
    </p:spTree>
    <p:extLst>
      <p:ext uri="{BB962C8B-B14F-4D97-AF65-F5344CB8AC3E}">
        <p14:creationId xmlns:p14="http://schemas.microsoft.com/office/powerpoint/2010/main" val="369190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655C546-684A-45B9-8890-66DC55DF7D06}"/>
              </a:ext>
            </a:extLst>
          </p:cNvPr>
          <p:cNvSpPr>
            <a:spLocks noGrp="1"/>
          </p:cNvSpPr>
          <p:nvPr>
            <p:ph type="dt" sz="half" idx="10"/>
          </p:nvPr>
        </p:nvSpPr>
        <p:spPr/>
        <p:txBody>
          <a:bodyPr rtlCol="0"/>
          <a:lstStyle/>
          <a:p>
            <a:pPr rtl="0"/>
            <a:fld id="{6CA4CD59-E103-4131-8DF1-52DAB13F24DA}" type="datetime1">
              <a:rPr lang="es-ES" noProof="0" smtClean="0"/>
              <a:pPr rtl="0"/>
              <a:t>24/01/2021</a:t>
            </a:fld>
            <a:endParaRPr lang="es-ES" noProof="0" dirty="0"/>
          </a:p>
        </p:txBody>
      </p:sp>
      <p:sp>
        <p:nvSpPr>
          <p:cNvPr id="3" name="Marcador de pie de página 2">
            <a:extLst>
              <a:ext uri="{FF2B5EF4-FFF2-40B4-BE49-F238E27FC236}">
                <a16:creationId xmlns:a16="http://schemas.microsoft.com/office/drawing/2014/main" id="{4543EBDF-D696-42F7-B962-56F5FEE120CC}"/>
              </a:ext>
            </a:extLst>
          </p:cNvPr>
          <p:cNvSpPr>
            <a:spLocks noGrp="1"/>
          </p:cNvSpPr>
          <p:nvPr>
            <p:ph type="ftr" sz="quarter" idx="11"/>
          </p:nvPr>
        </p:nvSpPr>
        <p:spPr/>
        <p:txBody>
          <a:bodyPr rtlCol="0"/>
          <a:lstStyle/>
          <a:p>
            <a:pPr rtl="0"/>
            <a:endParaRPr lang="es-ES" noProof="0" dirty="0"/>
          </a:p>
        </p:txBody>
      </p:sp>
      <p:sp>
        <p:nvSpPr>
          <p:cNvPr id="4" name="Marcador de número de diapositiva 3">
            <a:extLst>
              <a:ext uri="{FF2B5EF4-FFF2-40B4-BE49-F238E27FC236}">
                <a16:creationId xmlns:a16="http://schemas.microsoft.com/office/drawing/2014/main" id="{6789D77E-1675-4F9D-9113-B274CB0E87FA}"/>
              </a:ext>
            </a:extLst>
          </p:cNvPr>
          <p:cNvSpPr>
            <a:spLocks noGrp="1"/>
          </p:cNvSpPr>
          <p:nvPr>
            <p:ph type="sldNum" sz="quarter" idx="12"/>
          </p:nvPr>
        </p:nvSpPr>
        <p:spPr/>
        <p:txBody>
          <a:bodyPr rtlCol="0"/>
          <a:lstStyle/>
          <a:p>
            <a:pPr rtl="0"/>
            <a:fld id="{82EE24B5-652C-4DB5-B7C3-B5BBEC1280B1}" type="slidenum">
              <a:rPr lang="es-ES" noProof="0" smtClean="0"/>
              <a:pPr rtl="0"/>
              <a:t>‹Nº›</a:t>
            </a:fld>
            <a:endParaRPr lang="es-ES" noProof="0" dirty="0"/>
          </a:p>
        </p:txBody>
      </p:sp>
    </p:spTree>
    <p:extLst>
      <p:ext uri="{BB962C8B-B14F-4D97-AF65-F5344CB8AC3E}">
        <p14:creationId xmlns:p14="http://schemas.microsoft.com/office/powerpoint/2010/main" val="27460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8E9C90-06AB-49B5-9970-F5791DE93A41}"/>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endParaRPr lang="es-ES" noProof="0" dirty="0"/>
          </a:p>
        </p:txBody>
      </p:sp>
      <p:sp>
        <p:nvSpPr>
          <p:cNvPr id="3" name="Marcador de posición de contenido 2">
            <a:extLst>
              <a:ext uri="{FF2B5EF4-FFF2-40B4-BE49-F238E27FC236}">
                <a16:creationId xmlns:a16="http://schemas.microsoft.com/office/drawing/2014/main" id="{EFFB0071-932D-4CA0-92FB-A6E75AC85569}"/>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a:extLst>
              <a:ext uri="{FF2B5EF4-FFF2-40B4-BE49-F238E27FC236}">
                <a16:creationId xmlns:a16="http://schemas.microsoft.com/office/drawing/2014/main" id="{71C8D9F5-8B70-4BDD-9CB5-BBF87CF5535C}"/>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a:extLst>
              <a:ext uri="{FF2B5EF4-FFF2-40B4-BE49-F238E27FC236}">
                <a16:creationId xmlns:a16="http://schemas.microsoft.com/office/drawing/2014/main" id="{7989DE91-7A80-4682-9D32-2CD41DEFB7B2}"/>
              </a:ext>
            </a:extLst>
          </p:cNvPr>
          <p:cNvSpPr>
            <a:spLocks noGrp="1"/>
          </p:cNvSpPr>
          <p:nvPr>
            <p:ph type="dt" sz="half" idx="10"/>
          </p:nvPr>
        </p:nvSpPr>
        <p:spPr/>
        <p:txBody>
          <a:bodyPr rtlCol="0"/>
          <a:lstStyle/>
          <a:p>
            <a:pPr rtl="0"/>
            <a:fld id="{FA5B45D9-35B1-4184-8C71-E0506363883B}" type="datetime1">
              <a:rPr lang="es-ES" noProof="0" smtClean="0"/>
              <a:pPr rtl="0"/>
              <a:t>24/01/2021</a:t>
            </a:fld>
            <a:endParaRPr lang="es-ES" noProof="0" dirty="0"/>
          </a:p>
        </p:txBody>
      </p:sp>
      <p:sp>
        <p:nvSpPr>
          <p:cNvPr id="6" name="Marcador de pie de página 5">
            <a:extLst>
              <a:ext uri="{FF2B5EF4-FFF2-40B4-BE49-F238E27FC236}">
                <a16:creationId xmlns:a16="http://schemas.microsoft.com/office/drawing/2014/main" id="{7B9E2482-2E7D-4868-95A7-4A55B40FECE1}"/>
              </a:ext>
            </a:extLst>
          </p:cNvPr>
          <p:cNvSpPr>
            <a:spLocks noGrp="1"/>
          </p:cNvSpPr>
          <p:nvPr>
            <p:ph type="ftr" sz="quarter" idx="11"/>
          </p:nvPr>
        </p:nvSpPr>
        <p:spPr/>
        <p:txBody>
          <a:bodyPr rtlCol="0"/>
          <a:lstStyle/>
          <a:p>
            <a:pPr rtl="0"/>
            <a:endParaRPr lang="es-ES" noProof="0" dirty="0"/>
          </a:p>
        </p:txBody>
      </p:sp>
      <p:sp>
        <p:nvSpPr>
          <p:cNvPr id="7" name="Marcador de posición de número de diapositiva 6">
            <a:extLst>
              <a:ext uri="{FF2B5EF4-FFF2-40B4-BE49-F238E27FC236}">
                <a16:creationId xmlns:a16="http://schemas.microsoft.com/office/drawing/2014/main" id="{1F4E84CF-C3E5-4475-84C7-21CBAC064B74}"/>
              </a:ext>
            </a:extLst>
          </p:cNvPr>
          <p:cNvSpPr>
            <a:spLocks noGrp="1"/>
          </p:cNvSpPr>
          <p:nvPr>
            <p:ph type="sldNum" sz="quarter" idx="12"/>
          </p:nvPr>
        </p:nvSpPr>
        <p:spPr/>
        <p:txBody>
          <a:bodyPr rtlCol="0"/>
          <a:lstStyle/>
          <a:p>
            <a:pPr rtl="0"/>
            <a:fld id="{82EE24B5-652C-4DB5-B7C3-B5BBEC1280B1}" type="slidenum">
              <a:rPr lang="es-ES" noProof="0" smtClean="0"/>
              <a:pPr rtl="0"/>
              <a:t>‹Nº›</a:t>
            </a:fld>
            <a:endParaRPr lang="es-ES" noProof="0" dirty="0"/>
          </a:p>
        </p:txBody>
      </p:sp>
    </p:spTree>
    <p:extLst>
      <p:ext uri="{BB962C8B-B14F-4D97-AF65-F5344CB8AC3E}">
        <p14:creationId xmlns:p14="http://schemas.microsoft.com/office/powerpoint/2010/main" val="2962625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90E0AA-5363-4861-AB6B-0E4D34D74B92}"/>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endParaRPr lang="es-ES" noProof="0" dirty="0"/>
          </a:p>
        </p:txBody>
      </p:sp>
      <p:sp>
        <p:nvSpPr>
          <p:cNvPr id="3" name="Marcador de posición de imagen 2">
            <a:extLst>
              <a:ext uri="{FF2B5EF4-FFF2-40B4-BE49-F238E27FC236}">
                <a16:creationId xmlns:a16="http://schemas.microsoft.com/office/drawing/2014/main" id="{8D44B7CE-2038-4CCA-AA8A-D03DE5FD956E}"/>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4" name="Marcador de posición de texto 3">
            <a:extLst>
              <a:ext uri="{FF2B5EF4-FFF2-40B4-BE49-F238E27FC236}">
                <a16:creationId xmlns:a16="http://schemas.microsoft.com/office/drawing/2014/main" id="{EA79774D-36EB-4201-B1AC-922DD2E06640}"/>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a:extLst>
              <a:ext uri="{FF2B5EF4-FFF2-40B4-BE49-F238E27FC236}">
                <a16:creationId xmlns:a16="http://schemas.microsoft.com/office/drawing/2014/main" id="{CAD1E234-1CB2-41A0-B40D-7E7F160CBA11}"/>
              </a:ext>
            </a:extLst>
          </p:cNvPr>
          <p:cNvSpPr>
            <a:spLocks noGrp="1"/>
          </p:cNvSpPr>
          <p:nvPr>
            <p:ph type="dt" sz="half" idx="10"/>
          </p:nvPr>
        </p:nvSpPr>
        <p:spPr/>
        <p:txBody>
          <a:bodyPr rtlCol="0"/>
          <a:lstStyle/>
          <a:p>
            <a:pPr rtl="0"/>
            <a:fld id="{F6BD2F12-55B2-4258-9B7A-329D8EBE60F6}" type="datetime1">
              <a:rPr lang="es-ES" noProof="0" smtClean="0"/>
              <a:pPr rtl="0"/>
              <a:t>24/01/2021</a:t>
            </a:fld>
            <a:endParaRPr lang="es-ES" noProof="0" dirty="0"/>
          </a:p>
        </p:txBody>
      </p:sp>
      <p:sp>
        <p:nvSpPr>
          <p:cNvPr id="6" name="Marcador de pie de página 5">
            <a:extLst>
              <a:ext uri="{FF2B5EF4-FFF2-40B4-BE49-F238E27FC236}">
                <a16:creationId xmlns:a16="http://schemas.microsoft.com/office/drawing/2014/main" id="{99FD472E-6334-4051-B4D9-6361A819F792}"/>
              </a:ext>
            </a:extLst>
          </p:cNvPr>
          <p:cNvSpPr>
            <a:spLocks noGrp="1"/>
          </p:cNvSpPr>
          <p:nvPr>
            <p:ph type="ftr" sz="quarter" idx="11"/>
          </p:nvPr>
        </p:nvSpPr>
        <p:spPr/>
        <p:txBody>
          <a:bodyPr rtlCol="0"/>
          <a:lstStyle/>
          <a:p>
            <a:pPr rtl="0"/>
            <a:endParaRPr lang="es-ES" noProof="0" dirty="0"/>
          </a:p>
        </p:txBody>
      </p:sp>
      <p:sp>
        <p:nvSpPr>
          <p:cNvPr id="7" name="Marcador de posición de número de diapositiva 6">
            <a:extLst>
              <a:ext uri="{FF2B5EF4-FFF2-40B4-BE49-F238E27FC236}">
                <a16:creationId xmlns:a16="http://schemas.microsoft.com/office/drawing/2014/main" id="{192384B9-6290-4070-B7D1-A105B27F0CB0}"/>
              </a:ext>
            </a:extLst>
          </p:cNvPr>
          <p:cNvSpPr>
            <a:spLocks noGrp="1"/>
          </p:cNvSpPr>
          <p:nvPr>
            <p:ph type="sldNum" sz="quarter" idx="12"/>
          </p:nvPr>
        </p:nvSpPr>
        <p:spPr/>
        <p:txBody>
          <a:bodyPr rtlCol="0"/>
          <a:lstStyle/>
          <a:p>
            <a:pPr rtl="0"/>
            <a:fld id="{82EE24B5-652C-4DB5-B7C3-B5BBEC1280B1}" type="slidenum">
              <a:rPr lang="es-ES" noProof="0" smtClean="0"/>
              <a:pPr rtl="0"/>
              <a:t>‹Nº›</a:t>
            </a:fld>
            <a:endParaRPr lang="es-ES" noProof="0" dirty="0"/>
          </a:p>
        </p:txBody>
      </p:sp>
    </p:spTree>
    <p:extLst>
      <p:ext uri="{BB962C8B-B14F-4D97-AF65-F5344CB8AC3E}">
        <p14:creationId xmlns:p14="http://schemas.microsoft.com/office/powerpoint/2010/main" val="2367443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9CEC732-0DE2-456B-92A1-84321C9BD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ES" noProof="0" dirty="0"/>
              <a:t>Haga clic para modificar el estilo de título del patrón</a:t>
            </a:r>
          </a:p>
        </p:txBody>
      </p:sp>
      <p:sp>
        <p:nvSpPr>
          <p:cNvPr id="3" name="Marcador de posición de texto 2">
            <a:extLst>
              <a:ext uri="{FF2B5EF4-FFF2-40B4-BE49-F238E27FC236}">
                <a16:creationId xmlns:a16="http://schemas.microsoft.com/office/drawing/2014/main" id="{DA816A5B-B156-4DC3-B18E-14F3E59A64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a:extLst>
              <a:ext uri="{FF2B5EF4-FFF2-40B4-BE49-F238E27FC236}">
                <a16:creationId xmlns:a16="http://schemas.microsoft.com/office/drawing/2014/main" id="{FDB0252E-67CD-4B33-849F-7B1449CF27D0}"/>
              </a:ext>
            </a:extLst>
          </p:cNvPr>
          <p:cNvSpPr>
            <a:spLocks noGrp="1"/>
          </p:cNvSpPr>
          <p:nvPr>
            <p:ph type="dt" sz="half" idx="2"/>
          </p:nvPr>
        </p:nvSpPr>
        <p:spPr>
          <a:xfrm>
            <a:off x="838200" y="617490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38414F15-D7D0-4AAB-BCEA-8D737141E1BB}" type="datetime1">
              <a:rPr lang="es-ES" noProof="0" smtClean="0"/>
              <a:pPr rtl="0"/>
              <a:t>24/01/2021</a:t>
            </a:fld>
            <a:endParaRPr lang="es-ES" noProof="0" dirty="0"/>
          </a:p>
        </p:txBody>
      </p:sp>
      <p:sp>
        <p:nvSpPr>
          <p:cNvPr id="5" name="Marcador de pie de página 4">
            <a:extLst>
              <a:ext uri="{FF2B5EF4-FFF2-40B4-BE49-F238E27FC236}">
                <a16:creationId xmlns:a16="http://schemas.microsoft.com/office/drawing/2014/main" id="{DC620AD2-E3F8-48CB-8B72-B0945DF5348A}"/>
              </a:ext>
            </a:extLst>
          </p:cNvPr>
          <p:cNvSpPr>
            <a:spLocks noGrp="1"/>
          </p:cNvSpPr>
          <p:nvPr>
            <p:ph type="ftr" sz="quarter" idx="3"/>
          </p:nvPr>
        </p:nvSpPr>
        <p:spPr>
          <a:xfrm>
            <a:off x="4038600" y="61749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s-ES" noProof="0" dirty="0"/>
          </a:p>
        </p:txBody>
      </p:sp>
      <p:sp>
        <p:nvSpPr>
          <p:cNvPr id="10" name="Elipse 9">
            <a:extLst>
              <a:ext uri="{FF2B5EF4-FFF2-40B4-BE49-F238E27FC236}">
                <a16:creationId xmlns:a16="http://schemas.microsoft.com/office/drawing/2014/main" id="{5A5F3BCF-F6FD-4DFF-B0B4-9892C9389344}"/>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6" name="Marcador de posición de número de diapositiva 5">
            <a:extLst>
              <a:ext uri="{FF2B5EF4-FFF2-40B4-BE49-F238E27FC236}">
                <a16:creationId xmlns:a16="http://schemas.microsoft.com/office/drawing/2014/main" id="{D15DEFFD-817B-43EC-86F0-34DEA2BA5EEB}"/>
              </a:ext>
            </a:extLst>
          </p:cNvPr>
          <p:cNvSpPr>
            <a:spLocks noGrp="1"/>
          </p:cNvSpPr>
          <p:nvPr>
            <p:ph type="sldNum" sz="quarter" idx="4"/>
          </p:nvPr>
        </p:nvSpPr>
        <p:spPr>
          <a:xfrm>
            <a:off x="11453346" y="6174902"/>
            <a:ext cx="357116" cy="365125"/>
          </a:xfrm>
          <a:prstGeom prst="rect">
            <a:avLst/>
          </a:prstGeom>
        </p:spPr>
        <p:txBody>
          <a:bodyPr vert="horz" lIns="91440" tIns="45720" rIns="91440" bIns="45720" rtlCol="0" anchor="ctr"/>
          <a:lstStyle>
            <a:lvl1pPr algn="r">
              <a:defRPr sz="1000" i="1">
                <a:solidFill>
                  <a:schemeClr val="tx2">
                    <a:alpha val="70000"/>
                  </a:schemeClr>
                </a:solidFill>
              </a:defRPr>
            </a:lvl1pPr>
          </a:lstStyle>
          <a:p>
            <a:pPr rtl="0"/>
            <a:fld id="{82EE24B5-652C-4DB5-B7C3-B5BBEC1280B1}" type="slidenum">
              <a:rPr lang="es-ES" noProof="0" smtClean="0"/>
              <a:pPr rtl="0"/>
              <a:t>‹Nº›</a:t>
            </a:fld>
            <a:endParaRPr lang="es-ES" noProof="0" dirty="0"/>
          </a:p>
        </p:txBody>
      </p:sp>
    </p:spTree>
    <p:extLst>
      <p:ext uri="{BB962C8B-B14F-4D97-AF65-F5344CB8AC3E}">
        <p14:creationId xmlns:p14="http://schemas.microsoft.com/office/powerpoint/2010/main" val="3664101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92" r:id="rId10"/>
    <p:sldLayoutId id="2147483693" r:id="rId11"/>
    <p:sldLayoutId id="2147483694" r:id="rId12"/>
  </p:sldLayoutIdLst>
  <p:hf hdr="0" ftr="0" dt="0"/>
  <p:txStyles>
    <p:title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jpeg"/><Relationship Id="rId7" Type="http://schemas.openxmlformats.org/officeDocument/2006/relationships/hyperlink" Target="http://www.rafyalaw.com/"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28.gif"/><Relationship Id="rId4" Type="http://schemas.openxmlformats.org/officeDocument/2006/relationships/image" Target="../media/image7.png"/><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jpeg"/><Relationship Id="rId7" Type="http://schemas.openxmlformats.org/officeDocument/2006/relationships/hyperlink" Target="http://www.rafyalaw.com/"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8.gif"/><Relationship Id="rId10" Type="http://schemas.openxmlformats.org/officeDocument/2006/relationships/image" Target="../media/image31.png"/><Relationship Id="rId4" Type="http://schemas.openxmlformats.org/officeDocument/2006/relationships/image" Target="../media/image7.png"/><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jpeg"/><Relationship Id="rId7"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19.png"/><Relationship Id="rId4" Type="http://schemas.openxmlformats.org/officeDocument/2006/relationships/image" Target="../media/image7.png"/><Relationship Id="rId9" Type="http://schemas.openxmlformats.org/officeDocument/2006/relationships/image" Target="../media/image22.jpeg"/></Relationships>
</file>

<file path=ppt/slides/_rels/slide13.xml.rels><?xml version="1.0" encoding="UTF-8" standalone="yes"?>
<Relationships xmlns="http://schemas.openxmlformats.org/package/2006/relationships"><Relationship Id="rId8" Type="http://schemas.openxmlformats.org/officeDocument/2006/relationships/hyperlink" Target="https://www.gg-lex.com/index.php/noticias-y-publicaciones/381-dr-mauricio-dalman" TargetMode="External"/><Relationship Id="rId3" Type="http://schemas.openxmlformats.org/officeDocument/2006/relationships/image" Target="../media/image27.jpe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2.png"/><Relationship Id="rId11" Type="http://schemas.openxmlformats.org/officeDocument/2006/relationships/image" Target="../media/image22.jpeg"/><Relationship Id="rId5" Type="http://schemas.openxmlformats.org/officeDocument/2006/relationships/image" Target="../media/image30.png"/><Relationship Id="rId10" Type="http://schemas.openxmlformats.org/officeDocument/2006/relationships/image" Target="../media/image29.png"/><Relationship Id="rId4" Type="http://schemas.openxmlformats.org/officeDocument/2006/relationships/image" Target="../media/image7.png"/><Relationship Id="rId9" Type="http://schemas.openxmlformats.org/officeDocument/2006/relationships/image" Target="../media/image33.jpe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jpe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19.png"/><Relationship Id="rId4" Type="http://schemas.openxmlformats.org/officeDocument/2006/relationships/image" Target="../media/image7.png"/><Relationship Id="rId9" Type="http://schemas.openxmlformats.org/officeDocument/2006/relationships/image" Target="../media/image22.jpe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jpe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s://www.machadoassociados.com.br/pt/publicacoes_coronavirus/" TargetMode="External"/><Relationship Id="rId5" Type="http://schemas.openxmlformats.org/officeDocument/2006/relationships/image" Target="../media/image34.png"/><Relationship Id="rId10" Type="http://schemas.openxmlformats.org/officeDocument/2006/relationships/image" Target="../media/image22.jpeg"/><Relationship Id="rId4" Type="http://schemas.openxmlformats.org/officeDocument/2006/relationships/image" Target="../media/image7.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hyperlink" Target="http://egybabogados.com/release/situacion-chilena-ante-la-pandemia-del-covid-19/" TargetMode="External"/><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6.png"/><Relationship Id="rId11" Type="http://schemas.openxmlformats.org/officeDocument/2006/relationships/image" Target="../media/image22.jpeg"/><Relationship Id="rId5" Type="http://schemas.openxmlformats.org/officeDocument/2006/relationships/image" Target="../media/image19.png"/><Relationship Id="rId10" Type="http://schemas.openxmlformats.org/officeDocument/2006/relationships/image" Target="../media/image29.png"/><Relationship Id="rId4" Type="http://schemas.openxmlformats.org/officeDocument/2006/relationships/image" Target="../media/image7.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jpe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7.png"/><Relationship Id="rId9" Type="http://schemas.openxmlformats.org/officeDocument/2006/relationships/image" Target="../media/image22.jpe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7.jpeg"/><Relationship Id="rId7" Type="http://schemas.openxmlformats.org/officeDocument/2006/relationships/hyperlink" Target="http://lewinywills.com/wp-content/uploads/2020/04/LEWINWILLSboletincovid19-abril-def.pdf"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1.png"/><Relationship Id="rId11" Type="http://schemas.openxmlformats.org/officeDocument/2006/relationships/image" Target="../media/image22.jpeg"/><Relationship Id="rId5" Type="http://schemas.openxmlformats.org/officeDocument/2006/relationships/image" Target="../media/image39.png"/><Relationship Id="rId10" Type="http://schemas.openxmlformats.org/officeDocument/2006/relationships/image" Target="../media/image29.png"/><Relationship Id="rId4" Type="http://schemas.openxmlformats.org/officeDocument/2006/relationships/image" Target="../media/image7.png"/><Relationship Id="rId9" Type="http://schemas.openxmlformats.org/officeDocument/2006/relationships/image" Target="../media/image40.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7.jpeg"/><Relationship Id="rId7"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2.jpeg"/><Relationship Id="rId4" Type="http://schemas.openxmlformats.org/officeDocument/2006/relationships/image" Target="../media/image7.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7.jpeg"/><Relationship Id="rId7" Type="http://schemas.openxmlformats.org/officeDocument/2006/relationships/hyperlink" Target="http://www.fayca.com/"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5.png"/><Relationship Id="rId10" Type="http://schemas.openxmlformats.org/officeDocument/2006/relationships/image" Target="../media/image22.jpeg"/><Relationship Id="rId4" Type="http://schemas.openxmlformats.org/officeDocument/2006/relationships/image" Target="../media/image7.png"/><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jpeg"/><Relationship Id="rId7"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46.png"/><Relationship Id="rId4" Type="http://schemas.openxmlformats.org/officeDocument/2006/relationships/image" Target="../media/image7.png"/><Relationship Id="rId9" Type="http://schemas.openxmlformats.org/officeDocument/2006/relationships/image" Target="../media/image22.jpeg"/></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7.jpeg"/><Relationship Id="rId7"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www.phlaw.com/" TargetMode="External"/><Relationship Id="rId5" Type="http://schemas.openxmlformats.org/officeDocument/2006/relationships/image" Target="../media/image46.png"/><Relationship Id="rId10" Type="http://schemas.openxmlformats.org/officeDocument/2006/relationships/image" Target="../media/image22.jpeg"/><Relationship Id="rId4" Type="http://schemas.openxmlformats.org/officeDocument/2006/relationships/image" Target="../media/image7.png"/><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7.jpeg"/><Relationship Id="rId7"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48.png"/><Relationship Id="rId10" Type="http://schemas.openxmlformats.org/officeDocument/2006/relationships/image" Target="../media/image22.jpeg"/><Relationship Id="rId4" Type="http://schemas.openxmlformats.org/officeDocument/2006/relationships/image" Target="../media/image7.png"/><Relationship Id="rId9" Type="http://schemas.openxmlformats.org/officeDocument/2006/relationships/image" Target="../media/image29.png"/></Relationships>
</file>

<file path=ppt/slides/_rels/slide2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7.jpeg"/><Relationship Id="rId7" Type="http://schemas.openxmlformats.org/officeDocument/2006/relationships/hyperlink" Target="http://www.legaladvisors-ec.com/"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8.png"/><Relationship Id="rId10" Type="http://schemas.openxmlformats.org/officeDocument/2006/relationships/image" Target="../media/image22.jpeg"/><Relationship Id="rId4" Type="http://schemas.openxmlformats.org/officeDocument/2006/relationships/image" Target="../media/image7.png"/><Relationship Id="rId9" Type="http://schemas.openxmlformats.org/officeDocument/2006/relationships/image" Target="../media/image29.png"/></Relationships>
</file>

<file path=ppt/slides/_rels/slide2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7.jpeg"/><Relationship Id="rId7"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50.png"/><Relationship Id="rId10" Type="http://schemas.openxmlformats.org/officeDocument/2006/relationships/image" Target="../media/image22.jpeg"/><Relationship Id="rId4" Type="http://schemas.openxmlformats.org/officeDocument/2006/relationships/image" Target="../media/image7.png"/><Relationship Id="rId9" Type="http://schemas.openxmlformats.org/officeDocument/2006/relationships/image" Target="../media/image29.png"/></Relationships>
</file>

<file path=ppt/slides/_rels/slide2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7.jpeg"/><Relationship Id="rId7" Type="http://schemas.openxmlformats.org/officeDocument/2006/relationships/hyperlink" Target="http://www.mayora-mayora.com/"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50.png"/><Relationship Id="rId10" Type="http://schemas.openxmlformats.org/officeDocument/2006/relationships/image" Target="../media/image22.jpeg"/><Relationship Id="rId4" Type="http://schemas.openxmlformats.org/officeDocument/2006/relationships/image" Target="../media/image7.png"/><Relationship Id="rId9" Type="http://schemas.openxmlformats.org/officeDocument/2006/relationships/image" Target="../media/image29.png"/></Relationships>
</file>

<file path=ppt/slides/_rels/slide2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7.jpeg"/><Relationship Id="rId7"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52.gif"/><Relationship Id="rId10" Type="http://schemas.openxmlformats.org/officeDocument/2006/relationships/image" Target="../media/image22.jpeg"/><Relationship Id="rId4" Type="http://schemas.openxmlformats.org/officeDocument/2006/relationships/image" Target="../media/image7.png"/><Relationship Id="rId9" Type="http://schemas.openxmlformats.org/officeDocument/2006/relationships/image" Target="../media/image29.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7.jpeg"/><Relationship Id="rId7" Type="http://schemas.openxmlformats.org/officeDocument/2006/relationships/hyperlink" Target="http://www.mayora-mayora.com/"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52.gif"/><Relationship Id="rId10" Type="http://schemas.openxmlformats.org/officeDocument/2006/relationships/image" Target="../media/image22.jpeg"/><Relationship Id="rId4" Type="http://schemas.openxmlformats.org/officeDocument/2006/relationships/image" Target="../media/image7.png"/><Relationship Id="rId9" Type="http://schemas.openxmlformats.org/officeDocument/2006/relationships/image" Target="../media/image29.png"/></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jpeg"/><Relationship Id="rId7"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53.png"/><Relationship Id="rId4" Type="http://schemas.openxmlformats.org/officeDocument/2006/relationships/image" Target="../media/image7.png"/><Relationship Id="rId9" Type="http://schemas.openxmlformats.org/officeDocument/2006/relationships/image" Target="../media/image22.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3.jpe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2.jpeg"/><Relationship Id="rId5" Type="http://schemas.openxmlformats.org/officeDocument/2006/relationships/image" Target="../media/image8.png"/><Relationship Id="rId10" Type="http://schemas.openxmlformats.org/officeDocument/2006/relationships/chart" Target="../charts/chart1.xml"/><Relationship Id="rId4" Type="http://schemas.openxmlformats.org/officeDocument/2006/relationships/image" Target="../media/image7.png"/><Relationship Id="rId9" Type="http://schemas.openxmlformats.org/officeDocument/2006/relationships/image" Target="../media/image12.svg"/></Relationships>
</file>

<file path=ppt/slides/_rels/slide3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7.jpeg"/><Relationship Id="rId7" Type="http://schemas.openxmlformats.org/officeDocument/2006/relationships/hyperlink" Target="http://www.mayora-mayora.com/"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22.jpeg"/><Relationship Id="rId5" Type="http://schemas.openxmlformats.org/officeDocument/2006/relationships/image" Target="../media/image53.png"/><Relationship Id="rId10" Type="http://schemas.openxmlformats.org/officeDocument/2006/relationships/image" Target="../media/image29.png"/><Relationship Id="rId4" Type="http://schemas.openxmlformats.org/officeDocument/2006/relationships/image" Target="../media/image7.png"/><Relationship Id="rId9" Type="http://schemas.openxmlformats.org/officeDocument/2006/relationships/image" Target="../media/image20.png"/></Relationships>
</file>

<file path=ppt/slides/_rels/slide3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jpeg"/><Relationship Id="rId7"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hyperlink" Target="https://www.turanzas.com.mx/" TargetMode="External"/><Relationship Id="rId5" Type="http://schemas.openxmlformats.org/officeDocument/2006/relationships/image" Target="../media/image54.png"/><Relationship Id="rId4" Type="http://schemas.openxmlformats.org/officeDocument/2006/relationships/image" Target="../media/image7.png"/><Relationship Id="rId9" Type="http://schemas.openxmlformats.org/officeDocument/2006/relationships/image" Target="../media/image22.jpeg"/></Relationships>
</file>

<file path=ppt/slides/_rels/slide3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27.jpeg"/><Relationship Id="rId7"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56.png"/><Relationship Id="rId10" Type="http://schemas.openxmlformats.org/officeDocument/2006/relationships/image" Target="../media/image22.jpeg"/><Relationship Id="rId4" Type="http://schemas.openxmlformats.org/officeDocument/2006/relationships/image" Target="../media/image7.png"/><Relationship Id="rId9" Type="http://schemas.openxmlformats.org/officeDocument/2006/relationships/image" Target="../media/image29.png"/></Relationships>
</file>

<file path=ppt/slides/_rels/slide3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27.jpeg"/><Relationship Id="rId7" Type="http://schemas.openxmlformats.org/officeDocument/2006/relationships/hyperlink" Target="http://www.rbc.com.pa/"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41.png"/><Relationship Id="rId11" Type="http://schemas.openxmlformats.org/officeDocument/2006/relationships/image" Target="../media/image22.jpeg"/><Relationship Id="rId5" Type="http://schemas.openxmlformats.org/officeDocument/2006/relationships/image" Target="../media/image56.png"/><Relationship Id="rId10" Type="http://schemas.openxmlformats.org/officeDocument/2006/relationships/image" Target="../media/image58.png"/><Relationship Id="rId4" Type="http://schemas.openxmlformats.org/officeDocument/2006/relationships/image" Target="../media/image7.png"/><Relationship Id="rId9" Type="http://schemas.openxmlformats.org/officeDocument/2006/relationships/image" Target="../media/image29.png"/></Relationships>
</file>

<file path=ppt/slides/_rels/slide34.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27.jpeg"/><Relationship Id="rId7"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59.gif"/><Relationship Id="rId10" Type="http://schemas.openxmlformats.org/officeDocument/2006/relationships/image" Target="../media/image22.jpeg"/><Relationship Id="rId4" Type="http://schemas.openxmlformats.org/officeDocument/2006/relationships/image" Target="../media/image7.png"/><Relationship Id="rId9" Type="http://schemas.openxmlformats.org/officeDocument/2006/relationships/image" Target="../media/image29.png"/></Relationships>
</file>

<file path=ppt/slides/_rels/slide35.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27.jpeg"/><Relationship Id="rId7" Type="http://schemas.openxmlformats.org/officeDocument/2006/relationships/hyperlink" Target="http://www.ferrere.com/"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59.gif"/><Relationship Id="rId10" Type="http://schemas.openxmlformats.org/officeDocument/2006/relationships/image" Target="../media/image22.jpeg"/><Relationship Id="rId4" Type="http://schemas.openxmlformats.org/officeDocument/2006/relationships/image" Target="../media/image7.png"/><Relationship Id="rId9" Type="http://schemas.openxmlformats.org/officeDocument/2006/relationships/image" Target="../media/image29.png"/></Relationships>
</file>

<file path=ppt/slides/_rels/slide3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27.jpeg"/><Relationship Id="rId7"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61.png"/><Relationship Id="rId10" Type="http://schemas.openxmlformats.org/officeDocument/2006/relationships/image" Target="../media/image22.jpeg"/><Relationship Id="rId4" Type="http://schemas.openxmlformats.org/officeDocument/2006/relationships/image" Target="../media/image7.png"/><Relationship Id="rId9" Type="http://schemas.openxmlformats.org/officeDocument/2006/relationships/image" Target="../media/image29.png"/></Relationships>
</file>

<file path=ppt/slides/_rels/slide3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27.jpeg"/><Relationship Id="rId7" Type="http://schemas.openxmlformats.org/officeDocument/2006/relationships/hyperlink" Target="https://rubio.pe/publicacionescont/coronavirusinperu-fines-suspended-during-emergency-state-and-more/"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61.png"/><Relationship Id="rId10" Type="http://schemas.openxmlformats.org/officeDocument/2006/relationships/image" Target="../media/image22.jpeg"/><Relationship Id="rId4" Type="http://schemas.openxmlformats.org/officeDocument/2006/relationships/image" Target="../media/image7.png"/><Relationship Id="rId9" Type="http://schemas.openxmlformats.org/officeDocument/2006/relationships/image" Target="../media/image29.png"/></Relationships>
</file>

<file path=ppt/slides/_rels/slide38.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27.jpeg"/><Relationship Id="rId7"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63.png"/><Relationship Id="rId10" Type="http://schemas.openxmlformats.org/officeDocument/2006/relationships/image" Target="../media/image22.jpeg"/><Relationship Id="rId4" Type="http://schemas.openxmlformats.org/officeDocument/2006/relationships/image" Target="../media/image7.png"/><Relationship Id="rId9" Type="http://schemas.openxmlformats.org/officeDocument/2006/relationships/image" Target="../media/image29.png"/></Relationships>
</file>

<file path=ppt/slides/_rels/slide3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7.jpeg"/><Relationship Id="rId7" Type="http://schemas.openxmlformats.org/officeDocument/2006/relationships/image" Target="../media/image60.jpe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hyperlink" Target="https://us9.campaign-archive.com/?e=&amp;u=8abbf98d173b1697776ee76cf&amp;id=6e20c85256" TargetMode="External"/><Relationship Id="rId5" Type="http://schemas.openxmlformats.org/officeDocument/2006/relationships/image" Target="../media/image63.png"/><Relationship Id="rId10" Type="http://schemas.openxmlformats.org/officeDocument/2006/relationships/image" Target="../media/image22.jpeg"/><Relationship Id="rId4" Type="http://schemas.openxmlformats.org/officeDocument/2006/relationships/image" Target="../media/image7.png"/><Relationship Id="rId9" Type="http://schemas.openxmlformats.org/officeDocument/2006/relationships/image" Target="../media/image2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2.xml"/><Relationship Id="rId12"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pn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27.jpeg"/><Relationship Id="rId7" Type="http://schemas.openxmlformats.org/officeDocument/2006/relationships/hyperlink" Target="http://www.tpa.com.ve/"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2.jpeg"/><Relationship Id="rId5" Type="http://schemas.openxmlformats.org/officeDocument/2006/relationships/image" Target="../media/image64.png"/><Relationship Id="rId10" Type="http://schemas.openxmlformats.org/officeDocument/2006/relationships/image" Target="../media/image29.png"/><Relationship Id="rId4" Type="http://schemas.openxmlformats.org/officeDocument/2006/relationships/image" Target="../media/image7.png"/><Relationship Id="rId9" Type="http://schemas.openxmlformats.org/officeDocument/2006/relationships/image" Target="../media/image19.png"/></Relationships>
</file>

<file path=ppt/slides/_rels/slide41.xml.rels><?xml version="1.0" encoding="UTF-8" standalone="yes"?>
<Relationships xmlns="http://schemas.openxmlformats.org/package/2006/relationships"><Relationship Id="rId8" Type="http://schemas.openxmlformats.org/officeDocument/2006/relationships/hyperlink" Target="mailto:contact@lataxnet.net" TargetMode="External"/><Relationship Id="rId13" Type="http://schemas.openxmlformats.org/officeDocument/2006/relationships/image" Target="../media/image71.png"/><Relationship Id="rId3" Type="http://schemas.openxmlformats.org/officeDocument/2006/relationships/image" Target="../media/image66.jpeg"/><Relationship Id="rId7" Type="http://schemas.openxmlformats.org/officeDocument/2006/relationships/image" Target="../media/image69.png"/><Relationship Id="rId12" Type="http://schemas.openxmlformats.org/officeDocument/2006/relationships/image" Target="../media/image5.png"/><Relationship Id="rId2" Type="http://schemas.openxmlformats.org/officeDocument/2006/relationships/notesSlide" Target="../notesSlides/notesSlide40.xml"/><Relationship Id="rId16" Type="http://schemas.openxmlformats.org/officeDocument/2006/relationships/image" Target="../media/image73.jpeg"/><Relationship Id="rId1" Type="http://schemas.openxmlformats.org/officeDocument/2006/relationships/slideLayout" Target="../slideLayouts/slideLayout6.xml"/><Relationship Id="rId6" Type="http://schemas.openxmlformats.org/officeDocument/2006/relationships/image" Target="../media/image68.png"/><Relationship Id="rId11" Type="http://schemas.openxmlformats.org/officeDocument/2006/relationships/hyperlink" Target="http://www.wts.com/globalwww.lataxnet.net" TargetMode="External"/><Relationship Id="rId5" Type="http://schemas.openxmlformats.org/officeDocument/2006/relationships/image" Target="../media/image67.png"/><Relationship Id="rId15" Type="http://schemas.openxmlformats.org/officeDocument/2006/relationships/image" Target="../media/image72.png"/><Relationship Id="rId10" Type="http://schemas.openxmlformats.org/officeDocument/2006/relationships/hyperlink" Target="http://www.lataxnet.net/" TargetMode="External"/><Relationship Id="rId4" Type="http://schemas.openxmlformats.org/officeDocument/2006/relationships/hyperlink" Target="https://www.youtube.com/channel/UC6JV7lNy6k4PAl-EsiHEXtQ" TargetMode="External"/><Relationship Id="rId9" Type="http://schemas.openxmlformats.org/officeDocument/2006/relationships/image" Target="../media/image70.png"/><Relationship Id="rId14" Type="http://schemas.openxmlformats.org/officeDocument/2006/relationships/hyperlink" Target="https://www.linkedin.com/company/wts-global"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78.png"/><Relationship Id="rId18" Type="http://schemas.openxmlformats.org/officeDocument/2006/relationships/image" Target="../media/image65.png"/><Relationship Id="rId3" Type="http://schemas.openxmlformats.org/officeDocument/2006/relationships/image" Target="../media/image74.jpeg"/><Relationship Id="rId7" Type="http://schemas.openxmlformats.org/officeDocument/2006/relationships/image" Target="../media/image76.png"/><Relationship Id="rId12" Type="http://schemas.openxmlformats.org/officeDocument/2006/relationships/image" Target="../media/image51.png"/><Relationship Id="rId17" Type="http://schemas.openxmlformats.org/officeDocument/2006/relationships/image" Target="../media/image47.png"/><Relationship Id="rId2" Type="http://schemas.openxmlformats.org/officeDocument/2006/relationships/notesSlide" Target="../notesSlides/notesSlide41.xml"/><Relationship Id="rId16" Type="http://schemas.openxmlformats.org/officeDocument/2006/relationships/image" Target="../media/image62.png"/><Relationship Id="rId1" Type="http://schemas.openxmlformats.org/officeDocument/2006/relationships/slideLayout" Target="../slideLayouts/slideLayout6.xml"/><Relationship Id="rId6" Type="http://schemas.openxmlformats.org/officeDocument/2006/relationships/image" Target="../media/image33.jpeg"/><Relationship Id="rId11" Type="http://schemas.openxmlformats.org/officeDocument/2006/relationships/image" Target="../media/image77.png"/><Relationship Id="rId5" Type="http://schemas.openxmlformats.org/officeDocument/2006/relationships/image" Target="../media/image75.jpeg"/><Relationship Id="rId15" Type="http://schemas.openxmlformats.org/officeDocument/2006/relationships/image" Target="../media/image60.jpeg"/><Relationship Id="rId10" Type="http://schemas.openxmlformats.org/officeDocument/2006/relationships/image" Target="../media/image44.png"/><Relationship Id="rId19" Type="http://schemas.openxmlformats.org/officeDocument/2006/relationships/image" Target="../media/image79.png"/><Relationship Id="rId4" Type="http://schemas.openxmlformats.org/officeDocument/2006/relationships/image" Target="../media/image2.png"/><Relationship Id="rId9" Type="http://schemas.openxmlformats.org/officeDocument/2006/relationships/image" Target="../media/image40.png"/><Relationship Id="rId14" Type="http://schemas.openxmlformats.org/officeDocument/2006/relationships/image" Target="../media/image57.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8.png"/><Relationship Id="rId10" Type="http://schemas.openxmlformats.org/officeDocument/2006/relationships/chart" Target="../charts/chart3.xml"/><Relationship Id="rId4" Type="http://schemas.openxmlformats.org/officeDocument/2006/relationships/image" Target="../media/image7.pn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22.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jpe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ándo terminará el brote de coronavirus y se volverá a la normalidad?">
            <a:extLst>
              <a:ext uri="{FF2B5EF4-FFF2-40B4-BE49-F238E27FC236}">
                <a16:creationId xmlns:a16="http://schemas.microsoft.com/office/drawing/2014/main" id="{E8F3D5DD-9CB5-4507-B42E-D3A38D7325D6}"/>
              </a:ext>
            </a:extLst>
          </p:cNvPr>
          <p:cNvPicPr>
            <a:picLocks noChangeAspect="1" noChangeArrowheads="1"/>
          </p:cNvPicPr>
          <p:nvPr/>
        </p:nvPicPr>
        <p:blipFill>
          <a:blip r:embed="rId3" cstate="print"/>
          <a:srcRect/>
          <a:stretch>
            <a:fillRect/>
          </a:stretch>
        </p:blipFill>
        <p:spPr bwMode="auto">
          <a:xfrm>
            <a:off x="0" y="0"/>
            <a:ext cx="12192000" cy="6858000"/>
          </a:xfrm>
          <a:prstGeom prst="rect">
            <a:avLst/>
          </a:prstGeom>
          <a:noFill/>
        </p:spPr>
      </p:pic>
      <p:sp>
        <p:nvSpPr>
          <p:cNvPr id="4" name="objeto 3" descr="Personas con documentos">
            <a:extLst>
              <a:ext uri="{FF2B5EF4-FFF2-40B4-BE49-F238E27FC236}">
                <a16:creationId xmlns:a16="http://schemas.microsoft.com/office/drawing/2014/main" id="{0CA2E80D-F3EC-4A5F-8E65-56FEA206EE0F}"/>
              </a:ext>
            </a:extLst>
          </p:cNvPr>
          <p:cNvSpPr/>
          <p:nvPr/>
        </p:nvSpPr>
        <p:spPr>
          <a:xfrm>
            <a:off x="1270" y="13641"/>
            <a:ext cx="1218946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pPr rtl="0"/>
            <a:endParaRPr lang="es-ES" dirty="0"/>
          </a:p>
        </p:txBody>
      </p:sp>
      <p:sp>
        <p:nvSpPr>
          <p:cNvPr id="2" name="Título 1">
            <a:extLst>
              <a:ext uri="{FF2B5EF4-FFF2-40B4-BE49-F238E27FC236}">
                <a16:creationId xmlns:a16="http://schemas.microsoft.com/office/drawing/2014/main" id="{AFB6C91D-4B22-49F1-9A0B-ABEB9E1F5A26}"/>
              </a:ext>
            </a:extLst>
          </p:cNvPr>
          <p:cNvSpPr>
            <a:spLocks noGrp="1"/>
          </p:cNvSpPr>
          <p:nvPr>
            <p:ph type="ctrTitle"/>
          </p:nvPr>
        </p:nvSpPr>
        <p:spPr>
          <a:xfrm>
            <a:off x="855875" y="1583140"/>
            <a:ext cx="10341999" cy="2553427"/>
          </a:xfrm>
        </p:spPr>
        <p:txBody>
          <a:bodyPr rtlCol="0">
            <a:normAutofit/>
          </a:bodyPr>
          <a:lstStyle/>
          <a:p>
            <a:r>
              <a:rPr lang="es-ES" sz="5000" dirty="0">
                <a:latin typeface="Gill Sans MT" panose="020B0502020104020203" pitchFamily="34" charset="0"/>
              </a:rPr>
              <a:t>COVID-19 REGIONAL </a:t>
            </a:r>
            <a:br>
              <a:rPr lang="es-ES" sz="5000" dirty="0">
                <a:latin typeface="Gill Sans MT" panose="020B0502020104020203" pitchFamily="34" charset="0"/>
              </a:rPr>
            </a:br>
            <a:r>
              <a:rPr lang="es-ES" sz="5000" dirty="0">
                <a:latin typeface="Gill Sans MT" panose="020B0502020104020203" pitchFamily="34" charset="0"/>
              </a:rPr>
              <a:t>TAX ENVIRONMENT</a:t>
            </a:r>
            <a:endParaRPr lang="es-ES" sz="5000" dirty="0">
              <a:solidFill>
                <a:schemeClr val="bg1"/>
              </a:solidFill>
              <a:latin typeface="Gill Sans MT" panose="020B0502020104020203" pitchFamily="34" charset="0"/>
            </a:endParaRPr>
          </a:p>
        </p:txBody>
      </p:sp>
      <p:sp>
        <p:nvSpPr>
          <p:cNvPr id="3" name="Subtítulo 2">
            <a:extLst>
              <a:ext uri="{FF2B5EF4-FFF2-40B4-BE49-F238E27FC236}">
                <a16:creationId xmlns:a16="http://schemas.microsoft.com/office/drawing/2014/main" id="{2F8CF06A-B594-4BA2-8B1E-D649096D742F}"/>
              </a:ext>
            </a:extLst>
          </p:cNvPr>
          <p:cNvSpPr>
            <a:spLocks noGrp="1"/>
          </p:cNvSpPr>
          <p:nvPr>
            <p:ph type="subTitle" idx="1"/>
          </p:nvPr>
        </p:nvSpPr>
        <p:spPr>
          <a:xfrm>
            <a:off x="3333652" y="4221162"/>
            <a:ext cx="5364000" cy="882001"/>
          </a:xfrm>
          <a:solidFill>
            <a:schemeClr val="accent2">
              <a:alpha val="90000"/>
            </a:schemeClr>
          </a:solidFill>
        </p:spPr>
        <p:txBody>
          <a:bodyPr rtlCol="0" anchor="ctr" anchorCtr="0">
            <a:normAutofit/>
          </a:bodyPr>
          <a:lstStyle/>
          <a:p>
            <a:r>
              <a:rPr lang="es-ES" sz="2000" dirty="0"/>
              <a:t>LATIN AMERICA &amp; THE CARIBBEAN</a:t>
            </a:r>
          </a:p>
        </p:txBody>
      </p:sp>
      <p:sp>
        <p:nvSpPr>
          <p:cNvPr id="6" name="objeto 7" descr="Rectángulo beige">
            <a:extLst>
              <a:ext uri="{FF2B5EF4-FFF2-40B4-BE49-F238E27FC236}">
                <a16:creationId xmlns:a16="http://schemas.microsoft.com/office/drawing/2014/main" id="{B36975AA-C62E-46BE-9382-E2CF56FDF817}"/>
              </a:ext>
            </a:extLst>
          </p:cNvPr>
          <p:cNvSpPr/>
          <p:nvPr/>
        </p:nvSpPr>
        <p:spPr>
          <a:xfrm>
            <a:off x="3386705" y="3229869"/>
            <a:ext cx="5364000" cy="0"/>
          </a:xfrm>
          <a:custGeom>
            <a:avLst/>
            <a:gdLst/>
            <a:ahLst/>
            <a:cxnLst/>
            <a:rect l="l" t="t" r="r" b="b"/>
            <a:pathLst>
              <a:path w="3935729">
                <a:moveTo>
                  <a:pt x="0" y="0"/>
                </a:moveTo>
                <a:lnTo>
                  <a:pt x="3935349" y="0"/>
                </a:lnTo>
              </a:path>
            </a:pathLst>
          </a:custGeom>
          <a:ln w="54863">
            <a:solidFill>
              <a:schemeClr val="accent1"/>
            </a:solidFill>
          </a:ln>
        </p:spPr>
        <p:txBody>
          <a:bodyPr wrap="square" lIns="0" tIns="0" rIns="0" bIns="0" rtlCol="0"/>
          <a:lstStyle/>
          <a:p>
            <a:pPr rtl="0"/>
            <a:endParaRPr lang="es-ES" dirty="0"/>
          </a:p>
        </p:txBody>
      </p:sp>
      <p:pic>
        <p:nvPicPr>
          <p:cNvPr id="7" name="Picture 2" descr="Lataxnet">
            <a:extLst>
              <a:ext uri="{FF2B5EF4-FFF2-40B4-BE49-F238E27FC236}">
                <a16:creationId xmlns:a16="http://schemas.microsoft.com/office/drawing/2014/main" id="{CDFECD4E-914A-4A66-A66F-CCBF669FF2E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140051" y="885400"/>
            <a:ext cx="3773645" cy="1179264"/>
          </a:xfrm>
          <a:prstGeom prst="rect">
            <a:avLst/>
          </a:prstGeom>
          <a:solidFill>
            <a:srgbClr val="FFFFFF">
              <a:shade val="85000"/>
            </a:srgbClr>
          </a:solidFill>
          <a:ln w="190500" cap="rnd">
            <a:no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Imagen 7" descr="Imagen que contiene dibujo, plato&#10;&#10;Descripción generada automáticamente">
            <a:extLst>
              <a:ext uri="{FF2B5EF4-FFF2-40B4-BE49-F238E27FC236}">
                <a16:creationId xmlns:a16="http://schemas.microsoft.com/office/drawing/2014/main" id="{49B047E8-E7C9-4746-A29F-BCD4E4CBAB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5573" y="6149611"/>
            <a:ext cx="1644602" cy="509552"/>
          </a:xfrm>
          <a:prstGeom prst="roundRect">
            <a:avLst/>
          </a:prstGeom>
          <a:ln>
            <a:noFill/>
          </a:ln>
          <a:effectLst>
            <a:softEdge rad="25400"/>
          </a:effectLst>
        </p:spPr>
      </p:pic>
    </p:spTree>
    <p:extLst>
      <p:ext uri="{BB962C8B-B14F-4D97-AF65-F5344CB8AC3E}">
        <p14:creationId xmlns:p14="http://schemas.microsoft.com/office/powerpoint/2010/main" val="373944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27296" y="2102534"/>
            <a:ext cx="12219296"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14709"/>
            <a:ext cx="12192000" cy="2116583"/>
          </a:xfrm>
          <a:prstGeom prst="rect">
            <a:avLst/>
          </a:prstGeom>
        </p:spPr>
      </p:pic>
      <p:grpSp>
        <p:nvGrpSpPr>
          <p:cNvPr id="43" name="Grupo 42">
            <a:extLst>
              <a:ext uri="{FF2B5EF4-FFF2-40B4-BE49-F238E27FC236}">
                <a16:creationId xmlns:a16="http://schemas.microsoft.com/office/drawing/2014/main" id="{91550221-8258-42F2-8C5D-7698C3085D53}"/>
              </a:ext>
              <a:ext uri="{C183D7F6-B498-43B3-948B-1728B52AA6E4}">
                <adec:decorative xmlns:adec="http://schemas.microsoft.com/office/drawing/2017/decorative" xmlns="" val="1"/>
              </a:ext>
            </a:extLst>
          </p:cNvPr>
          <p:cNvGrpSpPr/>
          <p:nvPr/>
        </p:nvGrpSpPr>
        <p:grpSpPr>
          <a:xfrm>
            <a:off x="304800" y="1620658"/>
            <a:ext cx="3419021" cy="4705893"/>
            <a:chOff x="304800" y="1577182"/>
            <a:chExt cx="3419021" cy="2193541"/>
          </a:xfrm>
          <a:effectLst>
            <a:outerShdw blurRad="50800" dist="38100" dir="5400000" algn="t" rotWithShape="0">
              <a:prstClr val="black">
                <a:alpha val="20000"/>
              </a:prstClr>
            </a:outerShdw>
          </a:effectLst>
        </p:grpSpPr>
        <p:sp>
          <p:nvSpPr>
            <p:cNvPr id="5" name="Rectángulo 4">
              <a:extLst>
                <a:ext uri="{FF2B5EF4-FFF2-40B4-BE49-F238E27FC236}">
                  <a16:creationId xmlns:a16="http://schemas.microsoft.com/office/drawing/2014/main" id="{CDADA208-E23E-4B7A-8B30-503644571020}"/>
                </a:ext>
              </a:extLst>
            </p:cNvPr>
            <p:cNvSpPr/>
            <p:nvPr/>
          </p:nvSpPr>
          <p:spPr>
            <a:xfrm>
              <a:off x="304800" y="1577182"/>
              <a:ext cx="3419021" cy="3063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7" name="Rectángulo 6">
              <a:extLst>
                <a:ext uri="{FF2B5EF4-FFF2-40B4-BE49-F238E27FC236}">
                  <a16:creationId xmlns:a16="http://schemas.microsoft.com/office/drawing/2014/main" id="{35AF9DE5-C8D3-43F1-8647-AA7713F1FCEF}"/>
                </a:ext>
              </a:extLst>
            </p:cNvPr>
            <p:cNvSpPr/>
            <p:nvPr/>
          </p:nvSpPr>
          <p:spPr>
            <a:xfrm>
              <a:off x="304800" y="1892972"/>
              <a:ext cx="3419021" cy="1877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6" name="Elipse 5">
            <a:extLst>
              <a:ext uri="{FF2B5EF4-FFF2-40B4-BE49-F238E27FC236}">
                <a16:creationId xmlns:a16="http://schemas.microsoft.com/office/drawing/2014/main" id="{97C50A8E-3918-4827-975A-99A3EAB66BFA}"/>
              </a:ext>
              <a:ext uri="{C183D7F6-B498-43B3-948B-1728B52AA6E4}">
                <adec:decorative xmlns:adec="http://schemas.microsoft.com/office/drawing/2017/decorative" xmlns="" val="1"/>
              </a:ext>
            </a:extLst>
          </p:cNvPr>
          <p:cNvSpPr/>
          <p:nvPr/>
        </p:nvSpPr>
        <p:spPr>
          <a:xfrm>
            <a:off x="1717782" y="1338497"/>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82" name="Título 2">
            <a:extLst>
              <a:ext uri="{FF2B5EF4-FFF2-40B4-BE49-F238E27FC236}">
                <a16:creationId xmlns:a16="http://schemas.microsoft.com/office/drawing/2014/main" id="{39DA6225-9300-438D-8C7A-924956B4C72B}"/>
              </a:ext>
            </a:extLst>
          </p:cNvPr>
          <p:cNvSpPr>
            <a:spLocks noGrp="1"/>
          </p:cNvSpPr>
          <p:nvPr>
            <p:ph type="title"/>
          </p:nvPr>
        </p:nvSpPr>
        <p:spPr>
          <a:xfrm>
            <a:off x="2145595" y="-7318"/>
            <a:ext cx="5297936" cy="1325563"/>
          </a:xfrm>
        </p:spPr>
        <p:txBody>
          <a:bodyPr rtlCol="0"/>
          <a:lstStyle/>
          <a:p>
            <a:pPr rtl="0"/>
            <a:r>
              <a:rPr lang="es-ES" dirty="0">
                <a:solidFill>
                  <a:schemeClr val="bg1"/>
                </a:solidFill>
              </a:rPr>
              <a:t>ARGENTINA</a:t>
            </a:r>
          </a:p>
        </p:txBody>
      </p:sp>
      <p:sp>
        <p:nvSpPr>
          <p:cNvPr id="183" name="objeto 5" descr="Rectángulo beige">
            <a:extLst>
              <a:ext uri="{FF2B5EF4-FFF2-40B4-BE49-F238E27FC236}">
                <a16:creationId xmlns:a16="http://schemas.microsoft.com/office/drawing/2014/main" id="{09C2941C-866F-4AF4-B58B-3C23A81FA84F}"/>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191" name="Picture 10" descr="Bandera de Argentina">
            <a:extLst>
              <a:ext uri="{FF2B5EF4-FFF2-40B4-BE49-F238E27FC236}">
                <a16:creationId xmlns:a16="http://schemas.microsoft.com/office/drawing/2014/main" id="{02BF90DB-F429-4F09-9EAB-81F8332784F1}"/>
              </a:ext>
            </a:extLst>
          </p:cNvPr>
          <p:cNvPicPr>
            <a:picLocks noChangeAspect="1" noChangeArrowheads="1"/>
          </p:cNvPicPr>
          <p:nvPr/>
        </p:nvPicPr>
        <p:blipFill rotWithShape="1">
          <a:blip r:embed="rId5" cstate="print"/>
          <a:srcRect l="3517" t="-1225" r="2337" b="464"/>
          <a:stretch/>
        </p:blipFill>
        <p:spPr bwMode="auto">
          <a:xfrm>
            <a:off x="887052" y="62936"/>
            <a:ext cx="1234207" cy="857823"/>
          </a:xfrm>
          <a:prstGeom prst="ellipse">
            <a:avLst/>
          </a:prstGeom>
          <a:ln>
            <a:noFill/>
          </a:ln>
          <a:effectLst>
            <a:softEdge rad="112500"/>
          </a:effectLst>
        </p:spPr>
      </p:pic>
      <p:pic>
        <p:nvPicPr>
          <p:cNvPr id="205" name="Picture 2" descr="Temporizador de cronómetro - Descargar PNG/SVG transparente">
            <a:extLst>
              <a:ext uri="{FF2B5EF4-FFF2-40B4-BE49-F238E27FC236}">
                <a16:creationId xmlns:a16="http://schemas.microsoft.com/office/drawing/2014/main" id="{3B624118-B61F-411D-B921-85CDF95DEE35}"/>
              </a:ext>
            </a:extLst>
          </p:cNvPr>
          <p:cNvPicPr>
            <a:picLocks noChangeAspect="1" noChangeArrowheads="1"/>
          </p:cNvPicPr>
          <p:nvPr/>
        </p:nvPicPr>
        <p:blipFill>
          <a:blip r:embed="rId6" cstate="hq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83907" y="137193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221" name="Forma libre: Forma 59">
            <a:extLst>
              <a:ext uri="{FF2B5EF4-FFF2-40B4-BE49-F238E27FC236}">
                <a16:creationId xmlns:a16="http://schemas.microsoft.com/office/drawing/2014/main" id="{A648CB2B-1F77-4D6F-8854-B234E0DF9821}"/>
              </a:ext>
              <a:ext uri="{C183D7F6-B498-43B3-948B-1728B52AA6E4}">
                <adec:decorative xmlns:adec="http://schemas.microsoft.com/office/drawing/2017/decorative" xmlns="" val="1"/>
              </a:ext>
            </a:extLst>
          </p:cNvPr>
          <p:cNvSpPr/>
          <p:nvPr/>
        </p:nvSpPr>
        <p:spPr>
          <a:xfrm>
            <a:off x="9092101" y="-6892"/>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24" name="CuadroTexto 223">
            <a:extLst>
              <a:ext uri="{FF2B5EF4-FFF2-40B4-BE49-F238E27FC236}">
                <a16:creationId xmlns:a16="http://schemas.microsoft.com/office/drawing/2014/main" id="{EBF3374D-5518-456C-98DD-6F69B4E0DFDD}"/>
              </a:ext>
            </a:extLst>
          </p:cNvPr>
          <p:cNvSpPr txBox="1"/>
          <p:nvPr/>
        </p:nvSpPr>
        <p:spPr>
          <a:xfrm>
            <a:off x="279781" y="2288004"/>
            <a:ext cx="3464024" cy="4154984"/>
          </a:xfrm>
          <a:prstGeom prst="rect">
            <a:avLst/>
          </a:prstGeom>
          <a:noFill/>
        </p:spPr>
        <p:txBody>
          <a:bodyPr wrap="square" rtlCol="0">
            <a:spAutoFit/>
          </a:bodyPr>
          <a:lstStyle/>
          <a:p>
            <a:pPr marL="171450" indent="-171450" algn="just">
              <a:buFont typeface="Wingdings" panose="05000000000000000000" pitchFamily="2" charset="2"/>
              <a:buChar char="Ø"/>
            </a:pPr>
            <a:r>
              <a:rPr lang="es-ES" sz="1100" dirty="0"/>
              <a:t> </a:t>
            </a:r>
            <a:r>
              <a:rPr lang="en-US" sz="1100" dirty="0"/>
              <a:t>Resolution No. 4609/2020 has granted a 3-month deadline extension (up to June 30) to enter the regime for the regularization of tax and customs debts and for social security resources.</a:t>
            </a:r>
          </a:p>
          <a:p>
            <a:pPr algn="just"/>
            <a:endParaRPr lang="es-ES" sz="1100" dirty="0"/>
          </a:p>
          <a:p>
            <a:pPr marL="171450" indent="-171450" algn="just">
              <a:buFont typeface="Wingdings" panose="05000000000000000000" pitchFamily="2" charset="2"/>
              <a:buChar char="Ø"/>
            </a:pPr>
            <a:r>
              <a:rPr lang="en-US" sz="1100" dirty="0"/>
              <a:t>Resolution No. 4691/2020 (AFIP) has extended, until May 6, 2020, the following terms:</a:t>
            </a:r>
          </a:p>
          <a:p>
            <a:pPr marL="352425" indent="-171450" algn="just">
              <a:buFont typeface="Wingdings" panose="05000000000000000000" pitchFamily="2" charset="2"/>
              <a:buChar char="§"/>
            </a:pPr>
            <a:r>
              <a:rPr lang="en-US" sz="1100" dirty="0"/>
              <a:t>Advanced payment of the Personal Assets Tax (for property located abroad), corresponding to fiscal period 2019.</a:t>
            </a:r>
          </a:p>
          <a:p>
            <a:pPr marL="352425" indent="-171450" algn="just">
              <a:buFont typeface="Wingdings" panose="05000000000000000000" pitchFamily="2" charset="2"/>
              <a:buChar char="§"/>
            </a:pPr>
            <a:r>
              <a:rPr lang="en-US" sz="1100" dirty="0"/>
              <a:t>The request for exemption to the aforementioned advanced payment may be filed until May 6, 2020.</a:t>
            </a:r>
          </a:p>
          <a:p>
            <a:pPr marL="180975" algn="just"/>
            <a:endParaRPr lang="en-US" sz="1100" dirty="0"/>
          </a:p>
          <a:p>
            <a:pPr marL="171450" indent="-171450" algn="just">
              <a:buFont typeface="Wingdings" panose="05000000000000000000" pitchFamily="2" charset="2"/>
              <a:buChar char="Ø"/>
            </a:pPr>
            <a:r>
              <a:rPr lang="en-US" sz="1100" dirty="0"/>
              <a:t>In should be recalled that Decree 330/2020 granted a 4-week (up to April 30) deadline extension to repatriate foreign funds, or gains derived from the disposal of financial assets located abroad, representing at least 5% of the whole value of the assets located abroad, in order to be exempted from the increased rates of the Personal Assets Tax, established for the aforementioned assets.</a:t>
            </a:r>
          </a:p>
          <a:p>
            <a:pPr algn="just"/>
            <a:endParaRPr lang="es-ES" sz="1100" dirty="0"/>
          </a:p>
        </p:txBody>
      </p:sp>
      <p:sp>
        <p:nvSpPr>
          <p:cNvPr id="241" name="Rectángulo 240">
            <a:extLst>
              <a:ext uri="{FF2B5EF4-FFF2-40B4-BE49-F238E27FC236}">
                <a16:creationId xmlns:a16="http://schemas.microsoft.com/office/drawing/2014/main" id="{1789018E-498B-4735-8530-C5229699DC18}"/>
              </a:ext>
            </a:extLst>
          </p:cNvPr>
          <p:cNvSpPr/>
          <p:nvPr/>
        </p:nvSpPr>
        <p:spPr>
          <a:xfrm>
            <a:off x="8450097" y="1626044"/>
            <a:ext cx="3419021" cy="70713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242" name="Elipse 241">
            <a:extLst>
              <a:ext uri="{FF2B5EF4-FFF2-40B4-BE49-F238E27FC236}">
                <a16:creationId xmlns:a16="http://schemas.microsoft.com/office/drawing/2014/main" id="{8956E914-350D-429F-A77E-8E4E8E1DC530}"/>
              </a:ext>
              <a:ext uri="{C183D7F6-B498-43B3-948B-1728B52AA6E4}">
                <adec:decorative xmlns:adec="http://schemas.microsoft.com/office/drawing/2017/decorative" xmlns="" val="1"/>
              </a:ext>
            </a:extLst>
          </p:cNvPr>
          <p:cNvSpPr/>
          <p:nvPr/>
        </p:nvSpPr>
        <p:spPr>
          <a:xfrm>
            <a:off x="9848283" y="1322455"/>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43" name="Rectángulo 242">
            <a:extLst>
              <a:ext uri="{FF2B5EF4-FFF2-40B4-BE49-F238E27FC236}">
                <a16:creationId xmlns:a16="http://schemas.microsoft.com/office/drawing/2014/main" id="{901AA598-AE60-492B-8D45-94780A32BE17}"/>
              </a:ext>
            </a:extLst>
          </p:cNvPr>
          <p:cNvSpPr/>
          <p:nvPr/>
        </p:nvSpPr>
        <p:spPr>
          <a:xfrm>
            <a:off x="8451343" y="2324301"/>
            <a:ext cx="3419021" cy="2939386"/>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grpSp>
        <p:nvGrpSpPr>
          <p:cNvPr id="244" name="Grupo 89" descr="icono de marca de verificación con lápiz">
            <a:extLst>
              <a:ext uri="{FF2B5EF4-FFF2-40B4-BE49-F238E27FC236}">
                <a16:creationId xmlns:a16="http://schemas.microsoft.com/office/drawing/2014/main" id="{302868FC-3C51-437D-903E-51634C234BD4}"/>
              </a:ext>
            </a:extLst>
          </p:cNvPr>
          <p:cNvGrpSpPr>
            <a:grpSpLocks noChangeAspect="1"/>
          </p:cNvGrpSpPr>
          <p:nvPr/>
        </p:nvGrpSpPr>
        <p:grpSpPr bwMode="auto">
          <a:xfrm>
            <a:off x="10006481" y="1450313"/>
            <a:ext cx="432000" cy="432000"/>
            <a:chOff x="6539" y="440"/>
            <a:chExt cx="426" cy="426"/>
          </a:xfrm>
          <a:solidFill>
            <a:schemeClr val="accent1"/>
          </a:solidFill>
        </p:grpSpPr>
        <p:sp>
          <p:nvSpPr>
            <p:cNvPr id="245" name="Forma libre 90">
              <a:extLst>
                <a:ext uri="{FF2B5EF4-FFF2-40B4-BE49-F238E27FC236}">
                  <a16:creationId xmlns:a16="http://schemas.microsoft.com/office/drawing/2014/main" id="{93478599-9286-4B56-8B5D-932F0392373C}"/>
                </a:ext>
              </a:extLst>
            </p:cNvPr>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46" name="Forma libre 91">
              <a:extLst>
                <a:ext uri="{FF2B5EF4-FFF2-40B4-BE49-F238E27FC236}">
                  <a16:creationId xmlns:a16="http://schemas.microsoft.com/office/drawing/2014/main" id="{A81569C7-D0A8-4973-B210-04E65CEF199F}"/>
                </a:ext>
              </a:extLst>
            </p:cNvPr>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47" name="Forma libre 92">
              <a:extLst>
                <a:ext uri="{FF2B5EF4-FFF2-40B4-BE49-F238E27FC236}">
                  <a16:creationId xmlns:a16="http://schemas.microsoft.com/office/drawing/2014/main" id="{8F41D7EC-86B0-487A-B1C2-413A63B59375}"/>
                </a:ext>
              </a:extLst>
            </p:cNvPr>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48" name="Forma libre 93">
              <a:extLst>
                <a:ext uri="{FF2B5EF4-FFF2-40B4-BE49-F238E27FC236}">
                  <a16:creationId xmlns:a16="http://schemas.microsoft.com/office/drawing/2014/main" id="{65975918-8F61-4AB5-A76D-533235D0E328}"/>
                </a:ext>
              </a:extLst>
            </p:cNvPr>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49" name="Forma libre 94">
              <a:extLst>
                <a:ext uri="{FF2B5EF4-FFF2-40B4-BE49-F238E27FC236}">
                  <a16:creationId xmlns:a16="http://schemas.microsoft.com/office/drawing/2014/main" id="{4381D8B3-51F0-485C-B9BD-F5FAD0F68D50}"/>
                </a:ext>
              </a:extLst>
            </p:cNvPr>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50" name="Forma libre 95">
              <a:extLst>
                <a:ext uri="{FF2B5EF4-FFF2-40B4-BE49-F238E27FC236}">
                  <a16:creationId xmlns:a16="http://schemas.microsoft.com/office/drawing/2014/main" id="{F5A844D1-CF29-45B7-8BE2-671242A59F74}"/>
                </a:ext>
              </a:extLst>
            </p:cNvPr>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51" name="Forma libre 96">
              <a:extLst>
                <a:ext uri="{FF2B5EF4-FFF2-40B4-BE49-F238E27FC236}">
                  <a16:creationId xmlns:a16="http://schemas.microsoft.com/office/drawing/2014/main" id="{21EF96AA-F9AA-41FF-97C2-21932906237C}"/>
                </a:ext>
              </a:extLst>
            </p:cNvPr>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52" name="Forma libre 97">
              <a:extLst>
                <a:ext uri="{FF2B5EF4-FFF2-40B4-BE49-F238E27FC236}">
                  <a16:creationId xmlns:a16="http://schemas.microsoft.com/office/drawing/2014/main" id="{25E75D94-D5B5-4902-996D-D08CB1EE242A}"/>
                </a:ext>
              </a:extLst>
            </p:cNvPr>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53" name="Forma libre 98">
              <a:extLst>
                <a:ext uri="{FF2B5EF4-FFF2-40B4-BE49-F238E27FC236}">
                  <a16:creationId xmlns:a16="http://schemas.microsoft.com/office/drawing/2014/main" id="{67F0C6FD-6277-4C8F-9B44-FBE74D2B5F20}"/>
                </a:ext>
              </a:extLst>
            </p:cNvPr>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271" name="CuadroTexto 270">
            <a:extLst>
              <a:ext uri="{FF2B5EF4-FFF2-40B4-BE49-F238E27FC236}">
                <a16:creationId xmlns:a16="http://schemas.microsoft.com/office/drawing/2014/main" id="{22166377-0D70-425E-9665-4A192CD8A660}"/>
              </a:ext>
            </a:extLst>
          </p:cNvPr>
          <p:cNvSpPr txBox="1"/>
          <p:nvPr/>
        </p:nvSpPr>
        <p:spPr>
          <a:xfrm>
            <a:off x="8427595" y="2318053"/>
            <a:ext cx="3464024" cy="2631490"/>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Compensatory Salary1. Paid by the State, for all private sector workers, included in the Collective Negotiation Regime under terms of Law No. 14,250, for companies with up to 100 workers. The part of the salary payable by the government to those companies experiencing an economic downturn due to COVID-19 could be up to 41.5% of the gross salaries, with a cap of two minimum salaries.</a:t>
            </a:r>
          </a:p>
          <a:p>
            <a:pPr marL="171450" indent="-171450" algn="just">
              <a:buFont typeface="Wingdings" panose="05000000000000000000" pitchFamily="2" charset="2"/>
              <a:buChar char="Ø"/>
            </a:pPr>
            <a:endParaRPr lang="en-US" sz="1100" dirty="0"/>
          </a:p>
          <a:p>
            <a:pPr marL="171450" indent="-171450" algn="just">
              <a:buFont typeface="Wingdings" panose="05000000000000000000" pitchFamily="2" charset="2"/>
              <a:buChar char="Ø"/>
            </a:pPr>
            <a:r>
              <a:rPr lang="en-US" sz="1100" dirty="0"/>
              <a:t>REPRO Health Emergency Assistance. Paid by the State, under the same conditions as the Compensatory Salary. The benefit will have a minimum, per worker, of AR$ 6,000 and a maximum of AR$ 10,000.</a:t>
            </a:r>
          </a:p>
        </p:txBody>
      </p:sp>
      <p:sp>
        <p:nvSpPr>
          <p:cNvPr id="54" name="CuadroTexto 53">
            <a:extLst>
              <a:ext uri="{FF2B5EF4-FFF2-40B4-BE49-F238E27FC236}">
                <a16:creationId xmlns:a16="http://schemas.microsoft.com/office/drawing/2014/main" id="{AF7BC92D-902F-40E2-A6F9-AA1CB9938ACC}"/>
              </a:ext>
            </a:extLst>
          </p:cNvPr>
          <p:cNvSpPr txBox="1"/>
          <p:nvPr/>
        </p:nvSpPr>
        <p:spPr>
          <a:xfrm>
            <a:off x="9028133" y="5583929"/>
            <a:ext cx="2555006" cy="523220"/>
          </a:xfrm>
          <a:prstGeom prst="rect">
            <a:avLst/>
          </a:prstGeom>
          <a:noFill/>
        </p:spPr>
        <p:txBody>
          <a:bodyPr wrap="square" rtlCol="0">
            <a:spAutoFit/>
          </a:bodyPr>
          <a:lstStyle/>
          <a:p>
            <a:r>
              <a:rPr lang="es-VE" sz="1400" b="1" dirty="0">
                <a:solidFill>
                  <a:schemeClr val="accent2">
                    <a:lumMod val="50000"/>
                  </a:schemeClr>
                </a:solidFill>
              </a:rPr>
              <a:t>More </a:t>
            </a:r>
            <a:r>
              <a:rPr lang="es-VE" sz="1400" b="1" dirty="0" err="1">
                <a:solidFill>
                  <a:schemeClr val="accent2">
                    <a:lumMod val="50000"/>
                  </a:schemeClr>
                </a:solidFill>
              </a:rPr>
              <a:t>information</a:t>
            </a:r>
            <a:r>
              <a:rPr lang="es-VE" sz="1400" dirty="0">
                <a:solidFill>
                  <a:schemeClr val="accent2">
                    <a:lumMod val="50000"/>
                  </a:schemeClr>
                </a:solidFill>
              </a:rPr>
              <a:t>: </a:t>
            </a:r>
          </a:p>
          <a:p>
            <a:r>
              <a:rPr lang="es-VE" sz="1400" dirty="0">
                <a:solidFill>
                  <a:schemeClr val="accent4">
                    <a:lumMod val="75000"/>
                  </a:schemeClr>
                </a:solidFill>
                <a:hlinkClick r:id="rId7">
                  <a:extLst>
                    <a:ext uri="{A12FA001-AC4F-418D-AE19-62706E023703}">
                      <ahyp:hlinkClr xmlns:ahyp="http://schemas.microsoft.com/office/drawing/2018/hyperlinkcolor" xmlns="" val="tx"/>
                    </a:ext>
                  </a:extLst>
                </a:hlinkClick>
              </a:rPr>
              <a:t>http://www.rafyalaw.com/</a:t>
            </a:r>
            <a:r>
              <a:rPr lang="es-VE" sz="1400" dirty="0">
                <a:solidFill>
                  <a:schemeClr val="accent4">
                    <a:lumMod val="75000"/>
                  </a:schemeClr>
                </a:solidFill>
              </a:rPr>
              <a:t>    </a:t>
            </a:r>
            <a:endParaRPr lang="en-US" sz="1200" dirty="0">
              <a:solidFill>
                <a:schemeClr val="accent4">
                  <a:lumMod val="75000"/>
                </a:schemeClr>
              </a:solidFill>
            </a:endParaRPr>
          </a:p>
        </p:txBody>
      </p:sp>
      <p:sp>
        <p:nvSpPr>
          <p:cNvPr id="55" name="objeto 5" descr="Rectángulo beige">
            <a:extLst>
              <a:ext uri="{FF2B5EF4-FFF2-40B4-BE49-F238E27FC236}">
                <a16:creationId xmlns:a16="http://schemas.microsoft.com/office/drawing/2014/main" id="{2EEFCC75-0A95-4545-8847-8F5F97FFE244}"/>
              </a:ext>
            </a:extLst>
          </p:cNvPr>
          <p:cNvSpPr/>
          <p:nvPr/>
        </p:nvSpPr>
        <p:spPr>
          <a:xfrm flipV="1">
            <a:off x="8632818" y="6161207"/>
            <a:ext cx="2856848" cy="45719"/>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grpSp>
        <p:nvGrpSpPr>
          <p:cNvPr id="56" name="Grupo 55" descr="Este es un icono de dos cuadros de conversación. ">
            <a:extLst>
              <a:ext uri="{FF2B5EF4-FFF2-40B4-BE49-F238E27FC236}">
                <a16:creationId xmlns:a16="http://schemas.microsoft.com/office/drawing/2014/main" id="{83A68D99-A517-4840-B4B3-B3B490168AEF}"/>
              </a:ext>
            </a:extLst>
          </p:cNvPr>
          <p:cNvGrpSpPr/>
          <p:nvPr/>
        </p:nvGrpSpPr>
        <p:grpSpPr>
          <a:xfrm>
            <a:off x="8770169" y="5662007"/>
            <a:ext cx="257964" cy="272873"/>
            <a:chOff x="3741701" y="1930400"/>
            <a:chExt cx="285750" cy="276225"/>
          </a:xfrm>
          <a:solidFill>
            <a:schemeClr val="accent2">
              <a:lumMod val="50000"/>
            </a:schemeClr>
          </a:solidFill>
        </p:grpSpPr>
        <p:sp>
          <p:nvSpPr>
            <p:cNvPr id="57" name="Forma libre 3129">
              <a:extLst>
                <a:ext uri="{FF2B5EF4-FFF2-40B4-BE49-F238E27FC236}">
                  <a16:creationId xmlns:a16="http://schemas.microsoft.com/office/drawing/2014/main" id="{B6BA591D-F39A-405B-9509-0A6063399A1F}"/>
                </a:ext>
              </a:extLst>
            </p:cNvPr>
            <p:cNvSpPr>
              <a:spLocks/>
            </p:cNvSpPr>
            <p:nvPr/>
          </p:nvSpPr>
          <p:spPr bwMode="auto">
            <a:xfrm>
              <a:off x="3741701" y="2063750"/>
              <a:ext cx="285750" cy="142875"/>
            </a:xfrm>
            <a:custGeom>
              <a:avLst/>
              <a:gdLst>
                <a:gd name="T0" fmla="*/ 706 w 718"/>
                <a:gd name="T1" fmla="*/ 0 h 359"/>
                <a:gd name="T2" fmla="*/ 247 w 718"/>
                <a:gd name="T3" fmla="*/ 0 h 359"/>
                <a:gd name="T4" fmla="*/ 138 w 718"/>
                <a:gd name="T5" fmla="*/ 81 h 359"/>
                <a:gd name="T6" fmla="*/ 135 w 718"/>
                <a:gd name="T7" fmla="*/ 83 h 359"/>
                <a:gd name="T8" fmla="*/ 130 w 718"/>
                <a:gd name="T9" fmla="*/ 83 h 359"/>
                <a:gd name="T10" fmla="*/ 128 w 718"/>
                <a:gd name="T11" fmla="*/ 83 h 359"/>
                <a:gd name="T12" fmla="*/ 126 w 718"/>
                <a:gd name="T13" fmla="*/ 82 h 359"/>
                <a:gd name="T14" fmla="*/ 123 w 718"/>
                <a:gd name="T15" fmla="*/ 80 h 359"/>
                <a:gd name="T16" fmla="*/ 121 w 718"/>
                <a:gd name="T17" fmla="*/ 77 h 359"/>
                <a:gd name="T18" fmla="*/ 120 w 718"/>
                <a:gd name="T19" fmla="*/ 75 h 359"/>
                <a:gd name="T20" fmla="*/ 118 w 718"/>
                <a:gd name="T21" fmla="*/ 71 h 359"/>
                <a:gd name="T22" fmla="*/ 118 w 718"/>
                <a:gd name="T23" fmla="*/ 0 h 359"/>
                <a:gd name="T24" fmla="*/ 11 w 718"/>
                <a:gd name="T25" fmla="*/ 0 h 359"/>
                <a:gd name="T26" fmla="*/ 7 w 718"/>
                <a:gd name="T27" fmla="*/ 0 h 359"/>
                <a:gd name="T28" fmla="*/ 3 w 718"/>
                <a:gd name="T29" fmla="*/ 3 h 359"/>
                <a:gd name="T30" fmla="*/ 0 w 718"/>
                <a:gd name="T31" fmla="*/ 7 h 359"/>
                <a:gd name="T32" fmla="*/ 0 w 718"/>
                <a:gd name="T33" fmla="*/ 12 h 359"/>
                <a:gd name="T34" fmla="*/ 0 w 718"/>
                <a:gd name="T35" fmla="*/ 227 h 359"/>
                <a:gd name="T36" fmla="*/ 0 w 718"/>
                <a:gd name="T37" fmla="*/ 232 h 359"/>
                <a:gd name="T38" fmla="*/ 3 w 718"/>
                <a:gd name="T39" fmla="*/ 235 h 359"/>
                <a:gd name="T40" fmla="*/ 7 w 718"/>
                <a:gd name="T41" fmla="*/ 238 h 359"/>
                <a:gd name="T42" fmla="*/ 11 w 718"/>
                <a:gd name="T43" fmla="*/ 239 h 359"/>
                <a:gd name="T44" fmla="*/ 425 w 718"/>
                <a:gd name="T45" fmla="*/ 239 h 359"/>
                <a:gd name="T46" fmla="*/ 554 w 718"/>
                <a:gd name="T47" fmla="*/ 356 h 359"/>
                <a:gd name="T48" fmla="*/ 557 w 718"/>
                <a:gd name="T49" fmla="*/ 358 h 359"/>
                <a:gd name="T50" fmla="*/ 562 w 718"/>
                <a:gd name="T51" fmla="*/ 359 h 359"/>
                <a:gd name="T52" fmla="*/ 565 w 718"/>
                <a:gd name="T53" fmla="*/ 359 h 359"/>
                <a:gd name="T54" fmla="*/ 567 w 718"/>
                <a:gd name="T55" fmla="*/ 358 h 359"/>
                <a:gd name="T56" fmla="*/ 569 w 718"/>
                <a:gd name="T57" fmla="*/ 356 h 359"/>
                <a:gd name="T58" fmla="*/ 572 w 718"/>
                <a:gd name="T59" fmla="*/ 353 h 359"/>
                <a:gd name="T60" fmla="*/ 573 w 718"/>
                <a:gd name="T61" fmla="*/ 351 h 359"/>
                <a:gd name="T62" fmla="*/ 574 w 718"/>
                <a:gd name="T63" fmla="*/ 347 h 359"/>
                <a:gd name="T64" fmla="*/ 574 w 718"/>
                <a:gd name="T65" fmla="*/ 239 h 359"/>
                <a:gd name="T66" fmla="*/ 706 w 718"/>
                <a:gd name="T67" fmla="*/ 239 h 359"/>
                <a:gd name="T68" fmla="*/ 711 w 718"/>
                <a:gd name="T69" fmla="*/ 238 h 359"/>
                <a:gd name="T70" fmla="*/ 714 w 718"/>
                <a:gd name="T71" fmla="*/ 235 h 359"/>
                <a:gd name="T72" fmla="*/ 717 w 718"/>
                <a:gd name="T73" fmla="*/ 232 h 359"/>
                <a:gd name="T74" fmla="*/ 718 w 718"/>
                <a:gd name="T75" fmla="*/ 227 h 359"/>
                <a:gd name="T76" fmla="*/ 718 w 718"/>
                <a:gd name="T77" fmla="*/ 12 h 359"/>
                <a:gd name="T78" fmla="*/ 717 w 718"/>
                <a:gd name="T79" fmla="*/ 7 h 359"/>
                <a:gd name="T80" fmla="*/ 714 w 718"/>
                <a:gd name="T81" fmla="*/ 3 h 359"/>
                <a:gd name="T82" fmla="*/ 711 w 718"/>
                <a:gd name="T83" fmla="*/ 0 h 359"/>
                <a:gd name="T84" fmla="*/ 706 w 718"/>
                <a:gd name="T8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359">
                  <a:moveTo>
                    <a:pt x="706" y="0"/>
                  </a:moveTo>
                  <a:lnTo>
                    <a:pt x="247" y="0"/>
                  </a:lnTo>
                  <a:lnTo>
                    <a:pt x="138" y="81"/>
                  </a:lnTo>
                  <a:lnTo>
                    <a:pt x="135" y="83"/>
                  </a:lnTo>
                  <a:lnTo>
                    <a:pt x="130" y="83"/>
                  </a:lnTo>
                  <a:lnTo>
                    <a:pt x="128" y="83"/>
                  </a:lnTo>
                  <a:lnTo>
                    <a:pt x="126" y="82"/>
                  </a:lnTo>
                  <a:lnTo>
                    <a:pt x="123" y="80"/>
                  </a:lnTo>
                  <a:lnTo>
                    <a:pt x="121" y="77"/>
                  </a:lnTo>
                  <a:lnTo>
                    <a:pt x="120" y="75"/>
                  </a:lnTo>
                  <a:lnTo>
                    <a:pt x="118" y="71"/>
                  </a:lnTo>
                  <a:lnTo>
                    <a:pt x="118" y="0"/>
                  </a:lnTo>
                  <a:lnTo>
                    <a:pt x="11" y="0"/>
                  </a:lnTo>
                  <a:lnTo>
                    <a:pt x="7" y="0"/>
                  </a:lnTo>
                  <a:lnTo>
                    <a:pt x="3" y="3"/>
                  </a:lnTo>
                  <a:lnTo>
                    <a:pt x="0" y="7"/>
                  </a:lnTo>
                  <a:lnTo>
                    <a:pt x="0" y="12"/>
                  </a:lnTo>
                  <a:lnTo>
                    <a:pt x="0" y="227"/>
                  </a:lnTo>
                  <a:lnTo>
                    <a:pt x="0" y="232"/>
                  </a:lnTo>
                  <a:lnTo>
                    <a:pt x="3" y="235"/>
                  </a:lnTo>
                  <a:lnTo>
                    <a:pt x="7" y="238"/>
                  </a:lnTo>
                  <a:lnTo>
                    <a:pt x="11" y="239"/>
                  </a:lnTo>
                  <a:lnTo>
                    <a:pt x="425" y="239"/>
                  </a:lnTo>
                  <a:lnTo>
                    <a:pt x="554" y="356"/>
                  </a:lnTo>
                  <a:lnTo>
                    <a:pt x="557" y="358"/>
                  </a:lnTo>
                  <a:lnTo>
                    <a:pt x="562" y="359"/>
                  </a:lnTo>
                  <a:lnTo>
                    <a:pt x="565" y="359"/>
                  </a:lnTo>
                  <a:lnTo>
                    <a:pt x="567" y="358"/>
                  </a:lnTo>
                  <a:lnTo>
                    <a:pt x="569" y="356"/>
                  </a:lnTo>
                  <a:lnTo>
                    <a:pt x="572" y="353"/>
                  </a:lnTo>
                  <a:lnTo>
                    <a:pt x="573" y="351"/>
                  </a:lnTo>
                  <a:lnTo>
                    <a:pt x="574" y="347"/>
                  </a:lnTo>
                  <a:lnTo>
                    <a:pt x="574" y="239"/>
                  </a:lnTo>
                  <a:lnTo>
                    <a:pt x="706" y="239"/>
                  </a:lnTo>
                  <a:lnTo>
                    <a:pt x="711" y="238"/>
                  </a:lnTo>
                  <a:lnTo>
                    <a:pt x="714" y="235"/>
                  </a:lnTo>
                  <a:lnTo>
                    <a:pt x="717" y="232"/>
                  </a:lnTo>
                  <a:lnTo>
                    <a:pt x="718" y="227"/>
                  </a:lnTo>
                  <a:lnTo>
                    <a:pt x="718" y="12"/>
                  </a:lnTo>
                  <a:lnTo>
                    <a:pt x="717" y="7"/>
                  </a:lnTo>
                  <a:lnTo>
                    <a:pt x="714" y="3"/>
                  </a:lnTo>
                  <a:lnTo>
                    <a:pt x="711" y="0"/>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58" name="Forma libre 3130">
              <a:extLst>
                <a:ext uri="{FF2B5EF4-FFF2-40B4-BE49-F238E27FC236}">
                  <a16:creationId xmlns:a16="http://schemas.microsoft.com/office/drawing/2014/main" id="{1516A4C4-061E-4F01-814D-FE0C9F3A9894}"/>
                </a:ext>
              </a:extLst>
            </p:cNvPr>
            <p:cNvSpPr>
              <a:spLocks/>
            </p:cNvSpPr>
            <p:nvPr/>
          </p:nvSpPr>
          <p:spPr bwMode="auto">
            <a:xfrm>
              <a:off x="3741701" y="1930400"/>
              <a:ext cx="285750" cy="152400"/>
            </a:xfrm>
            <a:custGeom>
              <a:avLst/>
              <a:gdLst>
                <a:gd name="T0" fmla="*/ 706 w 718"/>
                <a:gd name="T1" fmla="*/ 0 h 383"/>
                <a:gd name="T2" fmla="*/ 11 w 718"/>
                <a:gd name="T3" fmla="*/ 0 h 383"/>
                <a:gd name="T4" fmla="*/ 7 w 718"/>
                <a:gd name="T5" fmla="*/ 2 h 383"/>
                <a:gd name="T6" fmla="*/ 3 w 718"/>
                <a:gd name="T7" fmla="*/ 4 h 383"/>
                <a:gd name="T8" fmla="*/ 0 w 718"/>
                <a:gd name="T9" fmla="*/ 8 h 383"/>
                <a:gd name="T10" fmla="*/ 0 w 718"/>
                <a:gd name="T11" fmla="*/ 12 h 383"/>
                <a:gd name="T12" fmla="*/ 0 w 718"/>
                <a:gd name="T13" fmla="*/ 251 h 383"/>
                <a:gd name="T14" fmla="*/ 0 w 718"/>
                <a:gd name="T15" fmla="*/ 256 h 383"/>
                <a:gd name="T16" fmla="*/ 3 w 718"/>
                <a:gd name="T17" fmla="*/ 260 h 383"/>
                <a:gd name="T18" fmla="*/ 7 w 718"/>
                <a:gd name="T19" fmla="*/ 262 h 383"/>
                <a:gd name="T20" fmla="*/ 11 w 718"/>
                <a:gd name="T21" fmla="*/ 263 h 383"/>
                <a:gd name="T22" fmla="*/ 130 w 718"/>
                <a:gd name="T23" fmla="*/ 263 h 383"/>
                <a:gd name="T24" fmla="*/ 142 w 718"/>
                <a:gd name="T25" fmla="*/ 263 h 383"/>
                <a:gd name="T26" fmla="*/ 142 w 718"/>
                <a:gd name="T27" fmla="*/ 275 h 383"/>
                <a:gd name="T28" fmla="*/ 142 w 718"/>
                <a:gd name="T29" fmla="*/ 360 h 383"/>
                <a:gd name="T30" fmla="*/ 142 w 718"/>
                <a:gd name="T31" fmla="*/ 383 h 383"/>
                <a:gd name="T32" fmla="*/ 207 w 718"/>
                <a:gd name="T33" fmla="*/ 336 h 383"/>
                <a:gd name="T34" fmla="*/ 233 w 718"/>
                <a:gd name="T35" fmla="*/ 317 h 383"/>
                <a:gd name="T36" fmla="*/ 299 w 718"/>
                <a:gd name="T37" fmla="*/ 266 h 383"/>
                <a:gd name="T38" fmla="*/ 299 w 718"/>
                <a:gd name="T39" fmla="*/ 266 h 383"/>
                <a:gd name="T40" fmla="*/ 299 w 718"/>
                <a:gd name="T41" fmla="*/ 266 h 383"/>
                <a:gd name="T42" fmla="*/ 303 w 718"/>
                <a:gd name="T43" fmla="*/ 263 h 383"/>
                <a:gd name="T44" fmla="*/ 306 w 718"/>
                <a:gd name="T45" fmla="*/ 263 h 383"/>
                <a:gd name="T46" fmla="*/ 706 w 718"/>
                <a:gd name="T47" fmla="*/ 263 h 383"/>
                <a:gd name="T48" fmla="*/ 711 w 718"/>
                <a:gd name="T49" fmla="*/ 262 h 383"/>
                <a:gd name="T50" fmla="*/ 714 w 718"/>
                <a:gd name="T51" fmla="*/ 260 h 383"/>
                <a:gd name="T52" fmla="*/ 717 w 718"/>
                <a:gd name="T53" fmla="*/ 256 h 383"/>
                <a:gd name="T54" fmla="*/ 718 w 718"/>
                <a:gd name="T55" fmla="*/ 251 h 383"/>
                <a:gd name="T56" fmla="*/ 718 w 718"/>
                <a:gd name="T57" fmla="*/ 12 h 383"/>
                <a:gd name="T58" fmla="*/ 717 w 718"/>
                <a:gd name="T59" fmla="*/ 8 h 383"/>
                <a:gd name="T60" fmla="*/ 714 w 718"/>
                <a:gd name="T61" fmla="*/ 4 h 383"/>
                <a:gd name="T62" fmla="*/ 711 w 718"/>
                <a:gd name="T63" fmla="*/ 2 h 383"/>
                <a:gd name="T64" fmla="*/ 706 w 718"/>
                <a:gd name="T6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383">
                  <a:moveTo>
                    <a:pt x="706" y="0"/>
                  </a:moveTo>
                  <a:lnTo>
                    <a:pt x="11" y="0"/>
                  </a:lnTo>
                  <a:lnTo>
                    <a:pt x="7" y="2"/>
                  </a:lnTo>
                  <a:lnTo>
                    <a:pt x="3" y="4"/>
                  </a:lnTo>
                  <a:lnTo>
                    <a:pt x="0" y="8"/>
                  </a:lnTo>
                  <a:lnTo>
                    <a:pt x="0" y="12"/>
                  </a:lnTo>
                  <a:lnTo>
                    <a:pt x="0" y="251"/>
                  </a:lnTo>
                  <a:lnTo>
                    <a:pt x="0" y="256"/>
                  </a:lnTo>
                  <a:lnTo>
                    <a:pt x="3" y="260"/>
                  </a:lnTo>
                  <a:lnTo>
                    <a:pt x="7" y="262"/>
                  </a:lnTo>
                  <a:lnTo>
                    <a:pt x="11" y="263"/>
                  </a:lnTo>
                  <a:lnTo>
                    <a:pt x="130" y="263"/>
                  </a:lnTo>
                  <a:lnTo>
                    <a:pt x="142" y="263"/>
                  </a:lnTo>
                  <a:lnTo>
                    <a:pt x="142" y="275"/>
                  </a:lnTo>
                  <a:lnTo>
                    <a:pt x="142" y="360"/>
                  </a:lnTo>
                  <a:lnTo>
                    <a:pt x="142" y="383"/>
                  </a:lnTo>
                  <a:lnTo>
                    <a:pt x="207" y="336"/>
                  </a:lnTo>
                  <a:lnTo>
                    <a:pt x="233" y="317"/>
                  </a:lnTo>
                  <a:lnTo>
                    <a:pt x="299" y="266"/>
                  </a:lnTo>
                  <a:lnTo>
                    <a:pt x="299" y="266"/>
                  </a:lnTo>
                  <a:lnTo>
                    <a:pt x="299" y="266"/>
                  </a:lnTo>
                  <a:lnTo>
                    <a:pt x="303" y="263"/>
                  </a:lnTo>
                  <a:lnTo>
                    <a:pt x="306" y="263"/>
                  </a:lnTo>
                  <a:lnTo>
                    <a:pt x="706" y="263"/>
                  </a:lnTo>
                  <a:lnTo>
                    <a:pt x="711" y="262"/>
                  </a:lnTo>
                  <a:lnTo>
                    <a:pt x="714" y="260"/>
                  </a:lnTo>
                  <a:lnTo>
                    <a:pt x="717" y="256"/>
                  </a:lnTo>
                  <a:lnTo>
                    <a:pt x="718" y="251"/>
                  </a:lnTo>
                  <a:lnTo>
                    <a:pt x="718" y="12"/>
                  </a:lnTo>
                  <a:lnTo>
                    <a:pt x="717" y="8"/>
                  </a:lnTo>
                  <a:lnTo>
                    <a:pt x="714" y="4"/>
                  </a:lnTo>
                  <a:lnTo>
                    <a:pt x="711" y="2"/>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grpSp>
        <p:nvGrpSpPr>
          <p:cNvPr id="60" name="Grupo 59">
            <a:extLst>
              <a:ext uri="{FF2B5EF4-FFF2-40B4-BE49-F238E27FC236}">
                <a16:creationId xmlns:a16="http://schemas.microsoft.com/office/drawing/2014/main" id="{B2C29911-AD8B-46C2-B1D5-8C70E4AC9D90}"/>
              </a:ext>
              <a:ext uri="{C183D7F6-B498-43B3-948B-1728B52AA6E4}">
                <adec:decorative xmlns:adec="http://schemas.microsoft.com/office/drawing/2017/decorative" xmlns="" val="1"/>
              </a:ext>
            </a:extLst>
          </p:cNvPr>
          <p:cNvGrpSpPr/>
          <p:nvPr/>
        </p:nvGrpSpPr>
        <p:grpSpPr>
          <a:xfrm>
            <a:off x="4275215" y="1612638"/>
            <a:ext cx="3419021" cy="4924520"/>
            <a:chOff x="304800" y="1577182"/>
            <a:chExt cx="3419021" cy="2295449"/>
          </a:xfrm>
          <a:effectLst>
            <a:outerShdw blurRad="50800" dist="38100" dir="5400000" algn="t" rotWithShape="0">
              <a:prstClr val="black">
                <a:alpha val="20000"/>
              </a:prstClr>
            </a:outerShdw>
          </a:effectLst>
        </p:grpSpPr>
        <p:sp>
          <p:nvSpPr>
            <p:cNvPr id="61" name="Rectángulo 60">
              <a:extLst>
                <a:ext uri="{FF2B5EF4-FFF2-40B4-BE49-F238E27FC236}">
                  <a16:creationId xmlns:a16="http://schemas.microsoft.com/office/drawing/2014/main" id="{F5926722-F953-4461-A323-8A0962E38270}"/>
                </a:ext>
              </a:extLst>
            </p:cNvPr>
            <p:cNvSpPr/>
            <p:nvPr/>
          </p:nvSpPr>
          <p:spPr>
            <a:xfrm>
              <a:off x="304800" y="1577182"/>
              <a:ext cx="3419021" cy="3100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62" name="Rectángulo 61">
              <a:extLst>
                <a:ext uri="{FF2B5EF4-FFF2-40B4-BE49-F238E27FC236}">
                  <a16:creationId xmlns:a16="http://schemas.microsoft.com/office/drawing/2014/main" id="{212862BF-A6A1-4963-8835-92CBB6041F8C}"/>
                </a:ext>
              </a:extLst>
            </p:cNvPr>
            <p:cNvSpPr/>
            <p:nvPr/>
          </p:nvSpPr>
          <p:spPr>
            <a:xfrm>
              <a:off x="304800" y="1892972"/>
              <a:ext cx="3419021" cy="1979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63" name="Elipse 62">
            <a:extLst>
              <a:ext uri="{FF2B5EF4-FFF2-40B4-BE49-F238E27FC236}">
                <a16:creationId xmlns:a16="http://schemas.microsoft.com/office/drawing/2014/main" id="{07762145-93CD-4602-88FA-9AD6D67E44C9}"/>
              </a:ext>
              <a:ext uri="{C183D7F6-B498-43B3-948B-1728B52AA6E4}">
                <adec:decorative xmlns:adec="http://schemas.microsoft.com/office/drawing/2017/decorative" xmlns="" val="1"/>
              </a:ext>
            </a:extLst>
          </p:cNvPr>
          <p:cNvSpPr/>
          <p:nvPr/>
        </p:nvSpPr>
        <p:spPr>
          <a:xfrm>
            <a:off x="5688197" y="1330477"/>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64" name="Picture 2" descr="Temporizador de cronómetro - Descargar PNG/SVG transparente">
            <a:extLst>
              <a:ext uri="{FF2B5EF4-FFF2-40B4-BE49-F238E27FC236}">
                <a16:creationId xmlns:a16="http://schemas.microsoft.com/office/drawing/2014/main" id="{6C51ADD1-0ED5-4A1A-85DB-B66457CF73B5}"/>
              </a:ext>
            </a:extLst>
          </p:cNvPr>
          <p:cNvPicPr>
            <a:picLocks noChangeAspect="1" noChangeArrowheads="1"/>
          </p:cNvPicPr>
          <p:nvPr/>
        </p:nvPicPr>
        <p:blipFill>
          <a:blip r:embed="rId6" cstate="hq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754322" y="136391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66" name="CuadroTexto 65">
            <a:extLst>
              <a:ext uri="{FF2B5EF4-FFF2-40B4-BE49-F238E27FC236}">
                <a16:creationId xmlns:a16="http://schemas.microsoft.com/office/drawing/2014/main" id="{7074F3D3-69E5-4E99-BEB9-F1C71651C9A3}"/>
              </a:ext>
            </a:extLst>
          </p:cNvPr>
          <p:cNvSpPr txBox="1"/>
          <p:nvPr/>
        </p:nvSpPr>
        <p:spPr>
          <a:xfrm>
            <a:off x="4218117" y="2376236"/>
            <a:ext cx="3464024" cy="4154984"/>
          </a:xfrm>
          <a:prstGeom prst="rect">
            <a:avLst/>
          </a:prstGeom>
          <a:noFill/>
        </p:spPr>
        <p:txBody>
          <a:bodyPr wrap="square" rtlCol="0">
            <a:spAutoFit/>
          </a:bodyPr>
          <a:lstStyle/>
          <a:p>
            <a:pPr marL="171450" indent="-171450" algn="just">
              <a:buFont typeface="Wingdings" panose="05000000000000000000" pitchFamily="2" charset="2"/>
              <a:buChar char="Ø"/>
            </a:pPr>
            <a:r>
              <a:rPr lang="es-ES" sz="1100" dirty="0"/>
              <a:t>City </a:t>
            </a:r>
            <a:r>
              <a:rPr lang="es-ES" sz="1100" dirty="0" err="1"/>
              <a:t>of</a:t>
            </a:r>
            <a:r>
              <a:rPr lang="es-ES" sz="1100" dirty="0"/>
              <a:t> Buenos Aires: </a:t>
            </a:r>
            <a:r>
              <a:rPr lang="en-US" sz="1100" dirty="0"/>
              <a:t>Resolution No. 165/2020 (AGIP) has extended, until April 27, 2020 and May 4, 2020, the deadline for filling Gross Income Tax Return and Down Payment No. 3/2020.</a:t>
            </a:r>
          </a:p>
          <a:p>
            <a:pPr algn="just"/>
            <a:endParaRPr lang="en-US" sz="1100" dirty="0"/>
          </a:p>
          <a:p>
            <a:pPr marL="171450" indent="-171450" algn="just">
              <a:buFont typeface="Wingdings" panose="05000000000000000000" pitchFamily="2" charset="2"/>
              <a:buChar char="Ø"/>
            </a:pPr>
            <a:r>
              <a:rPr lang="en-US" sz="1100" dirty="0"/>
              <a:t>Postponement or reduction up to 95%, of payment of employer contributions to the Argentine Integrated Social Security System (SIPA).</a:t>
            </a:r>
          </a:p>
          <a:p>
            <a:pPr algn="just"/>
            <a:endParaRPr lang="en-US" sz="1100" dirty="0"/>
          </a:p>
          <a:p>
            <a:pPr marL="171450" indent="-171450" algn="just">
              <a:buFont typeface="Wingdings" panose="05000000000000000000" pitchFamily="2" charset="2"/>
              <a:buChar char="Ø"/>
            </a:pPr>
            <a:r>
              <a:rPr lang="en-US" sz="1100" dirty="0"/>
              <a:t>According to art. 6 of Decree No. 332/2020, the persons that meet the requirements to be considered as “beneficiaries” of Assistance Program for Work and Production will be able to access one of the following benefits:</a:t>
            </a:r>
          </a:p>
          <a:p>
            <a:pPr marL="352425" indent="-171450" algn="just">
              <a:buFont typeface="Wingdings" panose="05000000000000000000" pitchFamily="2" charset="2"/>
              <a:buChar char="§"/>
            </a:pPr>
            <a:r>
              <a:rPr lang="en-US" sz="1100" dirty="0"/>
              <a:t>Deadline extension for payment of employer contributions.</a:t>
            </a:r>
          </a:p>
          <a:p>
            <a:pPr marL="352425" indent="-171450" algn="just">
              <a:buFont typeface="Wingdings" panose="05000000000000000000" pitchFamily="2" charset="2"/>
              <a:buChar char="§"/>
            </a:pPr>
            <a:r>
              <a:rPr lang="en-US" sz="1100" dirty="0"/>
              <a:t>Up to 95% reduction of employer contributions to SIPA accrued during April 2020.</a:t>
            </a:r>
          </a:p>
          <a:p>
            <a:pPr marL="180975" algn="just"/>
            <a:endParaRPr lang="es-ES" sz="1100" dirty="0"/>
          </a:p>
          <a:p>
            <a:pPr marL="171450" indent="-171450" algn="just">
              <a:buFont typeface="Wingdings" panose="05000000000000000000" pitchFamily="2" charset="2"/>
              <a:buChar char="Ø"/>
            </a:pPr>
            <a:r>
              <a:rPr lang="en-US" sz="1100" dirty="0"/>
              <a:t>Late in March, the ARS issued resolution 4689 to postpone the deadlines for filing the 2018 and 2019 transfer-pricing studies until May 18th thru 20th.</a:t>
            </a:r>
            <a:endParaRPr lang="es-ES" sz="1100" dirty="0"/>
          </a:p>
          <a:p>
            <a:pPr marL="180975" algn="just"/>
            <a:endParaRPr lang="en-US" sz="1100" dirty="0"/>
          </a:p>
        </p:txBody>
      </p:sp>
      <p:pic>
        <p:nvPicPr>
          <p:cNvPr id="46" name="Picture 2" descr="Lataxnet">
            <a:extLst>
              <a:ext uri="{FF2B5EF4-FFF2-40B4-BE49-F238E27FC236}">
                <a16:creationId xmlns:a16="http://schemas.microsoft.com/office/drawing/2014/main" id="{FE543DF3-5438-4472-9D71-3ED864383001}"/>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45" name="Imagen 44" descr="Imagen que contiene dibujo, plato&#10;&#10;Descripción generada automáticamente">
            <a:extLst>
              <a:ext uri="{FF2B5EF4-FFF2-40B4-BE49-F238E27FC236}">
                <a16:creationId xmlns:a16="http://schemas.microsoft.com/office/drawing/2014/main" id="{EDAABB6C-99DC-4AFB-A4BC-0BEF8C59CE23}"/>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2442960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27296" y="2102534"/>
            <a:ext cx="12219296"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14708"/>
            <a:ext cx="12192000" cy="2110124"/>
          </a:xfrm>
          <a:prstGeom prst="rect">
            <a:avLst/>
          </a:prstGeom>
        </p:spPr>
      </p:pic>
      <p:grpSp>
        <p:nvGrpSpPr>
          <p:cNvPr id="184" name="Grupo 183">
            <a:extLst>
              <a:ext uri="{FF2B5EF4-FFF2-40B4-BE49-F238E27FC236}">
                <a16:creationId xmlns:a16="http://schemas.microsoft.com/office/drawing/2014/main" id="{337509D2-0CBC-4371-A05E-AF36659B07F3}"/>
              </a:ext>
              <a:ext uri="{C183D7F6-B498-43B3-948B-1728B52AA6E4}">
                <adec:decorative xmlns:adec="http://schemas.microsoft.com/office/drawing/2017/decorative" xmlns="" val="1"/>
              </a:ext>
            </a:extLst>
          </p:cNvPr>
          <p:cNvGrpSpPr/>
          <p:nvPr/>
        </p:nvGrpSpPr>
        <p:grpSpPr>
          <a:xfrm>
            <a:off x="440134" y="1622469"/>
            <a:ext cx="3419021" cy="4484679"/>
            <a:chOff x="304800" y="4060863"/>
            <a:chExt cx="3419021" cy="3619464"/>
          </a:xfrm>
          <a:effectLst>
            <a:outerShdw blurRad="50800" dist="38100" dir="2700000" algn="tl" rotWithShape="0">
              <a:prstClr val="black">
                <a:alpha val="20000"/>
              </a:prstClr>
            </a:outerShdw>
          </a:effectLst>
        </p:grpSpPr>
        <p:sp>
          <p:nvSpPr>
            <p:cNvPr id="185" name="Rectángulo 184">
              <a:extLst>
                <a:ext uri="{FF2B5EF4-FFF2-40B4-BE49-F238E27FC236}">
                  <a16:creationId xmlns:a16="http://schemas.microsoft.com/office/drawing/2014/main" id="{AA28CFA6-1725-41B9-AFC0-2D9C4C887905}"/>
                </a:ext>
              </a:extLst>
            </p:cNvPr>
            <p:cNvSpPr/>
            <p:nvPr/>
          </p:nvSpPr>
          <p:spPr>
            <a:xfrm>
              <a:off x="304800" y="4060863"/>
              <a:ext cx="3419021" cy="3619464"/>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186" name="Rectángulo 185">
              <a:extLst>
                <a:ext uri="{FF2B5EF4-FFF2-40B4-BE49-F238E27FC236}">
                  <a16:creationId xmlns:a16="http://schemas.microsoft.com/office/drawing/2014/main" id="{AE0232FB-F1E3-4951-A55C-3F3342DF6A13}"/>
                </a:ext>
              </a:extLst>
            </p:cNvPr>
            <p:cNvSpPr/>
            <p:nvPr/>
          </p:nvSpPr>
          <p:spPr>
            <a:xfrm>
              <a:off x="304800" y="4060864"/>
              <a:ext cx="3419021" cy="50946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182" name="Título 2">
            <a:extLst>
              <a:ext uri="{FF2B5EF4-FFF2-40B4-BE49-F238E27FC236}">
                <a16:creationId xmlns:a16="http://schemas.microsoft.com/office/drawing/2014/main" id="{39DA6225-9300-438D-8C7A-924956B4C72B}"/>
              </a:ext>
            </a:extLst>
          </p:cNvPr>
          <p:cNvSpPr>
            <a:spLocks noGrp="1"/>
          </p:cNvSpPr>
          <p:nvPr>
            <p:ph type="title"/>
          </p:nvPr>
        </p:nvSpPr>
        <p:spPr>
          <a:xfrm>
            <a:off x="2145595" y="-7318"/>
            <a:ext cx="5297936" cy="1325563"/>
          </a:xfrm>
        </p:spPr>
        <p:txBody>
          <a:bodyPr rtlCol="0"/>
          <a:lstStyle/>
          <a:p>
            <a:pPr rtl="0"/>
            <a:r>
              <a:rPr lang="es-ES" dirty="0">
                <a:solidFill>
                  <a:schemeClr val="bg1"/>
                </a:solidFill>
              </a:rPr>
              <a:t>ARGENTINA</a:t>
            </a:r>
          </a:p>
        </p:txBody>
      </p:sp>
      <p:sp>
        <p:nvSpPr>
          <p:cNvPr id="183" name="objeto 5" descr="Rectángulo beige">
            <a:extLst>
              <a:ext uri="{FF2B5EF4-FFF2-40B4-BE49-F238E27FC236}">
                <a16:creationId xmlns:a16="http://schemas.microsoft.com/office/drawing/2014/main" id="{09C2941C-866F-4AF4-B58B-3C23A81FA84F}"/>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191" name="Picture 10" descr="Bandera de Argentina">
            <a:extLst>
              <a:ext uri="{FF2B5EF4-FFF2-40B4-BE49-F238E27FC236}">
                <a16:creationId xmlns:a16="http://schemas.microsoft.com/office/drawing/2014/main" id="{02BF90DB-F429-4F09-9EAB-81F8332784F1}"/>
              </a:ext>
            </a:extLst>
          </p:cNvPr>
          <p:cNvPicPr>
            <a:picLocks noChangeAspect="1" noChangeArrowheads="1"/>
          </p:cNvPicPr>
          <p:nvPr/>
        </p:nvPicPr>
        <p:blipFill rotWithShape="1">
          <a:blip r:embed="rId5" cstate="print"/>
          <a:srcRect l="3517" t="-1225" r="2337" b="464"/>
          <a:stretch/>
        </p:blipFill>
        <p:spPr bwMode="auto">
          <a:xfrm>
            <a:off x="887052" y="62936"/>
            <a:ext cx="1234207" cy="857823"/>
          </a:xfrm>
          <a:prstGeom prst="ellipse">
            <a:avLst/>
          </a:prstGeom>
          <a:ln>
            <a:noFill/>
          </a:ln>
          <a:effectLst>
            <a:softEdge rad="112500"/>
          </a:effectLst>
        </p:spPr>
      </p:pic>
      <p:sp>
        <p:nvSpPr>
          <p:cNvPr id="221" name="Forma libre: Forma 59">
            <a:extLst>
              <a:ext uri="{FF2B5EF4-FFF2-40B4-BE49-F238E27FC236}">
                <a16:creationId xmlns:a16="http://schemas.microsoft.com/office/drawing/2014/main" id="{A648CB2B-1F77-4D6F-8854-B234E0DF9821}"/>
              </a:ext>
              <a:ext uri="{C183D7F6-B498-43B3-948B-1728B52AA6E4}">
                <adec:decorative xmlns:adec="http://schemas.microsoft.com/office/drawing/2017/decorative" xmlns="" val="1"/>
              </a:ext>
            </a:extLst>
          </p:cNvPr>
          <p:cNvSpPr/>
          <p:nvPr/>
        </p:nvSpPr>
        <p:spPr>
          <a:xfrm>
            <a:off x="9092101" y="-6892"/>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225" name="Grupo 224">
            <a:extLst>
              <a:ext uri="{FF2B5EF4-FFF2-40B4-BE49-F238E27FC236}">
                <a16:creationId xmlns:a16="http://schemas.microsoft.com/office/drawing/2014/main" id="{C333884F-68F4-415D-952A-C2396A78D618}"/>
              </a:ext>
              <a:ext uri="{C183D7F6-B498-43B3-948B-1728B52AA6E4}">
                <adec:decorative xmlns:adec="http://schemas.microsoft.com/office/drawing/2017/decorative" xmlns="" val="1"/>
              </a:ext>
            </a:extLst>
          </p:cNvPr>
          <p:cNvGrpSpPr/>
          <p:nvPr/>
        </p:nvGrpSpPr>
        <p:grpSpPr>
          <a:xfrm>
            <a:off x="4386489" y="1583571"/>
            <a:ext cx="3419021" cy="1845429"/>
            <a:chOff x="304800" y="1577183"/>
            <a:chExt cx="3419021" cy="1957755"/>
          </a:xfrm>
          <a:effectLst>
            <a:outerShdw blurRad="50800" dist="38100" dir="5400000" algn="t" rotWithShape="0">
              <a:prstClr val="black">
                <a:alpha val="20000"/>
              </a:prstClr>
            </a:outerShdw>
          </a:effectLst>
        </p:grpSpPr>
        <p:sp>
          <p:nvSpPr>
            <p:cNvPr id="226" name="Rectángulo 225">
              <a:extLst>
                <a:ext uri="{FF2B5EF4-FFF2-40B4-BE49-F238E27FC236}">
                  <a16:creationId xmlns:a16="http://schemas.microsoft.com/office/drawing/2014/main" id="{871CE5D3-BBA6-46F3-944F-7713252D980C}"/>
                </a:ext>
              </a:extLst>
            </p:cNvPr>
            <p:cNvSpPr/>
            <p:nvPr/>
          </p:nvSpPr>
          <p:spPr>
            <a:xfrm>
              <a:off x="304800" y="1577183"/>
              <a:ext cx="3419021" cy="68688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227" name="Rectángulo 226">
              <a:extLst>
                <a:ext uri="{FF2B5EF4-FFF2-40B4-BE49-F238E27FC236}">
                  <a16:creationId xmlns:a16="http://schemas.microsoft.com/office/drawing/2014/main" id="{3B1347C5-F2B2-4551-BA58-2B0FA6BC1283}"/>
                </a:ext>
              </a:extLst>
            </p:cNvPr>
            <p:cNvSpPr/>
            <p:nvPr/>
          </p:nvSpPr>
          <p:spPr>
            <a:xfrm>
              <a:off x="304800" y="2270957"/>
              <a:ext cx="3419021" cy="1263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228" name="Elipse 227">
            <a:extLst>
              <a:ext uri="{FF2B5EF4-FFF2-40B4-BE49-F238E27FC236}">
                <a16:creationId xmlns:a16="http://schemas.microsoft.com/office/drawing/2014/main" id="{012C38E4-BC75-4CA6-B15A-5E539A8E30DB}"/>
              </a:ext>
              <a:ext uri="{C183D7F6-B498-43B3-948B-1728B52AA6E4}">
                <adec:decorative xmlns:adec="http://schemas.microsoft.com/office/drawing/2017/decorative" xmlns="" val="1"/>
              </a:ext>
            </a:extLst>
          </p:cNvPr>
          <p:cNvSpPr/>
          <p:nvPr/>
        </p:nvSpPr>
        <p:spPr>
          <a:xfrm>
            <a:off x="5799471" y="1322455"/>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229" name="Grupo 40" descr="binocular ">
            <a:extLst>
              <a:ext uri="{FF2B5EF4-FFF2-40B4-BE49-F238E27FC236}">
                <a16:creationId xmlns:a16="http://schemas.microsoft.com/office/drawing/2014/main" id="{64EDC09A-295A-4808-8C39-5DDD18FA9C05}"/>
              </a:ext>
            </a:extLst>
          </p:cNvPr>
          <p:cNvGrpSpPr>
            <a:grpSpLocks noChangeAspect="1"/>
          </p:cNvGrpSpPr>
          <p:nvPr/>
        </p:nvGrpSpPr>
        <p:grpSpPr bwMode="auto">
          <a:xfrm>
            <a:off x="5903669" y="1393959"/>
            <a:ext cx="468000" cy="432927"/>
            <a:chOff x="3438" y="454"/>
            <a:chExt cx="427" cy="395"/>
          </a:xfrm>
          <a:solidFill>
            <a:schemeClr val="accent1"/>
          </a:solidFill>
        </p:grpSpPr>
        <p:sp>
          <p:nvSpPr>
            <p:cNvPr id="230" name="Forma libre 41">
              <a:extLst>
                <a:ext uri="{FF2B5EF4-FFF2-40B4-BE49-F238E27FC236}">
                  <a16:creationId xmlns:a16="http://schemas.microsoft.com/office/drawing/2014/main" id="{2564238A-678E-4130-A265-53F801438E81}"/>
                </a:ext>
              </a:extLst>
            </p:cNvPr>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31" name="Forma libre 42">
              <a:extLst>
                <a:ext uri="{FF2B5EF4-FFF2-40B4-BE49-F238E27FC236}">
                  <a16:creationId xmlns:a16="http://schemas.microsoft.com/office/drawing/2014/main" id="{02B2A18A-191B-481F-9D32-0A7C413B8AB1}"/>
                </a:ext>
              </a:extLst>
            </p:cNvPr>
            <p:cNvSpPr>
              <a:spLocks/>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32" name="Forma libre 43">
              <a:extLst>
                <a:ext uri="{FF2B5EF4-FFF2-40B4-BE49-F238E27FC236}">
                  <a16:creationId xmlns:a16="http://schemas.microsoft.com/office/drawing/2014/main" id="{5CDB163F-19D9-432C-98F2-77C6557813D3}"/>
                </a:ext>
              </a:extLst>
            </p:cNvPr>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33" name="Forma libre 44">
              <a:extLst>
                <a:ext uri="{FF2B5EF4-FFF2-40B4-BE49-F238E27FC236}">
                  <a16:creationId xmlns:a16="http://schemas.microsoft.com/office/drawing/2014/main" id="{EF2199E9-9430-423A-A51F-A705AD0879BC}"/>
                </a:ext>
              </a:extLst>
            </p:cNvPr>
            <p:cNvSpPr>
              <a:spLocks/>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34" name="Forma libre 45">
              <a:extLst>
                <a:ext uri="{FF2B5EF4-FFF2-40B4-BE49-F238E27FC236}">
                  <a16:creationId xmlns:a16="http://schemas.microsoft.com/office/drawing/2014/main" id="{6252F740-C7F3-43E7-96DE-010C6FD5AB5D}"/>
                </a:ext>
              </a:extLst>
            </p:cNvPr>
            <p:cNvSpPr>
              <a:spLocks/>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35" name="Forma libre 46">
              <a:extLst>
                <a:ext uri="{FF2B5EF4-FFF2-40B4-BE49-F238E27FC236}">
                  <a16:creationId xmlns:a16="http://schemas.microsoft.com/office/drawing/2014/main" id="{C5F3DC48-BD0E-4841-AC54-3EBBD65663A2}"/>
                </a:ext>
              </a:extLst>
            </p:cNvPr>
            <p:cNvSpPr>
              <a:spLocks/>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36" name="Forma libre 47">
              <a:extLst>
                <a:ext uri="{FF2B5EF4-FFF2-40B4-BE49-F238E27FC236}">
                  <a16:creationId xmlns:a16="http://schemas.microsoft.com/office/drawing/2014/main" id="{A30B01AD-3C84-4E8B-9821-19C86A4FAEEF}"/>
                </a:ext>
              </a:extLst>
            </p:cNvPr>
            <p:cNvSpPr>
              <a:spLocks/>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37" name="Forma libre 48">
              <a:extLst>
                <a:ext uri="{FF2B5EF4-FFF2-40B4-BE49-F238E27FC236}">
                  <a16:creationId xmlns:a16="http://schemas.microsoft.com/office/drawing/2014/main" id="{4C5D5110-0D9E-4585-AD41-27AAE849B258}"/>
                </a:ext>
              </a:extLst>
            </p:cNvPr>
            <p:cNvSpPr>
              <a:spLocks/>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38" name="Forma libre 49">
              <a:extLst>
                <a:ext uri="{FF2B5EF4-FFF2-40B4-BE49-F238E27FC236}">
                  <a16:creationId xmlns:a16="http://schemas.microsoft.com/office/drawing/2014/main" id="{5D8C72C0-7CE5-456F-AB0D-253EE55E7109}"/>
                </a:ext>
              </a:extLst>
            </p:cNvPr>
            <p:cNvSpPr>
              <a:spLocks/>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239" name="CuadroTexto 238">
            <a:extLst>
              <a:ext uri="{FF2B5EF4-FFF2-40B4-BE49-F238E27FC236}">
                <a16:creationId xmlns:a16="http://schemas.microsoft.com/office/drawing/2014/main" id="{AC174FD7-E928-446E-9DB3-324574CFB798}"/>
              </a:ext>
            </a:extLst>
          </p:cNvPr>
          <p:cNvSpPr txBox="1"/>
          <p:nvPr/>
        </p:nvSpPr>
        <p:spPr>
          <a:xfrm>
            <a:off x="4331507" y="2253714"/>
            <a:ext cx="3464024" cy="1785104"/>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Regime for the Regularization of Fiscal Debts (Resolution No. 4609/2020) includes the pardoning of fines and interest exclusively for those taxpayers that are registered as Small or Medium-Sized Enterprises (“</a:t>
            </a:r>
            <a:r>
              <a:rPr lang="en-US" sz="1100" dirty="0" err="1"/>
              <a:t>MiPyME</a:t>
            </a:r>
            <a:r>
              <a:rPr lang="en-US" sz="1100" dirty="0"/>
              <a:t>”, after its Spanish acronym).</a:t>
            </a:r>
            <a:endParaRPr lang="es-ES" sz="1100" dirty="0"/>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endParaRPr lang="en-US" sz="1100" dirty="0"/>
          </a:p>
        </p:txBody>
      </p:sp>
      <p:sp>
        <p:nvSpPr>
          <p:cNvPr id="241" name="Rectángulo 240">
            <a:extLst>
              <a:ext uri="{FF2B5EF4-FFF2-40B4-BE49-F238E27FC236}">
                <a16:creationId xmlns:a16="http://schemas.microsoft.com/office/drawing/2014/main" id="{1789018E-498B-4735-8530-C5229699DC18}"/>
              </a:ext>
            </a:extLst>
          </p:cNvPr>
          <p:cNvSpPr/>
          <p:nvPr/>
        </p:nvSpPr>
        <p:spPr>
          <a:xfrm>
            <a:off x="8450097" y="1626044"/>
            <a:ext cx="3419021" cy="70713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242" name="Elipse 241">
            <a:extLst>
              <a:ext uri="{FF2B5EF4-FFF2-40B4-BE49-F238E27FC236}">
                <a16:creationId xmlns:a16="http://schemas.microsoft.com/office/drawing/2014/main" id="{8956E914-350D-429F-A77E-8E4E8E1DC530}"/>
              </a:ext>
              <a:ext uri="{C183D7F6-B498-43B3-948B-1728B52AA6E4}">
                <adec:decorative xmlns:adec="http://schemas.microsoft.com/office/drawing/2017/decorative" xmlns="" val="1"/>
              </a:ext>
            </a:extLst>
          </p:cNvPr>
          <p:cNvSpPr/>
          <p:nvPr/>
        </p:nvSpPr>
        <p:spPr>
          <a:xfrm>
            <a:off x="9848283" y="1322455"/>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43" name="Rectángulo 242">
            <a:extLst>
              <a:ext uri="{FF2B5EF4-FFF2-40B4-BE49-F238E27FC236}">
                <a16:creationId xmlns:a16="http://schemas.microsoft.com/office/drawing/2014/main" id="{901AA598-AE60-492B-8D45-94780A32BE17}"/>
              </a:ext>
            </a:extLst>
          </p:cNvPr>
          <p:cNvSpPr/>
          <p:nvPr/>
        </p:nvSpPr>
        <p:spPr>
          <a:xfrm>
            <a:off x="8451343" y="2324301"/>
            <a:ext cx="3419021" cy="2939386"/>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grpSp>
        <p:nvGrpSpPr>
          <p:cNvPr id="244" name="Grupo 89" descr="icono de marca de verificación con lápiz">
            <a:extLst>
              <a:ext uri="{FF2B5EF4-FFF2-40B4-BE49-F238E27FC236}">
                <a16:creationId xmlns:a16="http://schemas.microsoft.com/office/drawing/2014/main" id="{302868FC-3C51-437D-903E-51634C234BD4}"/>
              </a:ext>
            </a:extLst>
          </p:cNvPr>
          <p:cNvGrpSpPr>
            <a:grpSpLocks noChangeAspect="1"/>
          </p:cNvGrpSpPr>
          <p:nvPr/>
        </p:nvGrpSpPr>
        <p:grpSpPr bwMode="auto">
          <a:xfrm>
            <a:off x="10006481" y="1450313"/>
            <a:ext cx="432000" cy="432000"/>
            <a:chOff x="6539" y="440"/>
            <a:chExt cx="426" cy="426"/>
          </a:xfrm>
          <a:solidFill>
            <a:schemeClr val="accent1"/>
          </a:solidFill>
        </p:grpSpPr>
        <p:sp>
          <p:nvSpPr>
            <p:cNvPr id="245" name="Forma libre 90">
              <a:extLst>
                <a:ext uri="{FF2B5EF4-FFF2-40B4-BE49-F238E27FC236}">
                  <a16:creationId xmlns:a16="http://schemas.microsoft.com/office/drawing/2014/main" id="{93478599-9286-4B56-8B5D-932F0392373C}"/>
                </a:ext>
              </a:extLst>
            </p:cNvPr>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46" name="Forma libre 91">
              <a:extLst>
                <a:ext uri="{FF2B5EF4-FFF2-40B4-BE49-F238E27FC236}">
                  <a16:creationId xmlns:a16="http://schemas.microsoft.com/office/drawing/2014/main" id="{A81569C7-D0A8-4973-B210-04E65CEF199F}"/>
                </a:ext>
              </a:extLst>
            </p:cNvPr>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47" name="Forma libre 92">
              <a:extLst>
                <a:ext uri="{FF2B5EF4-FFF2-40B4-BE49-F238E27FC236}">
                  <a16:creationId xmlns:a16="http://schemas.microsoft.com/office/drawing/2014/main" id="{8F41D7EC-86B0-487A-B1C2-413A63B59375}"/>
                </a:ext>
              </a:extLst>
            </p:cNvPr>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48" name="Forma libre 93">
              <a:extLst>
                <a:ext uri="{FF2B5EF4-FFF2-40B4-BE49-F238E27FC236}">
                  <a16:creationId xmlns:a16="http://schemas.microsoft.com/office/drawing/2014/main" id="{65975918-8F61-4AB5-A76D-533235D0E328}"/>
                </a:ext>
              </a:extLst>
            </p:cNvPr>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49" name="Forma libre 94">
              <a:extLst>
                <a:ext uri="{FF2B5EF4-FFF2-40B4-BE49-F238E27FC236}">
                  <a16:creationId xmlns:a16="http://schemas.microsoft.com/office/drawing/2014/main" id="{4381D8B3-51F0-485C-B9BD-F5FAD0F68D50}"/>
                </a:ext>
              </a:extLst>
            </p:cNvPr>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50" name="Forma libre 95">
              <a:extLst>
                <a:ext uri="{FF2B5EF4-FFF2-40B4-BE49-F238E27FC236}">
                  <a16:creationId xmlns:a16="http://schemas.microsoft.com/office/drawing/2014/main" id="{F5A844D1-CF29-45B7-8BE2-671242A59F74}"/>
                </a:ext>
              </a:extLst>
            </p:cNvPr>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51" name="Forma libre 96">
              <a:extLst>
                <a:ext uri="{FF2B5EF4-FFF2-40B4-BE49-F238E27FC236}">
                  <a16:creationId xmlns:a16="http://schemas.microsoft.com/office/drawing/2014/main" id="{21EF96AA-F9AA-41FF-97C2-21932906237C}"/>
                </a:ext>
              </a:extLst>
            </p:cNvPr>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52" name="Forma libre 97">
              <a:extLst>
                <a:ext uri="{FF2B5EF4-FFF2-40B4-BE49-F238E27FC236}">
                  <a16:creationId xmlns:a16="http://schemas.microsoft.com/office/drawing/2014/main" id="{25E75D94-D5B5-4902-996D-D08CB1EE242A}"/>
                </a:ext>
              </a:extLst>
            </p:cNvPr>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53" name="Forma libre 98">
              <a:extLst>
                <a:ext uri="{FF2B5EF4-FFF2-40B4-BE49-F238E27FC236}">
                  <a16:creationId xmlns:a16="http://schemas.microsoft.com/office/drawing/2014/main" id="{67F0C6FD-6277-4C8F-9B44-FBE74D2B5F20}"/>
                </a:ext>
              </a:extLst>
            </p:cNvPr>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258" name="Elipse 257">
            <a:extLst>
              <a:ext uri="{FF2B5EF4-FFF2-40B4-BE49-F238E27FC236}">
                <a16:creationId xmlns:a16="http://schemas.microsoft.com/office/drawing/2014/main" id="{D9CD2EEE-108C-4555-BFDC-EB9C381E9AE4}"/>
              </a:ext>
              <a:ext uri="{C183D7F6-B498-43B3-948B-1728B52AA6E4}">
                <adec:decorative xmlns:adec="http://schemas.microsoft.com/office/drawing/2017/decorative" xmlns="" val="1"/>
              </a:ext>
            </a:extLst>
          </p:cNvPr>
          <p:cNvSpPr/>
          <p:nvPr/>
        </p:nvSpPr>
        <p:spPr>
          <a:xfrm>
            <a:off x="1861137" y="1298400"/>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69" name="Picture 6" descr="Add, calendar, event, plus, schedule icon">
            <a:extLst>
              <a:ext uri="{FF2B5EF4-FFF2-40B4-BE49-F238E27FC236}">
                <a16:creationId xmlns:a16="http://schemas.microsoft.com/office/drawing/2014/main" id="{158077FB-537E-4D9B-826E-97033805F0A4}"/>
              </a:ext>
            </a:extLst>
          </p:cNvPr>
          <p:cNvPicPr>
            <a:picLocks noChangeAspect="1" noChangeArrowheads="1"/>
          </p:cNvPicPr>
          <p:nvPr/>
        </p:nvPicPr>
        <p:blipFill>
          <a:blip r:embed="rId6"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29331" y="1370469"/>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271" name="CuadroTexto 270">
            <a:extLst>
              <a:ext uri="{FF2B5EF4-FFF2-40B4-BE49-F238E27FC236}">
                <a16:creationId xmlns:a16="http://schemas.microsoft.com/office/drawing/2014/main" id="{22166377-0D70-425E-9665-4A192CD8A660}"/>
              </a:ext>
            </a:extLst>
          </p:cNvPr>
          <p:cNvSpPr txBox="1"/>
          <p:nvPr/>
        </p:nvSpPr>
        <p:spPr>
          <a:xfrm>
            <a:off x="8427595" y="2354999"/>
            <a:ext cx="3464024" cy="2970044"/>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Unemployment Payment. Workers who meet the requirements provided in Laws 24,013 and 25,371 will access to an unemployment payment. The minimum amount of economic unemployment benefits will be AR$ 6,000, and the maximum AR$ 10,000.</a:t>
            </a:r>
          </a:p>
          <a:p>
            <a:pPr marL="171450" indent="-171450" algn="just">
              <a:buFont typeface="Wingdings" panose="05000000000000000000" pitchFamily="2" charset="2"/>
              <a:buChar char="Ø"/>
            </a:pPr>
            <a:endParaRPr lang="en-US" sz="1100" dirty="0"/>
          </a:p>
          <a:p>
            <a:pPr marL="171450" indent="-171450" algn="just">
              <a:buFont typeface="Wingdings" panose="05000000000000000000" pitchFamily="2" charset="2"/>
              <a:buChar char="Ø"/>
            </a:pPr>
            <a:r>
              <a:rPr lang="en-US" sz="1100" dirty="0"/>
              <a:t>Financial institutions and exchange house can operate remotely among themselves and with their clients in the FX market.</a:t>
            </a:r>
          </a:p>
          <a:p>
            <a:pPr algn="just"/>
            <a:endParaRPr lang="en-US" sz="1100" dirty="0"/>
          </a:p>
          <a:p>
            <a:pPr marL="171450" indent="-171450" algn="just">
              <a:buFont typeface="Wingdings" panose="05000000000000000000" pitchFamily="2" charset="2"/>
              <a:buChar char="Ø"/>
            </a:pPr>
            <a:r>
              <a:rPr lang="en-US" sz="1100" dirty="0"/>
              <a:t>Central Bank admits the remote operation of the stock exchanges and futures markets authorized by the Argentine Securities Commission (CNV), </a:t>
            </a:r>
            <a:r>
              <a:rPr lang="en-US" sz="1100" i="1" dirty="0" err="1"/>
              <a:t>Caja</a:t>
            </a:r>
            <a:r>
              <a:rPr lang="en-US" sz="1100" i="1" dirty="0"/>
              <a:t> de </a:t>
            </a:r>
            <a:r>
              <a:rPr lang="en-US" sz="1100" i="1" dirty="0" err="1"/>
              <a:t>Valores</a:t>
            </a:r>
            <a:r>
              <a:rPr lang="en-US" sz="1100" i="1" dirty="0"/>
              <a:t> S.A. </a:t>
            </a:r>
            <a:r>
              <a:rPr lang="en-US" sz="1100" dirty="0"/>
              <a:t>and the capital market agents registered with the CNV.</a:t>
            </a:r>
          </a:p>
          <a:p>
            <a:pPr algn="just"/>
            <a:endParaRPr lang="en-US" sz="1100" dirty="0"/>
          </a:p>
        </p:txBody>
      </p:sp>
      <p:sp>
        <p:nvSpPr>
          <p:cNvPr id="54" name="CuadroTexto 53">
            <a:extLst>
              <a:ext uri="{FF2B5EF4-FFF2-40B4-BE49-F238E27FC236}">
                <a16:creationId xmlns:a16="http://schemas.microsoft.com/office/drawing/2014/main" id="{AF7BC92D-902F-40E2-A6F9-AA1CB9938ACC}"/>
              </a:ext>
            </a:extLst>
          </p:cNvPr>
          <p:cNvSpPr txBox="1"/>
          <p:nvPr/>
        </p:nvSpPr>
        <p:spPr>
          <a:xfrm>
            <a:off x="9028133" y="5583929"/>
            <a:ext cx="2555006" cy="523220"/>
          </a:xfrm>
          <a:prstGeom prst="rect">
            <a:avLst/>
          </a:prstGeom>
          <a:noFill/>
        </p:spPr>
        <p:txBody>
          <a:bodyPr wrap="square" rtlCol="0">
            <a:spAutoFit/>
          </a:bodyPr>
          <a:lstStyle/>
          <a:p>
            <a:r>
              <a:rPr lang="es-VE" sz="1400" b="1" dirty="0">
                <a:solidFill>
                  <a:schemeClr val="accent2">
                    <a:lumMod val="50000"/>
                  </a:schemeClr>
                </a:solidFill>
              </a:rPr>
              <a:t>More </a:t>
            </a:r>
            <a:r>
              <a:rPr lang="es-VE" sz="1400" b="1" dirty="0" err="1">
                <a:solidFill>
                  <a:schemeClr val="accent2">
                    <a:lumMod val="50000"/>
                  </a:schemeClr>
                </a:solidFill>
              </a:rPr>
              <a:t>information</a:t>
            </a:r>
            <a:r>
              <a:rPr lang="es-VE" sz="1400" dirty="0">
                <a:solidFill>
                  <a:schemeClr val="accent2">
                    <a:lumMod val="50000"/>
                  </a:schemeClr>
                </a:solidFill>
              </a:rPr>
              <a:t>: </a:t>
            </a:r>
          </a:p>
          <a:p>
            <a:r>
              <a:rPr lang="es-VE" sz="1400" dirty="0">
                <a:solidFill>
                  <a:schemeClr val="accent4">
                    <a:lumMod val="75000"/>
                  </a:schemeClr>
                </a:solidFill>
                <a:hlinkClick r:id="rId7">
                  <a:extLst>
                    <a:ext uri="{A12FA001-AC4F-418D-AE19-62706E023703}">
                      <ahyp:hlinkClr xmlns:ahyp="http://schemas.microsoft.com/office/drawing/2018/hyperlinkcolor" xmlns="" val="tx"/>
                    </a:ext>
                  </a:extLst>
                </a:hlinkClick>
              </a:rPr>
              <a:t>http://www.rafyalaw.com/</a:t>
            </a:r>
            <a:r>
              <a:rPr lang="es-VE" sz="1400" dirty="0">
                <a:solidFill>
                  <a:schemeClr val="accent4">
                    <a:lumMod val="75000"/>
                  </a:schemeClr>
                </a:solidFill>
              </a:rPr>
              <a:t>    </a:t>
            </a:r>
            <a:endParaRPr lang="en-US" sz="1200" dirty="0">
              <a:solidFill>
                <a:schemeClr val="accent4">
                  <a:lumMod val="75000"/>
                </a:schemeClr>
              </a:solidFill>
            </a:endParaRPr>
          </a:p>
        </p:txBody>
      </p:sp>
      <p:sp>
        <p:nvSpPr>
          <p:cNvPr id="55" name="objeto 5" descr="Rectángulo beige">
            <a:extLst>
              <a:ext uri="{FF2B5EF4-FFF2-40B4-BE49-F238E27FC236}">
                <a16:creationId xmlns:a16="http://schemas.microsoft.com/office/drawing/2014/main" id="{2EEFCC75-0A95-4545-8847-8F5F97FFE244}"/>
              </a:ext>
            </a:extLst>
          </p:cNvPr>
          <p:cNvSpPr/>
          <p:nvPr/>
        </p:nvSpPr>
        <p:spPr>
          <a:xfrm flipV="1">
            <a:off x="8632818" y="6161207"/>
            <a:ext cx="2856848" cy="45719"/>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grpSp>
        <p:nvGrpSpPr>
          <p:cNvPr id="56" name="Grupo 55" descr="Este es un icono de dos cuadros de conversación. ">
            <a:extLst>
              <a:ext uri="{FF2B5EF4-FFF2-40B4-BE49-F238E27FC236}">
                <a16:creationId xmlns:a16="http://schemas.microsoft.com/office/drawing/2014/main" id="{83A68D99-A517-4840-B4B3-B3B490168AEF}"/>
              </a:ext>
            </a:extLst>
          </p:cNvPr>
          <p:cNvGrpSpPr/>
          <p:nvPr/>
        </p:nvGrpSpPr>
        <p:grpSpPr>
          <a:xfrm>
            <a:off x="8770169" y="5662007"/>
            <a:ext cx="257964" cy="272873"/>
            <a:chOff x="3741701" y="1930400"/>
            <a:chExt cx="285750" cy="276225"/>
          </a:xfrm>
          <a:solidFill>
            <a:schemeClr val="accent2">
              <a:lumMod val="50000"/>
            </a:schemeClr>
          </a:solidFill>
        </p:grpSpPr>
        <p:sp>
          <p:nvSpPr>
            <p:cNvPr id="57" name="Forma libre 3129">
              <a:extLst>
                <a:ext uri="{FF2B5EF4-FFF2-40B4-BE49-F238E27FC236}">
                  <a16:creationId xmlns:a16="http://schemas.microsoft.com/office/drawing/2014/main" id="{B6BA591D-F39A-405B-9509-0A6063399A1F}"/>
                </a:ext>
              </a:extLst>
            </p:cNvPr>
            <p:cNvSpPr>
              <a:spLocks/>
            </p:cNvSpPr>
            <p:nvPr/>
          </p:nvSpPr>
          <p:spPr bwMode="auto">
            <a:xfrm>
              <a:off x="3741701" y="2063750"/>
              <a:ext cx="285750" cy="142875"/>
            </a:xfrm>
            <a:custGeom>
              <a:avLst/>
              <a:gdLst>
                <a:gd name="T0" fmla="*/ 706 w 718"/>
                <a:gd name="T1" fmla="*/ 0 h 359"/>
                <a:gd name="T2" fmla="*/ 247 w 718"/>
                <a:gd name="T3" fmla="*/ 0 h 359"/>
                <a:gd name="T4" fmla="*/ 138 w 718"/>
                <a:gd name="T5" fmla="*/ 81 h 359"/>
                <a:gd name="T6" fmla="*/ 135 w 718"/>
                <a:gd name="T7" fmla="*/ 83 h 359"/>
                <a:gd name="T8" fmla="*/ 130 w 718"/>
                <a:gd name="T9" fmla="*/ 83 h 359"/>
                <a:gd name="T10" fmla="*/ 128 w 718"/>
                <a:gd name="T11" fmla="*/ 83 h 359"/>
                <a:gd name="T12" fmla="*/ 126 w 718"/>
                <a:gd name="T13" fmla="*/ 82 h 359"/>
                <a:gd name="T14" fmla="*/ 123 w 718"/>
                <a:gd name="T15" fmla="*/ 80 h 359"/>
                <a:gd name="T16" fmla="*/ 121 w 718"/>
                <a:gd name="T17" fmla="*/ 77 h 359"/>
                <a:gd name="T18" fmla="*/ 120 w 718"/>
                <a:gd name="T19" fmla="*/ 75 h 359"/>
                <a:gd name="T20" fmla="*/ 118 w 718"/>
                <a:gd name="T21" fmla="*/ 71 h 359"/>
                <a:gd name="T22" fmla="*/ 118 w 718"/>
                <a:gd name="T23" fmla="*/ 0 h 359"/>
                <a:gd name="T24" fmla="*/ 11 w 718"/>
                <a:gd name="T25" fmla="*/ 0 h 359"/>
                <a:gd name="T26" fmla="*/ 7 w 718"/>
                <a:gd name="T27" fmla="*/ 0 h 359"/>
                <a:gd name="T28" fmla="*/ 3 w 718"/>
                <a:gd name="T29" fmla="*/ 3 h 359"/>
                <a:gd name="T30" fmla="*/ 0 w 718"/>
                <a:gd name="T31" fmla="*/ 7 h 359"/>
                <a:gd name="T32" fmla="*/ 0 w 718"/>
                <a:gd name="T33" fmla="*/ 12 h 359"/>
                <a:gd name="T34" fmla="*/ 0 w 718"/>
                <a:gd name="T35" fmla="*/ 227 h 359"/>
                <a:gd name="T36" fmla="*/ 0 w 718"/>
                <a:gd name="T37" fmla="*/ 232 h 359"/>
                <a:gd name="T38" fmla="*/ 3 w 718"/>
                <a:gd name="T39" fmla="*/ 235 h 359"/>
                <a:gd name="T40" fmla="*/ 7 w 718"/>
                <a:gd name="T41" fmla="*/ 238 h 359"/>
                <a:gd name="T42" fmla="*/ 11 w 718"/>
                <a:gd name="T43" fmla="*/ 239 h 359"/>
                <a:gd name="T44" fmla="*/ 425 w 718"/>
                <a:gd name="T45" fmla="*/ 239 h 359"/>
                <a:gd name="T46" fmla="*/ 554 w 718"/>
                <a:gd name="T47" fmla="*/ 356 h 359"/>
                <a:gd name="T48" fmla="*/ 557 w 718"/>
                <a:gd name="T49" fmla="*/ 358 h 359"/>
                <a:gd name="T50" fmla="*/ 562 w 718"/>
                <a:gd name="T51" fmla="*/ 359 h 359"/>
                <a:gd name="T52" fmla="*/ 565 w 718"/>
                <a:gd name="T53" fmla="*/ 359 h 359"/>
                <a:gd name="T54" fmla="*/ 567 w 718"/>
                <a:gd name="T55" fmla="*/ 358 h 359"/>
                <a:gd name="T56" fmla="*/ 569 w 718"/>
                <a:gd name="T57" fmla="*/ 356 h 359"/>
                <a:gd name="T58" fmla="*/ 572 w 718"/>
                <a:gd name="T59" fmla="*/ 353 h 359"/>
                <a:gd name="T60" fmla="*/ 573 w 718"/>
                <a:gd name="T61" fmla="*/ 351 h 359"/>
                <a:gd name="T62" fmla="*/ 574 w 718"/>
                <a:gd name="T63" fmla="*/ 347 h 359"/>
                <a:gd name="T64" fmla="*/ 574 w 718"/>
                <a:gd name="T65" fmla="*/ 239 h 359"/>
                <a:gd name="T66" fmla="*/ 706 w 718"/>
                <a:gd name="T67" fmla="*/ 239 h 359"/>
                <a:gd name="T68" fmla="*/ 711 w 718"/>
                <a:gd name="T69" fmla="*/ 238 h 359"/>
                <a:gd name="T70" fmla="*/ 714 w 718"/>
                <a:gd name="T71" fmla="*/ 235 h 359"/>
                <a:gd name="T72" fmla="*/ 717 w 718"/>
                <a:gd name="T73" fmla="*/ 232 h 359"/>
                <a:gd name="T74" fmla="*/ 718 w 718"/>
                <a:gd name="T75" fmla="*/ 227 h 359"/>
                <a:gd name="T76" fmla="*/ 718 w 718"/>
                <a:gd name="T77" fmla="*/ 12 h 359"/>
                <a:gd name="T78" fmla="*/ 717 w 718"/>
                <a:gd name="T79" fmla="*/ 7 h 359"/>
                <a:gd name="T80" fmla="*/ 714 w 718"/>
                <a:gd name="T81" fmla="*/ 3 h 359"/>
                <a:gd name="T82" fmla="*/ 711 w 718"/>
                <a:gd name="T83" fmla="*/ 0 h 359"/>
                <a:gd name="T84" fmla="*/ 706 w 718"/>
                <a:gd name="T8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359">
                  <a:moveTo>
                    <a:pt x="706" y="0"/>
                  </a:moveTo>
                  <a:lnTo>
                    <a:pt x="247" y="0"/>
                  </a:lnTo>
                  <a:lnTo>
                    <a:pt x="138" y="81"/>
                  </a:lnTo>
                  <a:lnTo>
                    <a:pt x="135" y="83"/>
                  </a:lnTo>
                  <a:lnTo>
                    <a:pt x="130" y="83"/>
                  </a:lnTo>
                  <a:lnTo>
                    <a:pt x="128" y="83"/>
                  </a:lnTo>
                  <a:lnTo>
                    <a:pt x="126" y="82"/>
                  </a:lnTo>
                  <a:lnTo>
                    <a:pt x="123" y="80"/>
                  </a:lnTo>
                  <a:lnTo>
                    <a:pt x="121" y="77"/>
                  </a:lnTo>
                  <a:lnTo>
                    <a:pt x="120" y="75"/>
                  </a:lnTo>
                  <a:lnTo>
                    <a:pt x="118" y="71"/>
                  </a:lnTo>
                  <a:lnTo>
                    <a:pt x="118" y="0"/>
                  </a:lnTo>
                  <a:lnTo>
                    <a:pt x="11" y="0"/>
                  </a:lnTo>
                  <a:lnTo>
                    <a:pt x="7" y="0"/>
                  </a:lnTo>
                  <a:lnTo>
                    <a:pt x="3" y="3"/>
                  </a:lnTo>
                  <a:lnTo>
                    <a:pt x="0" y="7"/>
                  </a:lnTo>
                  <a:lnTo>
                    <a:pt x="0" y="12"/>
                  </a:lnTo>
                  <a:lnTo>
                    <a:pt x="0" y="227"/>
                  </a:lnTo>
                  <a:lnTo>
                    <a:pt x="0" y="232"/>
                  </a:lnTo>
                  <a:lnTo>
                    <a:pt x="3" y="235"/>
                  </a:lnTo>
                  <a:lnTo>
                    <a:pt x="7" y="238"/>
                  </a:lnTo>
                  <a:lnTo>
                    <a:pt x="11" y="239"/>
                  </a:lnTo>
                  <a:lnTo>
                    <a:pt x="425" y="239"/>
                  </a:lnTo>
                  <a:lnTo>
                    <a:pt x="554" y="356"/>
                  </a:lnTo>
                  <a:lnTo>
                    <a:pt x="557" y="358"/>
                  </a:lnTo>
                  <a:lnTo>
                    <a:pt x="562" y="359"/>
                  </a:lnTo>
                  <a:lnTo>
                    <a:pt x="565" y="359"/>
                  </a:lnTo>
                  <a:lnTo>
                    <a:pt x="567" y="358"/>
                  </a:lnTo>
                  <a:lnTo>
                    <a:pt x="569" y="356"/>
                  </a:lnTo>
                  <a:lnTo>
                    <a:pt x="572" y="353"/>
                  </a:lnTo>
                  <a:lnTo>
                    <a:pt x="573" y="351"/>
                  </a:lnTo>
                  <a:lnTo>
                    <a:pt x="574" y="347"/>
                  </a:lnTo>
                  <a:lnTo>
                    <a:pt x="574" y="239"/>
                  </a:lnTo>
                  <a:lnTo>
                    <a:pt x="706" y="239"/>
                  </a:lnTo>
                  <a:lnTo>
                    <a:pt x="711" y="238"/>
                  </a:lnTo>
                  <a:lnTo>
                    <a:pt x="714" y="235"/>
                  </a:lnTo>
                  <a:lnTo>
                    <a:pt x="717" y="232"/>
                  </a:lnTo>
                  <a:lnTo>
                    <a:pt x="718" y="227"/>
                  </a:lnTo>
                  <a:lnTo>
                    <a:pt x="718" y="12"/>
                  </a:lnTo>
                  <a:lnTo>
                    <a:pt x="717" y="7"/>
                  </a:lnTo>
                  <a:lnTo>
                    <a:pt x="714" y="3"/>
                  </a:lnTo>
                  <a:lnTo>
                    <a:pt x="711" y="0"/>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58" name="Forma libre 3130">
              <a:extLst>
                <a:ext uri="{FF2B5EF4-FFF2-40B4-BE49-F238E27FC236}">
                  <a16:creationId xmlns:a16="http://schemas.microsoft.com/office/drawing/2014/main" id="{1516A4C4-061E-4F01-814D-FE0C9F3A9894}"/>
                </a:ext>
              </a:extLst>
            </p:cNvPr>
            <p:cNvSpPr>
              <a:spLocks/>
            </p:cNvSpPr>
            <p:nvPr/>
          </p:nvSpPr>
          <p:spPr bwMode="auto">
            <a:xfrm>
              <a:off x="3741701" y="1930400"/>
              <a:ext cx="285750" cy="152400"/>
            </a:xfrm>
            <a:custGeom>
              <a:avLst/>
              <a:gdLst>
                <a:gd name="T0" fmla="*/ 706 w 718"/>
                <a:gd name="T1" fmla="*/ 0 h 383"/>
                <a:gd name="T2" fmla="*/ 11 w 718"/>
                <a:gd name="T3" fmla="*/ 0 h 383"/>
                <a:gd name="T4" fmla="*/ 7 w 718"/>
                <a:gd name="T5" fmla="*/ 2 h 383"/>
                <a:gd name="T6" fmla="*/ 3 w 718"/>
                <a:gd name="T7" fmla="*/ 4 h 383"/>
                <a:gd name="T8" fmla="*/ 0 w 718"/>
                <a:gd name="T9" fmla="*/ 8 h 383"/>
                <a:gd name="T10" fmla="*/ 0 w 718"/>
                <a:gd name="T11" fmla="*/ 12 h 383"/>
                <a:gd name="T12" fmla="*/ 0 w 718"/>
                <a:gd name="T13" fmla="*/ 251 h 383"/>
                <a:gd name="T14" fmla="*/ 0 w 718"/>
                <a:gd name="T15" fmla="*/ 256 h 383"/>
                <a:gd name="T16" fmla="*/ 3 w 718"/>
                <a:gd name="T17" fmla="*/ 260 h 383"/>
                <a:gd name="T18" fmla="*/ 7 w 718"/>
                <a:gd name="T19" fmla="*/ 262 h 383"/>
                <a:gd name="T20" fmla="*/ 11 w 718"/>
                <a:gd name="T21" fmla="*/ 263 h 383"/>
                <a:gd name="T22" fmla="*/ 130 w 718"/>
                <a:gd name="T23" fmla="*/ 263 h 383"/>
                <a:gd name="T24" fmla="*/ 142 w 718"/>
                <a:gd name="T25" fmla="*/ 263 h 383"/>
                <a:gd name="T26" fmla="*/ 142 w 718"/>
                <a:gd name="T27" fmla="*/ 275 h 383"/>
                <a:gd name="T28" fmla="*/ 142 w 718"/>
                <a:gd name="T29" fmla="*/ 360 h 383"/>
                <a:gd name="T30" fmla="*/ 142 w 718"/>
                <a:gd name="T31" fmla="*/ 383 h 383"/>
                <a:gd name="T32" fmla="*/ 207 w 718"/>
                <a:gd name="T33" fmla="*/ 336 h 383"/>
                <a:gd name="T34" fmla="*/ 233 w 718"/>
                <a:gd name="T35" fmla="*/ 317 h 383"/>
                <a:gd name="T36" fmla="*/ 299 w 718"/>
                <a:gd name="T37" fmla="*/ 266 h 383"/>
                <a:gd name="T38" fmla="*/ 299 w 718"/>
                <a:gd name="T39" fmla="*/ 266 h 383"/>
                <a:gd name="T40" fmla="*/ 299 w 718"/>
                <a:gd name="T41" fmla="*/ 266 h 383"/>
                <a:gd name="T42" fmla="*/ 303 w 718"/>
                <a:gd name="T43" fmla="*/ 263 h 383"/>
                <a:gd name="T44" fmla="*/ 306 w 718"/>
                <a:gd name="T45" fmla="*/ 263 h 383"/>
                <a:gd name="T46" fmla="*/ 706 w 718"/>
                <a:gd name="T47" fmla="*/ 263 h 383"/>
                <a:gd name="T48" fmla="*/ 711 w 718"/>
                <a:gd name="T49" fmla="*/ 262 h 383"/>
                <a:gd name="T50" fmla="*/ 714 w 718"/>
                <a:gd name="T51" fmla="*/ 260 h 383"/>
                <a:gd name="T52" fmla="*/ 717 w 718"/>
                <a:gd name="T53" fmla="*/ 256 h 383"/>
                <a:gd name="T54" fmla="*/ 718 w 718"/>
                <a:gd name="T55" fmla="*/ 251 h 383"/>
                <a:gd name="T56" fmla="*/ 718 w 718"/>
                <a:gd name="T57" fmla="*/ 12 h 383"/>
                <a:gd name="T58" fmla="*/ 717 w 718"/>
                <a:gd name="T59" fmla="*/ 8 h 383"/>
                <a:gd name="T60" fmla="*/ 714 w 718"/>
                <a:gd name="T61" fmla="*/ 4 h 383"/>
                <a:gd name="T62" fmla="*/ 711 w 718"/>
                <a:gd name="T63" fmla="*/ 2 h 383"/>
                <a:gd name="T64" fmla="*/ 706 w 718"/>
                <a:gd name="T6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383">
                  <a:moveTo>
                    <a:pt x="706" y="0"/>
                  </a:moveTo>
                  <a:lnTo>
                    <a:pt x="11" y="0"/>
                  </a:lnTo>
                  <a:lnTo>
                    <a:pt x="7" y="2"/>
                  </a:lnTo>
                  <a:lnTo>
                    <a:pt x="3" y="4"/>
                  </a:lnTo>
                  <a:lnTo>
                    <a:pt x="0" y="8"/>
                  </a:lnTo>
                  <a:lnTo>
                    <a:pt x="0" y="12"/>
                  </a:lnTo>
                  <a:lnTo>
                    <a:pt x="0" y="251"/>
                  </a:lnTo>
                  <a:lnTo>
                    <a:pt x="0" y="256"/>
                  </a:lnTo>
                  <a:lnTo>
                    <a:pt x="3" y="260"/>
                  </a:lnTo>
                  <a:lnTo>
                    <a:pt x="7" y="262"/>
                  </a:lnTo>
                  <a:lnTo>
                    <a:pt x="11" y="263"/>
                  </a:lnTo>
                  <a:lnTo>
                    <a:pt x="130" y="263"/>
                  </a:lnTo>
                  <a:lnTo>
                    <a:pt x="142" y="263"/>
                  </a:lnTo>
                  <a:lnTo>
                    <a:pt x="142" y="275"/>
                  </a:lnTo>
                  <a:lnTo>
                    <a:pt x="142" y="360"/>
                  </a:lnTo>
                  <a:lnTo>
                    <a:pt x="142" y="383"/>
                  </a:lnTo>
                  <a:lnTo>
                    <a:pt x="207" y="336"/>
                  </a:lnTo>
                  <a:lnTo>
                    <a:pt x="233" y="317"/>
                  </a:lnTo>
                  <a:lnTo>
                    <a:pt x="299" y="266"/>
                  </a:lnTo>
                  <a:lnTo>
                    <a:pt x="299" y="266"/>
                  </a:lnTo>
                  <a:lnTo>
                    <a:pt x="299" y="266"/>
                  </a:lnTo>
                  <a:lnTo>
                    <a:pt x="303" y="263"/>
                  </a:lnTo>
                  <a:lnTo>
                    <a:pt x="306" y="263"/>
                  </a:lnTo>
                  <a:lnTo>
                    <a:pt x="706" y="263"/>
                  </a:lnTo>
                  <a:lnTo>
                    <a:pt x="711" y="262"/>
                  </a:lnTo>
                  <a:lnTo>
                    <a:pt x="714" y="260"/>
                  </a:lnTo>
                  <a:lnTo>
                    <a:pt x="717" y="256"/>
                  </a:lnTo>
                  <a:lnTo>
                    <a:pt x="718" y="251"/>
                  </a:lnTo>
                  <a:lnTo>
                    <a:pt x="718" y="12"/>
                  </a:lnTo>
                  <a:lnTo>
                    <a:pt x="717" y="8"/>
                  </a:lnTo>
                  <a:lnTo>
                    <a:pt x="714" y="4"/>
                  </a:lnTo>
                  <a:lnTo>
                    <a:pt x="711" y="2"/>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59" name="CuadroTexto 58">
            <a:extLst>
              <a:ext uri="{FF2B5EF4-FFF2-40B4-BE49-F238E27FC236}">
                <a16:creationId xmlns:a16="http://schemas.microsoft.com/office/drawing/2014/main" id="{B3B9F76A-BA1C-4FF0-BEF3-EFEE6192173A}"/>
              </a:ext>
            </a:extLst>
          </p:cNvPr>
          <p:cNvSpPr txBox="1"/>
          <p:nvPr/>
        </p:nvSpPr>
        <p:spPr>
          <a:xfrm>
            <a:off x="394898" y="2230397"/>
            <a:ext cx="3464024" cy="2292935"/>
          </a:xfrm>
          <a:prstGeom prst="rect">
            <a:avLst/>
          </a:prstGeom>
          <a:noFill/>
        </p:spPr>
        <p:txBody>
          <a:bodyPr wrap="square" rtlCol="0">
            <a:spAutoFit/>
          </a:bodyPr>
          <a:lstStyle/>
          <a:p>
            <a:pPr algn="just"/>
            <a:endParaRPr lang="es-VE" sz="1100" dirty="0"/>
          </a:p>
          <a:p>
            <a:pPr marL="171450" indent="-171450" algn="just">
              <a:buFont typeface="Wingdings" panose="05000000000000000000" pitchFamily="2" charset="2"/>
              <a:buChar char="Ø"/>
            </a:pPr>
            <a:r>
              <a:rPr lang="en-US" sz="1100" dirty="0"/>
              <a:t>Supreme Court Agreement No. 10/2020 has established a new extraordinary judicial recess with respect to all Federal and National Courts and other agencies that are part of the Judicial Power, from April 13 to 26, 2020.</a:t>
            </a:r>
          </a:p>
          <a:p>
            <a:pPr marL="171450" indent="-171450" algn="just">
              <a:buFont typeface="Wingdings" panose="05000000000000000000" pitchFamily="2" charset="2"/>
              <a:buChar char="Ø"/>
            </a:pPr>
            <a:endParaRPr lang="en-US" sz="1100" dirty="0"/>
          </a:p>
          <a:p>
            <a:pPr marL="171450" indent="-171450" algn="just">
              <a:buFont typeface="Wingdings" panose="05000000000000000000" pitchFamily="2" charset="2"/>
              <a:buChar char="Ø"/>
            </a:pPr>
            <a:r>
              <a:rPr lang="en-US" sz="1100" dirty="0"/>
              <a:t>Concerning the Argentine Revenue Service, General Resolution No. 4695/2020 has established a new extraordinary tax recess with the scope of the provisions of General Resolution No. 1983, from April 13 to 26, 2020.</a:t>
            </a:r>
          </a:p>
          <a:p>
            <a:pPr marL="171450" indent="-171450" algn="just">
              <a:buFont typeface="Wingdings" panose="05000000000000000000" pitchFamily="2" charset="2"/>
              <a:buChar char="Ø"/>
            </a:pPr>
            <a:endParaRPr lang="es-VE" sz="1100" dirty="0"/>
          </a:p>
        </p:txBody>
      </p:sp>
      <p:pic>
        <p:nvPicPr>
          <p:cNvPr id="53" name="Picture 2" descr="Lataxnet">
            <a:extLst>
              <a:ext uri="{FF2B5EF4-FFF2-40B4-BE49-F238E27FC236}">
                <a16:creationId xmlns:a16="http://schemas.microsoft.com/office/drawing/2014/main" id="{E7BF5155-00BB-4D54-8F30-BA8187A62810}"/>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60" name="Imagen 59" descr="Imagen que contiene dibujo, plato&#10;&#10;Descripción generada automáticamente">
            <a:extLst>
              <a:ext uri="{FF2B5EF4-FFF2-40B4-BE49-F238E27FC236}">
                <a16:creationId xmlns:a16="http://schemas.microsoft.com/office/drawing/2014/main" id="{B37EE5BE-EABA-4D21-87AC-CF16E379B4AF}"/>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pic>
        <p:nvPicPr>
          <p:cNvPr id="2" name="Imagen 1"/>
          <p:cNvPicPr>
            <a:picLocks noChangeAspect="1"/>
          </p:cNvPicPr>
          <p:nvPr/>
        </p:nvPicPr>
        <p:blipFill>
          <a:blip r:embed="rId10"/>
          <a:stretch>
            <a:fillRect/>
          </a:stretch>
        </p:blipFill>
        <p:spPr>
          <a:xfrm>
            <a:off x="10018879" y="249387"/>
            <a:ext cx="1944793" cy="967476"/>
          </a:xfrm>
          <a:prstGeom prst="rect">
            <a:avLst/>
          </a:prstGeom>
          <a:solidFill>
            <a:schemeClr val="bg1"/>
          </a:solidFill>
        </p:spPr>
      </p:pic>
    </p:spTree>
    <p:extLst>
      <p:ext uri="{BB962C8B-B14F-4D97-AF65-F5344CB8AC3E}">
        <p14:creationId xmlns:p14="http://schemas.microsoft.com/office/powerpoint/2010/main" val="2016617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5"/>
            <a:ext cx="12199647" cy="4755465"/>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0"/>
            <a:ext cx="12192000" cy="2095415"/>
          </a:xfrm>
          <a:prstGeom prst="rect">
            <a:avLst/>
          </a:prstGeom>
        </p:spPr>
      </p:pic>
      <p:grpSp>
        <p:nvGrpSpPr>
          <p:cNvPr id="43" name="Grupo 42">
            <a:extLst>
              <a:ext uri="{FF2B5EF4-FFF2-40B4-BE49-F238E27FC236}">
                <a16:creationId xmlns:a16="http://schemas.microsoft.com/office/drawing/2014/main" id="{91550221-8258-42F2-8C5D-7698C3085D53}"/>
              </a:ext>
              <a:ext uri="{C183D7F6-B498-43B3-948B-1728B52AA6E4}">
                <adec:decorative xmlns:adec="http://schemas.microsoft.com/office/drawing/2017/decorative" xmlns="" val="1"/>
              </a:ext>
            </a:extLst>
          </p:cNvPr>
          <p:cNvGrpSpPr/>
          <p:nvPr/>
        </p:nvGrpSpPr>
        <p:grpSpPr>
          <a:xfrm>
            <a:off x="304800" y="1620658"/>
            <a:ext cx="3419021" cy="4751046"/>
            <a:chOff x="304800" y="1577182"/>
            <a:chExt cx="3419021" cy="2214588"/>
          </a:xfrm>
          <a:effectLst>
            <a:outerShdw blurRad="50800" dist="38100" dir="5400000" algn="t" rotWithShape="0">
              <a:prstClr val="black">
                <a:alpha val="20000"/>
              </a:prstClr>
            </a:outerShdw>
          </a:effectLst>
        </p:grpSpPr>
        <p:sp>
          <p:nvSpPr>
            <p:cNvPr id="5" name="Rectángulo 4">
              <a:extLst>
                <a:ext uri="{FF2B5EF4-FFF2-40B4-BE49-F238E27FC236}">
                  <a16:creationId xmlns:a16="http://schemas.microsoft.com/office/drawing/2014/main" id="{CDADA208-E23E-4B7A-8B30-503644571020}"/>
                </a:ext>
              </a:extLst>
            </p:cNvPr>
            <p:cNvSpPr/>
            <p:nvPr/>
          </p:nvSpPr>
          <p:spPr>
            <a:xfrm>
              <a:off x="304800" y="1577182"/>
              <a:ext cx="3419021" cy="2714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7" name="Rectángulo 6">
              <a:extLst>
                <a:ext uri="{FF2B5EF4-FFF2-40B4-BE49-F238E27FC236}">
                  <a16:creationId xmlns:a16="http://schemas.microsoft.com/office/drawing/2014/main" id="{35AF9DE5-C8D3-43F1-8647-AA7713F1FCEF}"/>
                </a:ext>
              </a:extLst>
            </p:cNvPr>
            <p:cNvSpPr/>
            <p:nvPr/>
          </p:nvSpPr>
          <p:spPr>
            <a:xfrm>
              <a:off x="304800" y="1841832"/>
              <a:ext cx="3419021" cy="1949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6" name="Elipse 5">
            <a:extLst>
              <a:ext uri="{FF2B5EF4-FFF2-40B4-BE49-F238E27FC236}">
                <a16:creationId xmlns:a16="http://schemas.microsoft.com/office/drawing/2014/main" id="{97C50A8E-3918-4827-975A-99A3EAB66BFA}"/>
              </a:ext>
              <a:ext uri="{C183D7F6-B498-43B3-948B-1728B52AA6E4}">
                <adec:decorative xmlns:adec="http://schemas.microsoft.com/office/drawing/2017/decorative" xmlns="" val="1"/>
              </a:ext>
            </a:extLst>
          </p:cNvPr>
          <p:cNvSpPr/>
          <p:nvPr/>
        </p:nvSpPr>
        <p:spPr>
          <a:xfrm>
            <a:off x="1717782" y="1338497"/>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45" name="Grupo 44">
            <a:extLst>
              <a:ext uri="{FF2B5EF4-FFF2-40B4-BE49-F238E27FC236}">
                <a16:creationId xmlns:a16="http://schemas.microsoft.com/office/drawing/2014/main" id="{82DC834D-A801-489D-B18E-A3C9646F4D2E}"/>
              </a:ext>
              <a:ext uri="{C183D7F6-B498-43B3-948B-1728B52AA6E4}">
                <adec:decorative xmlns:adec="http://schemas.microsoft.com/office/drawing/2017/decorative" xmlns="" val="1"/>
              </a:ext>
            </a:extLst>
          </p:cNvPr>
          <p:cNvGrpSpPr/>
          <p:nvPr/>
        </p:nvGrpSpPr>
        <p:grpSpPr>
          <a:xfrm>
            <a:off x="8467182" y="1605194"/>
            <a:ext cx="3419021" cy="4698268"/>
            <a:chOff x="304800" y="1577182"/>
            <a:chExt cx="3419021" cy="2214589"/>
          </a:xfrm>
          <a:effectLst>
            <a:outerShdw blurRad="50800" dist="38100" dir="5400000" algn="t" rotWithShape="0">
              <a:prstClr val="black">
                <a:alpha val="20000"/>
              </a:prstClr>
            </a:outerShdw>
          </a:effectLst>
        </p:grpSpPr>
        <p:sp>
          <p:nvSpPr>
            <p:cNvPr id="46" name="Rectángulo 45">
              <a:extLst>
                <a:ext uri="{FF2B5EF4-FFF2-40B4-BE49-F238E27FC236}">
                  <a16:creationId xmlns:a16="http://schemas.microsoft.com/office/drawing/2014/main" id="{0A0A31DB-DD27-4F64-AB8C-EC7887B70CFD}"/>
                </a:ext>
              </a:extLst>
            </p:cNvPr>
            <p:cNvSpPr/>
            <p:nvPr/>
          </p:nvSpPr>
          <p:spPr>
            <a:xfrm>
              <a:off x="304800" y="1577182"/>
              <a:ext cx="3419021" cy="27850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47" name="Rectángulo 46">
              <a:extLst>
                <a:ext uri="{FF2B5EF4-FFF2-40B4-BE49-F238E27FC236}">
                  <a16:creationId xmlns:a16="http://schemas.microsoft.com/office/drawing/2014/main" id="{AC6A4160-8BE0-4F42-8528-A692DB7BDCCE}"/>
                </a:ext>
              </a:extLst>
            </p:cNvPr>
            <p:cNvSpPr/>
            <p:nvPr/>
          </p:nvSpPr>
          <p:spPr>
            <a:xfrm>
              <a:off x="304800" y="1861129"/>
              <a:ext cx="3419021" cy="1930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48" name="Elipse 47">
            <a:extLst>
              <a:ext uri="{FF2B5EF4-FFF2-40B4-BE49-F238E27FC236}">
                <a16:creationId xmlns:a16="http://schemas.microsoft.com/office/drawing/2014/main" id="{151F8D54-5195-4686-B421-E1F7E4D42652}"/>
              </a:ext>
              <a:ext uri="{C183D7F6-B498-43B3-948B-1728B52AA6E4}">
                <adec:decorative xmlns:adec="http://schemas.microsoft.com/office/drawing/2017/decorative" xmlns="" val="1"/>
              </a:ext>
            </a:extLst>
          </p:cNvPr>
          <p:cNvSpPr/>
          <p:nvPr/>
        </p:nvSpPr>
        <p:spPr>
          <a:xfrm>
            <a:off x="9848080" y="1270257"/>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82" name="Título 2">
            <a:extLst>
              <a:ext uri="{FF2B5EF4-FFF2-40B4-BE49-F238E27FC236}">
                <a16:creationId xmlns:a16="http://schemas.microsoft.com/office/drawing/2014/main" id="{39DA6225-9300-438D-8C7A-924956B4C72B}"/>
              </a:ext>
            </a:extLst>
          </p:cNvPr>
          <p:cNvSpPr>
            <a:spLocks noGrp="1"/>
          </p:cNvSpPr>
          <p:nvPr>
            <p:ph type="title"/>
          </p:nvPr>
        </p:nvSpPr>
        <p:spPr>
          <a:xfrm>
            <a:off x="2225813" y="-7318"/>
            <a:ext cx="3349070" cy="1325563"/>
          </a:xfrm>
        </p:spPr>
        <p:txBody>
          <a:bodyPr rtlCol="0"/>
          <a:lstStyle/>
          <a:p>
            <a:pPr rtl="0"/>
            <a:r>
              <a:rPr lang="es-ES" dirty="0">
                <a:solidFill>
                  <a:schemeClr val="bg1"/>
                </a:solidFill>
              </a:rPr>
              <a:t>BOLIVIA</a:t>
            </a:r>
          </a:p>
        </p:txBody>
      </p:sp>
      <p:sp>
        <p:nvSpPr>
          <p:cNvPr id="183" name="objeto 5" descr="Rectángulo beige">
            <a:extLst>
              <a:ext uri="{FF2B5EF4-FFF2-40B4-BE49-F238E27FC236}">
                <a16:creationId xmlns:a16="http://schemas.microsoft.com/office/drawing/2014/main" id="{09C2941C-866F-4AF4-B58B-3C23A81FA84F}"/>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205" name="Picture 2" descr="Temporizador de cronómetro - Descargar PNG/SVG transparente">
            <a:extLst>
              <a:ext uri="{FF2B5EF4-FFF2-40B4-BE49-F238E27FC236}">
                <a16:creationId xmlns:a16="http://schemas.microsoft.com/office/drawing/2014/main" id="{3B624118-B61F-411D-B921-85CDF95DEE35}"/>
              </a:ext>
            </a:extLst>
          </p:cNvPr>
          <p:cNvPicPr>
            <a:picLocks noChangeAspect="1" noChangeArrowheads="1"/>
          </p:cNvPicPr>
          <p:nvPr/>
        </p:nvPicPr>
        <p:blipFill>
          <a:blip r:embed="rId5" cstate="hq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83907" y="137193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206" name="Forma libre 5" descr="icono de flechas">
            <a:extLst>
              <a:ext uri="{FF2B5EF4-FFF2-40B4-BE49-F238E27FC236}">
                <a16:creationId xmlns:a16="http://schemas.microsoft.com/office/drawing/2014/main" id="{F20525D1-CBC2-4BF2-8A28-538F81AC9AD5}"/>
              </a:ext>
            </a:extLst>
          </p:cNvPr>
          <p:cNvSpPr>
            <a:spLocks noChangeAspect="1" noEditPoints="1"/>
          </p:cNvSpPr>
          <p:nvPr/>
        </p:nvSpPr>
        <p:spPr bwMode="auto">
          <a:xfrm rot="10800000">
            <a:off x="9969467" y="1357245"/>
            <a:ext cx="465507" cy="50400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a:effectLst>
            <a:softEdge rad="0"/>
          </a:effectLst>
        </p:spPr>
        <p:txBody>
          <a:bodyPr vert="horz" wrap="square" lIns="91440" tIns="45720" rIns="91440" bIns="45720" numCol="1" rtlCol="0" anchor="t" anchorCtr="0" compatLnSpc="1">
            <a:prstTxWarp prst="textNoShape">
              <a:avLst/>
            </a:prstTxWarp>
          </a:bodyPr>
          <a:lstStyle/>
          <a:p>
            <a:pPr rtl="0"/>
            <a:endParaRPr lang="es-ES" dirty="0"/>
          </a:p>
        </p:txBody>
      </p:sp>
      <p:sp>
        <p:nvSpPr>
          <p:cNvPr id="221" name="Forma libre: Forma 59">
            <a:extLst>
              <a:ext uri="{FF2B5EF4-FFF2-40B4-BE49-F238E27FC236}">
                <a16:creationId xmlns:a16="http://schemas.microsoft.com/office/drawing/2014/main" id="{A648CB2B-1F77-4D6F-8854-B234E0DF9821}"/>
              </a:ext>
              <a:ext uri="{C183D7F6-B498-43B3-948B-1728B52AA6E4}">
                <adec:decorative xmlns:adec="http://schemas.microsoft.com/office/drawing/2017/decorative" xmlns="" val="1"/>
              </a:ext>
            </a:extLst>
          </p:cNvPr>
          <p:cNvSpPr/>
          <p:nvPr/>
        </p:nvSpPr>
        <p:spPr>
          <a:xfrm>
            <a:off x="9108143" y="9150"/>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0" name="CuadroTexto 9">
            <a:extLst>
              <a:ext uri="{FF2B5EF4-FFF2-40B4-BE49-F238E27FC236}">
                <a16:creationId xmlns:a16="http://schemas.microsoft.com/office/drawing/2014/main" id="{737EBF2C-2D6A-4573-8CBE-F7C0A98E0942}"/>
              </a:ext>
            </a:extLst>
          </p:cNvPr>
          <p:cNvSpPr txBox="1"/>
          <p:nvPr/>
        </p:nvSpPr>
        <p:spPr>
          <a:xfrm>
            <a:off x="304800" y="2178230"/>
            <a:ext cx="3464024" cy="4324261"/>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Payment facilities and deferral of the Corporate Income Tax (“IUE”, by its acronym in Spanish) of the fiscal year closed as of December 31, 2019, including payment facilities of three (3) monthly installments, without the application of maintenance of value and interests, nor the constitution of securities. </a:t>
            </a:r>
          </a:p>
          <a:p>
            <a:pPr algn="just"/>
            <a:endParaRPr lang="es-ES" sz="1100" dirty="0"/>
          </a:p>
          <a:p>
            <a:pPr marL="171450" indent="-171450" algn="just">
              <a:buFont typeface="Wingdings" panose="05000000000000000000" pitchFamily="2" charset="2"/>
              <a:buChar char="Ø"/>
            </a:pPr>
            <a:r>
              <a:rPr lang="es-ES" sz="1100" dirty="0" err="1"/>
              <a:t>The</a:t>
            </a:r>
            <a:r>
              <a:rPr lang="es-ES" sz="1100" dirty="0"/>
              <a:t> </a:t>
            </a:r>
            <a:r>
              <a:rPr lang="es-ES" sz="1100" dirty="0" err="1"/>
              <a:t>National</a:t>
            </a:r>
            <a:r>
              <a:rPr lang="es-ES" sz="1100" dirty="0"/>
              <a:t> </a:t>
            </a:r>
            <a:r>
              <a:rPr lang="es-ES" sz="1100" dirty="0" err="1"/>
              <a:t>Tax</a:t>
            </a:r>
            <a:r>
              <a:rPr lang="es-ES" sz="1100" dirty="0"/>
              <a:t> </a:t>
            </a:r>
            <a:r>
              <a:rPr lang="es-ES" sz="1100" dirty="0" err="1"/>
              <a:t>Administration</a:t>
            </a:r>
            <a:r>
              <a:rPr lang="es-ES" sz="1100" dirty="0"/>
              <a:t> </a:t>
            </a:r>
            <a:r>
              <a:rPr lang="en-US" sz="1100" dirty="0"/>
              <a:t>extended the filing and/or payment of monthly tax obligations for the February and March 2020 tax periods.</a:t>
            </a:r>
            <a:r>
              <a:rPr lang="es-ES" sz="1100" dirty="0"/>
              <a:t> </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Tax Affidavit submission, tax payment and formal obligations fulfillment of the Integrated Tax System (“STI” in Spanish) and of the Complementary Regime to the Value Added Tax – Direct Taxpayer (“RC-IVA CD” in Spanish) for trimester between January, February and March 2020 were deferred up to May 29, 2020. </a:t>
            </a:r>
            <a:r>
              <a:rPr lang="es-ES" sz="1100" dirty="0"/>
              <a:t> </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Tax Affidavit submission (Form 500, 510 and 501) for the Business Profit Tax (“IUE”) for the companies with year closure on December 31, 2019 was also extended up to May 29, 2020</a:t>
            </a:r>
            <a:r>
              <a:rPr lang="es-ES" sz="1100" dirty="0">
                <a:solidFill>
                  <a:schemeClr val="accent2">
                    <a:lumMod val="50000"/>
                  </a:schemeClr>
                </a:solidFill>
              </a:rPr>
              <a:t>. </a:t>
            </a:r>
          </a:p>
          <a:p>
            <a:pPr marL="171450" indent="-171450" algn="just">
              <a:buFont typeface="Wingdings" panose="05000000000000000000" pitchFamily="2" charset="2"/>
              <a:buChar char="Ø"/>
            </a:pPr>
            <a:endParaRPr lang="en-US" sz="1100" dirty="0"/>
          </a:p>
        </p:txBody>
      </p:sp>
      <p:pic>
        <p:nvPicPr>
          <p:cNvPr id="33" name="15 Imagen">
            <a:extLst>
              <a:ext uri="{FF2B5EF4-FFF2-40B4-BE49-F238E27FC236}">
                <a16:creationId xmlns:a16="http://schemas.microsoft.com/office/drawing/2014/main" id="{44FC3127-37A2-431E-8E59-E286CB3DAFA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0523" y="135304"/>
            <a:ext cx="1119351" cy="725213"/>
          </a:xfrm>
          <a:prstGeom prst="ellipse">
            <a:avLst/>
          </a:prstGeom>
          <a:ln>
            <a:noFill/>
          </a:ln>
          <a:effectLst>
            <a:softEdge rad="76200"/>
          </a:effectLst>
        </p:spPr>
      </p:pic>
      <p:sp>
        <p:nvSpPr>
          <p:cNvPr id="36" name="CuadroTexto 35">
            <a:extLst>
              <a:ext uri="{FF2B5EF4-FFF2-40B4-BE49-F238E27FC236}">
                <a16:creationId xmlns:a16="http://schemas.microsoft.com/office/drawing/2014/main" id="{D2B1F7CD-281D-4613-9463-C655A5F1D822}"/>
              </a:ext>
            </a:extLst>
          </p:cNvPr>
          <p:cNvSpPr txBox="1"/>
          <p:nvPr/>
        </p:nvSpPr>
        <p:spPr>
          <a:xfrm>
            <a:off x="8366090" y="2221387"/>
            <a:ext cx="3561057" cy="4154984"/>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IUE cash payment – Whoever, until May 15, 2020, pays in cash the IUE for the year closed as of December 31, 2019, will be able to deduct this as part payment of the Transactions Tax (“IT”). </a:t>
            </a:r>
          </a:p>
          <a:p>
            <a:pPr marL="171450" indent="-171450" algn="just">
              <a:buFont typeface="Wingdings" panose="05000000000000000000" pitchFamily="2" charset="2"/>
              <a:buChar char="Ø"/>
            </a:pPr>
            <a:endParaRPr lang="en-US" sz="1100" dirty="0"/>
          </a:p>
          <a:p>
            <a:pPr marL="171450" indent="-171450" algn="just">
              <a:buFont typeface="Wingdings" panose="05000000000000000000" pitchFamily="2" charset="2"/>
              <a:buChar char="Ø"/>
            </a:pPr>
            <a:r>
              <a:rPr lang="en-US" sz="1100" dirty="0"/>
              <a:t>Cash donations made until December 31, 2020, in favor of public and/or private Health Hospital Centers, authorized by the Health Ministry (provided they are intended for prevention, diagnosis, control, care and treatment of patients in front of the COVID-19 emergency throughout national territory) will be deductible for the 2020 tax period IUE assessment, as long as they do not exceed ten percent (10%) of the net taxable income obtained from January 1, until December 31, 2020.</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Tax credit for the Value Added Tax (“IVA” in Spanish) for Independent Professionals.</a:t>
            </a:r>
          </a:p>
          <a:p>
            <a:pPr algn="just"/>
            <a:r>
              <a:rPr lang="en-US" sz="1100" dirty="0"/>
              <a:t> </a:t>
            </a:r>
            <a:endParaRPr lang="es-ES" sz="1100" dirty="0"/>
          </a:p>
          <a:p>
            <a:pPr marL="171450" indent="-171450" algn="just">
              <a:buFont typeface="Wingdings" panose="05000000000000000000" pitchFamily="2" charset="2"/>
              <a:buChar char="Ø"/>
            </a:pPr>
            <a:r>
              <a:rPr lang="en-US" sz="1100" dirty="0"/>
              <a:t>During a three (3) month period, for qualified Taxpayers, and during a six (6) month period for the taxpayers of the Rest category, the effectively paid IVA will not be a part of the gross income that constitutes the IT Taxable Base. </a:t>
            </a:r>
          </a:p>
        </p:txBody>
      </p:sp>
      <p:grpSp>
        <p:nvGrpSpPr>
          <p:cNvPr id="37" name="Grupo 36">
            <a:extLst>
              <a:ext uri="{FF2B5EF4-FFF2-40B4-BE49-F238E27FC236}">
                <a16:creationId xmlns:a16="http://schemas.microsoft.com/office/drawing/2014/main" id="{ADFB2EEF-3E9F-42D8-B0AC-AD6223B6DACF}"/>
              </a:ext>
              <a:ext uri="{C183D7F6-B498-43B3-948B-1728B52AA6E4}">
                <adec:decorative xmlns:adec="http://schemas.microsoft.com/office/drawing/2017/decorative" xmlns="" val="1"/>
              </a:ext>
            </a:extLst>
          </p:cNvPr>
          <p:cNvGrpSpPr/>
          <p:nvPr/>
        </p:nvGrpSpPr>
        <p:grpSpPr>
          <a:xfrm>
            <a:off x="4374114" y="1622931"/>
            <a:ext cx="3419021" cy="4751046"/>
            <a:chOff x="304800" y="1577182"/>
            <a:chExt cx="3419021" cy="2214588"/>
          </a:xfrm>
          <a:effectLst>
            <a:outerShdw blurRad="50800" dist="38100" dir="5400000" algn="t" rotWithShape="0">
              <a:prstClr val="black">
                <a:alpha val="20000"/>
              </a:prstClr>
            </a:outerShdw>
          </a:effectLst>
        </p:grpSpPr>
        <p:sp>
          <p:nvSpPr>
            <p:cNvPr id="38" name="Rectángulo 37">
              <a:extLst>
                <a:ext uri="{FF2B5EF4-FFF2-40B4-BE49-F238E27FC236}">
                  <a16:creationId xmlns:a16="http://schemas.microsoft.com/office/drawing/2014/main" id="{0C38E42E-4E1E-41C2-9F3C-BA9605582D3C}"/>
                </a:ext>
              </a:extLst>
            </p:cNvPr>
            <p:cNvSpPr/>
            <p:nvPr/>
          </p:nvSpPr>
          <p:spPr>
            <a:xfrm>
              <a:off x="304800" y="1577182"/>
              <a:ext cx="3419021" cy="2714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39" name="Rectángulo 38">
              <a:extLst>
                <a:ext uri="{FF2B5EF4-FFF2-40B4-BE49-F238E27FC236}">
                  <a16:creationId xmlns:a16="http://schemas.microsoft.com/office/drawing/2014/main" id="{AB0DB1EC-394C-42B8-BBFE-42DF2B50DFA6}"/>
                </a:ext>
              </a:extLst>
            </p:cNvPr>
            <p:cNvSpPr/>
            <p:nvPr/>
          </p:nvSpPr>
          <p:spPr>
            <a:xfrm>
              <a:off x="304800" y="1841832"/>
              <a:ext cx="3419021" cy="1949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40" name="Elipse 39">
            <a:extLst>
              <a:ext uri="{FF2B5EF4-FFF2-40B4-BE49-F238E27FC236}">
                <a16:creationId xmlns:a16="http://schemas.microsoft.com/office/drawing/2014/main" id="{ACA1B79E-6506-4B5D-BBB9-4CDD6622DBB1}"/>
              </a:ext>
              <a:ext uri="{C183D7F6-B498-43B3-948B-1728B52AA6E4}">
                <adec:decorative xmlns:adec="http://schemas.microsoft.com/office/drawing/2017/decorative" xmlns="" val="1"/>
              </a:ext>
            </a:extLst>
          </p:cNvPr>
          <p:cNvSpPr/>
          <p:nvPr/>
        </p:nvSpPr>
        <p:spPr>
          <a:xfrm>
            <a:off x="5787096" y="1340770"/>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41" name="Picture 2" descr="Temporizador de cronómetro - Descargar PNG/SVG transparente">
            <a:extLst>
              <a:ext uri="{FF2B5EF4-FFF2-40B4-BE49-F238E27FC236}">
                <a16:creationId xmlns:a16="http://schemas.microsoft.com/office/drawing/2014/main" id="{B84F34C4-0281-46EE-9A59-53C230FF8B6B}"/>
              </a:ext>
            </a:extLst>
          </p:cNvPr>
          <p:cNvPicPr>
            <a:picLocks noChangeAspect="1" noChangeArrowheads="1"/>
          </p:cNvPicPr>
          <p:nvPr/>
        </p:nvPicPr>
        <p:blipFill>
          <a:blip r:embed="rId5" cstate="hq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853221" y="1374211"/>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42" name="CuadroTexto 41">
            <a:extLst>
              <a:ext uri="{FF2B5EF4-FFF2-40B4-BE49-F238E27FC236}">
                <a16:creationId xmlns:a16="http://schemas.microsoft.com/office/drawing/2014/main" id="{D3D0752A-4247-48D4-859F-950C61DA6BA2}"/>
              </a:ext>
            </a:extLst>
          </p:cNvPr>
          <p:cNvSpPr txBox="1"/>
          <p:nvPr/>
        </p:nvSpPr>
        <p:spPr>
          <a:xfrm>
            <a:off x="4374114" y="2180503"/>
            <a:ext cx="3464024" cy="2970044"/>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Installment payment of payment facilities plans that have expired on February 28, 2020, and the ones that will end on March 31, 2020 was extended up to April 30, 2020. </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Tax Refund Requests (“CEDEIM”, by its acronym in Spanish) submissions ending in March 2020 were extended up to April 30, 2020. </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Tax Credit Notes Certificates (“CENOCREF”, by its acronym in Spanish) submissions pursuant to Law No. 1886, ending in March 2020 were also extended up to April 30, 2020. </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Simplified Tax Regime Obligations for the January and February 2020, bimester may be fulfilled up to May 11, 2020. </a:t>
            </a:r>
          </a:p>
        </p:txBody>
      </p:sp>
      <p:pic>
        <p:nvPicPr>
          <p:cNvPr id="19458" name="Picture 2">
            <a:extLst>
              <a:ext uri="{FF2B5EF4-FFF2-40B4-BE49-F238E27FC236}">
                <a16:creationId xmlns:a16="http://schemas.microsoft.com/office/drawing/2014/main" id="{3A002DD3-83F9-4F01-9879-348AFE8B1F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80013" y="132537"/>
            <a:ext cx="1618659" cy="705002"/>
          </a:xfrm>
          <a:prstGeom prst="rect">
            <a:avLst/>
          </a:prstGeom>
          <a:ln>
            <a:noFill/>
          </a:ln>
          <a:effectLst>
            <a:softEdge rad="38100"/>
          </a:effectLst>
          <a:extLst>
            <a:ext uri="{909E8E84-426E-40DD-AFC4-6F175D3DCCD1}">
              <a14:hiddenFill xmlns:a14="http://schemas.microsoft.com/office/drawing/2010/main">
                <a:solidFill>
                  <a:srgbClr val="FFFFFF"/>
                </a:solidFill>
              </a14:hiddenFill>
            </a:ext>
          </a:extLst>
        </p:spPr>
      </p:pic>
      <p:pic>
        <p:nvPicPr>
          <p:cNvPr id="31" name="Picture 2" descr="Lataxnet">
            <a:extLst>
              <a:ext uri="{FF2B5EF4-FFF2-40B4-BE49-F238E27FC236}">
                <a16:creationId xmlns:a16="http://schemas.microsoft.com/office/drawing/2014/main" id="{FC9FA287-B2AF-49C0-8E44-BC83921766C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32" name="Imagen 31" descr="Imagen que contiene dibujo, plato&#10;&#10;Descripción generada automáticamente">
            <a:extLst>
              <a:ext uri="{FF2B5EF4-FFF2-40B4-BE49-F238E27FC236}">
                <a16:creationId xmlns:a16="http://schemas.microsoft.com/office/drawing/2014/main" id="{32F328C4-B0C9-4162-AB65-DCAF3A2AD9D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2395226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20086"/>
            <a:ext cx="12192000" cy="2115501"/>
          </a:xfrm>
          <a:prstGeom prst="rect">
            <a:avLst/>
          </a:prstGeom>
        </p:spPr>
      </p:pic>
      <p:sp>
        <p:nvSpPr>
          <p:cNvPr id="185" name="Rectángulo 184">
            <a:extLst>
              <a:ext uri="{FF2B5EF4-FFF2-40B4-BE49-F238E27FC236}">
                <a16:creationId xmlns:a16="http://schemas.microsoft.com/office/drawing/2014/main" id="{AA28CFA6-1725-41B9-AFC0-2D9C4C887905}"/>
              </a:ext>
            </a:extLst>
          </p:cNvPr>
          <p:cNvSpPr/>
          <p:nvPr/>
        </p:nvSpPr>
        <p:spPr>
          <a:xfrm>
            <a:off x="4386491" y="4294642"/>
            <a:ext cx="3418393" cy="2061019"/>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grpSp>
        <p:nvGrpSpPr>
          <p:cNvPr id="43" name="Grupo 42">
            <a:extLst>
              <a:ext uri="{FF2B5EF4-FFF2-40B4-BE49-F238E27FC236}">
                <a16:creationId xmlns:a16="http://schemas.microsoft.com/office/drawing/2014/main" id="{91550221-8258-42F2-8C5D-7698C3085D53}"/>
              </a:ext>
              <a:ext uri="{C183D7F6-B498-43B3-948B-1728B52AA6E4}">
                <adec:decorative xmlns:adec="http://schemas.microsoft.com/office/drawing/2017/decorative" xmlns="" val="1"/>
              </a:ext>
            </a:extLst>
          </p:cNvPr>
          <p:cNvGrpSpPr/>
          <p:nvPr/>
        </p:nvGrpSpPr>
        <p:grpSpPr>
          <a:xfrm>
            <a:off x="304800" y="1604616"/>
            <a:ext cx="3419021" cy="4751046"/>
            <a:chOff x="304800" y="1577182"/>
            <a:chExt cx="3419021" cy="2214588"/>
          </a:xfrm>
          <a:effectLst>
            <a:outerShdw blurRad="50800" dist="38100" dir="5400000" algn="t" rotWithShape="0">
              <a:prstClr val="black">
                <a:alpha val="20000"/>
              </a:prstClr>
            </a:outerShdw>
          </a:effectLst>
        </p:grpSpPr>
        <p:sp>
          <p:nvSpPr>
            <p:cNvPr id="5" name="Rectángulo 4">
              <a:extLst>
                <a:ext uri="{FF2B5EF4-FFF2-40B4-BE49-F238E27FC236}">
                  <a16:creationId xmlns:a16="http://schemas.microsoft.com/office/drawing/2014/main" id="{CDADA208-E23E-4B7A-8B30-503644571020}"/>
                </a:ext>
              </a:extLst>
            </p:cNvPr>
            <p:cNvSpPr/>
            <p:nvPr/>
          </p:nvSpPr>
          <p:spPr>
            <a:xfrm>
              <a:off x="304800" y="1577182"/>
              <a:ext cx="3419021" cy="2881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7" name="Rectángulo 6">
              <a:extLst>
                <a:ext uri="{FF2B5EF4-FFF2-40B4-BE49-F238E27FC236}">
                  <a16:creationId xmlns:a16="http://schemas.microsoft.com/office/drawing/2014/main" id="{35AF9DE5-C8D3-43F1-8647-AA7713F1FCEF}"/>
                </a:ext>
              </a:extLst>
            </p:cNvPr>
            <p:cNvSpPr/>
            <p:nvPr/>
          </p:nvSpPr>
          <p:spPr>
            <a:xfrm>
              <a:off x="304800" y="1865347"/>
              <a:ext cx="3419021" cy="1926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6" name="Elipse 5">
            <a:extLst>
              <a:ext uri="{FF2B5EF4-FFF2-40B4-BE49-F238E27FC236}">
                <a16:creationId xmlns:a16="http://schemas.microsoft.com/office/drawing/2014/main" id="{97C50A8E-3918-4827-975A-99A3EAB66BFA}"/>
              </a:ext>
              <a:ext uri="{C183D7F6-B498-43B3-948B-1728B52AA6E4}">
                <adec:decorative xmlns:adec="http://schemas.microsoft.com/office/drawing/2017/decorative" xmlns="" val="1"/>
              </a:ext>
            </a:extLst>
          </p:cNvPr>
          <p:cNvSpPr/>
          <p:nvPr/>
        </p:nvSpPr>
        <p:spPr>
          <a:xfrm>
            <a:off x="1717782" y="1322455"/>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45" name="Grupo 44">
            <a:extLst>
              <a:ext uri="{FF2B5EF4-FFF2-40B4-BE49-F238E27FC236}">
                <a16:creationId xmlns:a16="http://schemas.microsoft.com/office/drawing/2014/main" id="{82DC834D-A801-489D-B18E-A3C9646F4D2E}"/>
              </a:ext>
              <a:ext uri="{C183D7F6-B498-43B3-948B-1728B52AA6E4}">
                <adec:decorative xmlns:adec="http://schemas.microsoft.com/office/drawing/2017/decorative" xmlns="" val="1"/>
              </a:ext>
            </a:extLst>
          </p:cNvPr>
          <p:cNvGrpSpPr/>
          <p:nvPr/>
        </p:nvGrpSpPr>
        <p:grpSpPr>
          <a:xfrm>
            <a:off x="4386489" y="1657393"/>
            <a:ext cx="3419021" cy="2214587"/>
            <a:chOff x="304800" y="1577183"/>
            <a:chExt cx="3419021" cy="2214587"/>
          </a:xfrm>
          <a:effectLst>
            <a:outerShdw blurRad="50800" dist="38100" dir="5400000" algn="t" rotWithShape="0">
              <a:prstClr val="black">
                <a:alpha val="20000"/>
              </a:prstClr>
            </a:outerShdw>
          </a:effectLst>
        </p:grpSpPr>
        <p:sp>
          <p:nvSpPr>
            <p:cNvPr id="46" name="Rectángulo 45">
              <a:extLst>
                <a:ext uri="{FF2B5EF4-FFF2-40B4-BE49-F238E27FC236}">
                  <a16:creationId xmlns:a16="http://schemas.microsoft.com/office/drawing/2014/main" id="{0A0A31DB-DD27-4F64-AB8C-EC7887B70CFD}"/>
                </a:ext>
              </a:extLst>
            </p:cNvPr>
            <p:cNvSpPr/>
            <p:nvPr/>
          </p:nvSpPr>
          <p:spPr>
            <a:xfrm>
              <a:off x="304800" y="1577183"/>
              <a:ext cx="3419021" cy="53710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47" name="Rectángulo 46">
              <a:extLst>
                <a:ext uri="{FF2B5EF4-FFF2-40B4-BE49-F238E27FC236}">
                  <a16:creationId xmlns:a16="http://schemas.microsoft.com/office/drawing/2014/main" id="{AC6A4160-8BE0-4F42-8528-A692DB7BDCCE}"/>
                </a:ext>
              </a:extLst>
            </p:cNvPr>
            <p:cNvSpPr/>
            <p:nvPr/>
          </p:nvSpPr>
          <p:spPr>
            <a:xfrm>
              <a:off x="304800" y="2105807"/>
              <a:ext cx="3419021" cy="1685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48" name="Elipse 47">
            <a:extLst>
              <a:ext uri="{FF2B5EF4-FFF2-40B4-BE49-F238E27FC236}">
                <a16:creationId xmlns:a16="http://schemas.microsoft.com/office/drawing/2014/main" id="{151F8D54-5195-4686-B421-E1F7E4D42652}"/>
              </a:ext>
              <a:ext uri="{C183D7F6-B498-43B3-948B-1728B52AA6E4}">
                <adec:decorative xmlns:adec="http://schemas.microsoft.com/office/drawing/2017/decorative" xmlns="" val="1"/>
              </a:ext>
            </a:extLst>
          </p:cNvPr>
          <p:cNvSpPr/>
          <p:nvPr/>
        </p:nvSpPr>
        <p:spPr>
          <a:xfrm>
            <a:off x="5799471" y="1322455"/>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87" name="Rectángulo 86">
            <a:extLst>
              <a:ext uri="{FF2B5EF4-FFF2-40B4-BE49-F238E27FC236}">
                <a16:creationId xmlns:a16="http://schemas.microsoft.com/office/drawing/2014/main" id="{BF061177-3A0B-4D94-95FF-46770B8B2E9B}"/>
              </a:ext>
            </a:extLst>
          </p:cNvPr>
          <p:cNvSpPr/>
          <p:nvPr/>
        </p:nvSpPr>
        <p:spPr>
          <a:xfrm>
            <a:off x="8467385" y="1657392"/>
            <a:ext cx="3419021" cy="56478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89" name="Elipse 88">
            <a:extLst>
              <a:ext uri="{FF2B5EF4-FFF2-40B4-BE49-F238E27FC236}">
                <a16:creationId xmlns:a16="http://schemas.microsoft.com/office/drawing/2014/main" id="{1710653A-F5C8-47DE-8D3E-A0B5438ED781}"/>
              </a:ext>
              <a:ext uri="{C183D7F6-B498-43B3-948B-1728B52AA6E4}">
                <adec:decorative xmlns:adec="http://schemas.microsoft.com/office/drawing/2017/decorative" xmlns="" val="1"/>
              </a:ext>
            </a:extLst>
          </p:cNvPr>
          <p:cNvSpPr/>
          <p:nvPr/>
        </p:nvSpPr>
        <p:spPr>
          <a:xfrm>
            <a:off x="9848283" y="1322455"/>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09" name="Rectángulo 208">
            <a:extLst>
              <a:ext uri="{FF2B5EF4-FFF2-40B4-BE49-F238E27FC236}">
                <a16:creationId xmlns:a16="http://schemas.microsoft.com/office/drawing/2014/main" id="{EF7146E4-123C-45BA-985D-EB0F6B7CEC7D}"/>
              </a:ext>
            </a:extLst>
          </p:cNvPr>
          <p:cNvSpPr/>
          <p:nvPr/>
        </p:nvSpPr>
        <p:spPr>
          <a:xfrm>
            <a:off x="8467385" y="2215786"/>
            <a:ext cx="3419021" cy="2594675"/>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pic>
        <p:nvPicPr>
          <p:cNvPr id="29" name="Picture 6" descr="Add, calendar, event, plus, schedule icon">
            <a:extLst>
              <a:ext uri="{FF2B5EF4-FFF2-40B4-BE49-F238E27FC236}">
                <a16:creationId xmlns:a16="http://schemas.microsoft.com/office/drawing/2014/main" id="{06D23355-43D1-455D-B230-8EF946CCA109}"/>
              </a:ext>
            </a:extLst>
          </p:cNvPr>
          <p:cNvPicPr>
            <a:picLocks noChangeAspect="1" noChangeArrowheads="1"/>
          </p:cNvPicPr>
          <p:nvPr/>
        </p:nvPicPr>
        <p:blipFill>
          <a:blip r:embed="rId5"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7402" y="1389140"/>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upo 40" descr="binocular ">
            <a:extLst>
              <a:ext uri="{FF2B5EF4-FFF2-40B4-BE49-F238E27FC236}">
                <a16:creationId xmlns:a16="http://schemas.microsoft.com/office/drawing/2014/main" id="{536AB3B3-02A6-4C68-9893-1324CFC7DBA0}"/>
              </a:ext>
            </a:extLst>
          </p:cNvPr>
          <p:cNvGrpSpPr>
            <a:grpSpLocks noChangeAspect="1"/>
          </p:cNvGrpSpPr>
          <p:nvPr/>
        </p:nvGrpSpPr>
        <p:grpSpPr bwMode="auto">
          <a:xfrm>
            <a:off x="5903669" y="1393959"/>
            <a:ext cx="468000" cy="432927"/>
            <a:chOff x="3438" y="454"/>
            <a:chExt cx="427" cy="395"/>
          </a:xfrm>
          <a:solidFill>
            <a:schemeClr val="accent1"/>
          </a:solidFill>
        </p:grpSpPr>
        <p:sp>
          <p:nvSpPr>
            <p:cNvPr id="31" name="Forma libre 41">
              <a:extLst>
                <a:ext uri="{FF2B5EF4-FFF2-40B4-BE49-F238E27FC236}">
                  <a16:creationId xmlns:a16="http://schemas.microsoft.com/office/drawing/2014/main" id="{BAA2337A-CDA5-4510-979E-43F0B715D5D4}"/>
                </a:ext>
              </a:extLst>
            </p:cNvPr>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2" name="Forma libre 42">
              <a:extLst>
                <a:ext uri="{FF2B5EF4-FFF2-40B4-BE49-F238E27FC236}">
                  <a16:creationId xmlns:a16="http://schemas.microsoft.com/office/drawing/2014/main" id="{A8102A12-321A-4C65-984E-6099E9C411D4}"/>
                </a:ext>
              </a:extLst>
            </p:cNvPr>
            <p:cNvSpPr>
              <a:spLocks/>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3" name="Forma libre 43">
              <a:extLst>
                <a:ext uri="{FF2B5EF4-FFF2-40B4-BE49-F238E27FC236}">
                  <a16:creationId xmlns:a16="http://schemas.microsoft.com/office/drawing/2014/main" id="{4160EB8D-CF6C-418E-AD0D-89C8A57083D6}"/>
                </a:ext>
              </a:extLst>
            </p:cNvPr>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4" name="Forma libre 44">
              <a:extLst>
                <a:ext uri="{FF2B5EF4-FFF2-40B4-BE49-F238E27FC236}">
                  <a16:creationId xmlns:a16="http://schemas.microsoft.com/office/drawing/2014/main" id="{23A06F3A-1DE8-4333-BD75-B8C4CC0CB080}"/>
                </a:ext>
              </a:extLst>
            </p:cNvPr>
            <p:cNvSpPr>
              <a:spLocks/>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5" name="Forma libre 45">
              <a:extLst>
                <a:ext uri="{FF2B5EF4-FFF2-40B4-BE49-F238E27FC236}">
                  <a16:creationId xmlns:a16="http://schemas.microsoft.com/office/drawing/2014/main" id="{3DAEC0D7-DFB1-40CF-BDFF-289272630CCA}"/>
                </a:ext>
              </a:extLst>
            </p:cNvPr>
            <p:cNvSpPr>
              <a:spLocks/>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6" name="Forma libre 46">
              <a:extLst>
                <a:ext uri="{FF2B5EF4-FFF2-40B4-BE49-F238E27FC236}">
                  <a16:creationId xmlns:a16="http://schemas.microsoft.com/office/drawing/2014/main" id="{78939FBD-F66B-49D5-A1CE-9A8E36C0ADA3}"/>
                </a:ext>
              </a:extLst>
            </p:cNvPr>
            <p:cNvSpPr>
              <a:spLocks/>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7" name="Forma libre 47">
              <a:extLst>
                <a:ext uri="{FF2B5EF4-FFF2-40B4-BE49-F238E27FC236}">
                  <a16:creationId xmlns:a16="http://schemas.microsoft.com/office/drawing/2014/main" id="{86DD8897-1715-4169-93FB-D5FC8BCBD8C3}"/>
                </a:ext>
              </a:extLst>
            </p:cNvPr>
            <p:cNvSpPr>
              <a:spLocks/>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8" name="Forma libre 48">
              <a:extLst>
                <a:ext uri="{FF2B5EF4-FFF2-40B4-BE49-F238E27FC236}">
                  <a16:creationId xmlns:a16="http://schemas.microsoft.com/office/drawing/2014/main" id="{6D55A73B-AA63-4CA2-9BDB-79F28B09004E}"/>
                </a:ext>
              </a:extLst>
            </p:cNvPr>
            <p:cNvSpPr>
              <a:spLocks/>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9" name="Forma libre 49">
              <a:extLst>
                <a:ext uri="{FF2B5EF4-FFF2-40B4-BE49-F238E27FC236}">
                  <a16:creationId xmlns:a16="http://schemas.microsoft.com/office/drawing/2014/main" id="{4BB8676B-E8A3-4986-931B-BCAAA76C03FD}"/>
                </a:ext>
              </a:extLst>
            </p:cNvPr>
            <p:cNvSpPr>
              <a:spLocks/>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grpSp>
        <p:nvGrpSpPr>
          <p:cNvPr id="40" name="Grupo 89" descr="icono de marca de verificación con lápiz">
            <a:extLst>
              <a:ext uri="{FF2B5EF4-FFF2-40B4-BE49-F238E27FC236}">
                <a16:creationId xmlns:a16="http://schemas.microsoft.com/office/drawing/2014/main" id="{860C1AB1-F822-44C9-8312-D34C2EDDF1ED}"/>
              </a:ext>
            </a:extLst>
          </p:cNvPr>
          <p:cNvGrpSpPr>
            <a:grpSpLocks noChangeAspect="1"/>
          </p:cNvGrpSpPr>
          <p:nvPr/>
        </p:nvGrpSpPr>
        <p:grpSpPr bwMode="auto">
          <a:xfrm>
            <a:off x="10006481" y="1450313"/>
            <a:ext cx="432000" cy="432000"/>
            <a:chOff x="6539" y="440"/>
            <a:chExt cx="426" cy="426"/>
          </a:xfrm>
          <a:solidFill>
            <a:schemeClr val="accent1"/>
          </a:solidFill>
        </p:grpSpPr>
        <p:sp>
          <p:nvSpPr>
            <p:cNvPr id="41" name="Forma libre 90">
              <a:extLst>
                <a:ext uri="{FF2B5EF4-FFF2-40B4-BE49-F238E27FC236}">
                  <a16:creationId xmlns:a16="http://schemas.microsoft.com/office/drawing/2014/main" id="{C9F8DF31-B5CA-464A-B760-E6F6B154256E}"/>
                </a:ext>
              </a:extLst>
            </p:cNvPr>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42" name="Forma libre 91">
              <a:extLst>
                <a:ext uri="{FF2B5EF4-FFF2-40B4-BE49-F238E27FC236}">
                  <a16:creationId xmlns:a16="http://schemas.microsoft.com/office/drawing/2014/main" id="{58D7F468-EADD-44C6-AD6C-76BD72CFE8A1}"/>
                </a:ext>
              </a:extLst>
            </p:cNvPr>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49" name="Forma libre 92">
              <a:extLst>
                <a:ext uri="{FF2B5EF4-FFF2-40B4-BE49-F238E27FC236}">
                  <a16:creationId xmlns:a16="http://schemas.microsoft.com/office/drawing/2014/main" id="{E93DF41E-367E-4443-8052-A22456BF9AA7}"/>
                </a:ext>
              </a:extLst>
            </p:cNvPr>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0" name="Forma libre 93">
              <a:extLst>
                <a:ext uri="{FF2B5EF4-FFF2-40B4-BE49-F238E27FC236}">
                  <a16:creationId xmlns:a16="http://schemas.microsoft.com/office/drawing/2014/main" id="{AC3E2FE7-496B-4591-847C-F4553355C3F1}"/>
                </a:ext>
              </a:extLst>
            </p:cNvPr>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1" name="Forma libre 94">
              <a:extLst>
                <a:ext uri="{FF2B5EF4-FFF2-40B4-BE49-F238E27FC236}">
                  <a16:creationId xmlns:a16="http://schemas.microsoft.com/office/drawing/2014/main" id="{2535C6F3-20EF-4CCE-9635-640033262A4A}"/>
                </a:ext>
              </a:extLst>
            </p:cNvPr>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2" name="Forma libre 95">
              <a:extLst>
                <a:ext uri="{FF2B5EF4-FFF2-40B4-BE49-F238E27FC236}">
                  <a16:creationId xmlns:a16="http://schemas.microsoft.com/office/drawing/2014/main" id="{6985DAC3-B47C-410D-B1FF-7082E1BB7FF1}"/>
                </a:ext>
              </a:extLst>
            </p:cNvPr>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3" name="Forma libre 96">
              <a:extLst>
                <a:ext uri="{FF2B5EF4-FFF2-40B4-BE49-F238E27FC236}">
                  <a16:creationId xmlns:a16="http://schemas.microsoft.com/office/drawing/2014/main" id="{C28F5235-6643-4794-BE94-2863FDA1DCFC}"/>
                </a:ext>
              </a:extLst>
            </p:cNvPr>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4" name="Forma libre 97">
              <a:extLst>
                <a:ext uri="{FF2B5EF4-FFF2-40B4-BE49-F238E27FC236}">
                  <a16:creationId xmlns:a16="http://schemas.microsoft.com/office/drawing/2014/main" id="{52DAF1B5-D4D4-43BA-B8EF-3D79C39C3F78}"/>
                </a:ext>
              </a:extLst>
            </p:cNvPr>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5" name="Forma libre 98">
              <a:extLst>
                <a:ext uri="{FF2B5EF4-FFF2-40B4-BE49-F238E27FC236}">
                  <a16:creationId xmlns:a16="http://schemas.microsoft.com/office/drawing/2014/main" id="{0EAA7D28-5322-4BD3-964F-636BC5BB98DE}"/>
                </a:ext>
              </a:extLst>
            </p:cNvPr>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56" name="Forma libre: Forma 59">
            <a:extLst>
              <a:ext uri="{FF2B5EF4-FFF2-40B4-BE49-F238E27FC236}">
                <a16:creationId xmlns:a16="http://schemas.microsoft.com/office/drawing/2014/main" id="{76CF093C-3805-4C41-B343-4024EB86DE45}"/>
              </a:ext>
              <a:ext uri="{C183D7F6-B498-43B3-948B-1728B52AA6E4}">
                <adec:decorative xmlns:adec="http://schemas.microsoft.com/office/drawing/2017/decorative" xmlns="" val="1"/>
              </a:ext>
            </a:extLst>
          </p:cNvPr>
          <p:cNvSpPr/>
          <p:nvPr/>
        </p:nvSpPr>
        <p:spPr>
          <a:xfrm>
            <a:off x="9092101" y="-6892"/>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64" name="Título 2">
            <a:extLst>
              <a:ext uri="{FF2B5EF4-FFF2-40B4-BE49-F238E27FC236}">
                <a16:creationId xmlns:a16="http://schemas.microsoft.com/office/drawing/2014/main" id="{C6C90A06-E262-4915-8CDF-6654B3ECB4F3}"/>
              </a:ext>
            </a:extLst>
          </p:cNvPr>
          <p:cNvSpPr>
            <a:spLocks noGrp="1"/>
          </p:cNvSpPr>
          <p:nvPr>
            <p:ph type="title"/>
          </p:nvPr>
        </p:nvSpPr>
        <p:spPr>
          <a:xfrm>
            <a:off x="2225813" y="-7318"/>
            <a:ext cx="3349070" cy="1325563"/>
          </a:xfrm>
        </p:spPr>
        <p:txBody>
          <a:bodyPr rtlCol="0"/>
          <a:lstStyle/>
          <a:p>
            <a:pPr rtl="0"/>
            <a:r>
              <a:rPr lang="es-ES" dirty="0">
                <a:solidFill>
                  <a:schemeClr val="bg1"/>
                </a:solidFill>
              </a:rPr>
              <a:t>BOLIVIA</a:t>
            </a:r>
          </a:p>
        </p:txBody>
      </p:sp>
      <p:sp>
        <p:nvSpPr>
          <p:cNvPr id="65" name="objeto 5" descr="Rectángulo beige">
            <a:extLst>
              <a:ext uri="{FF2B5EF4-FFF2-40B4-BE49-F238E27FC236}">
                <a16:creationId xmlns:a16="http://schemas.microsoft.com/office/drawing/2014/main" id="{D0AB0F36-2F31-42C4-B35B-09FC46D7A64C}"/>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66" name="15 Imagen">
            <a:extLst>
              <a:ext uri="{FF2B5EF4-FFF2-40B4-BE49-F238E27FC236}">
                <a16:creationId xmlns:a16="http://schemas.microsoft.com/office/drawing/2014/main" id="{D18A4F8C-0460-4876-AAAC-E75EAC71A8A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0523" y="135304"/>
            <a:ext cx="1119351" cy="725213"/>
          </a:xfrm>
          <a:prstGeom prst="ellipse">
            <a:avLst/>
          </a:prstGeom>
          <a:ln>
            <a:noFill/>
          </a:ln>
          <a:effectLst>
            <a:softEdge rad="76200"/>
          </a:effectLst>
        </p:spPr>
      </p:pic>
      <p:sp>
        <p:nvSpPr>
          <p:cNvPr id="68" name="CuadroTexto 67">
            <a:extLst>
              <a:ext uri="{FF2B5EF4-FFF2-40B4-BE49-F238E27FC236}">
                <a16:creationId xmlns:a16="http://schemas.microsoft.com/office/drawing/2014/main" id="{4416A018-08E9-4721-8D0B-0E4BBC43453F}"/>
              </a:ext>
            </a:extLst>
          </p:cNvPr>
          <p:cNvSpPr txBox="1"/>
          <p:nvPr/>
        </p:nvSpPr>
        <p:spPr>
          <a:xfrm>
            <a:off x="304800" y="2178230"/>
            <a:ext cx="3464024" cy="3477875"/>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term computation for the submission and processing of tax proceedings substantiated in the administrative courts (before the General and Regional Tax Challenge Authorities), as well as judicial proceedings (Tax Court Judges), is suspended</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Similarly, the term computation for the initiation and processing of determinative and sanctioning proceedings under the control of National Tax Administration and the National Customs Administration is suspended, the terms for notifications of Determinative, Sanctioning, Administrative Resolutions and other challengeable final acts, are specifically suspended</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The computation for suspended terms will restart automatically on the next business day after the Health Emergency Declaration is abolished.</a:t>
            </a:r>
          </a:p>
        </p:txBody>
      </p:sp>
      <p:sp>
        <p:nvSpPr>
          <p:cNvPr id="69" name="Rectángulo 68">
            <a:extLst>
              <a:ext uri="{FF2B5EF4-FFF2-40B4-BE49-F238E27FC236}">
                <a16:creationId xmlns:a16="http://schemas.microsoft.com/office/drawing/2014/main" id="{722215FC-BAC8-4D12-A0DA-578F15062AAE}"/>
              </a:ext>
            </a:extLst>
          </p:cNvPr>
          <p:cNvSpPr/>
          <p:nvPr/>
        </p:nvSpPr>
        <p:spPr>
          <a:xfrm>
            <a:off x="4378840" y="4198973"/>
            <a:ext cx="3426044" cy="61148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70" name="Elipse 69">
            <a:extLst>
              <a:ext uri="{FF2B5EF4-FFF2-40B4-BE49-F238E27FC236}">
                <a16:creationId xmlns:a16="http://schemas.microsoft.com/office/drawing/2014/main" id="{36773EDA-C904-4A0B-8C54-4C20A90481BA}"/>
              </a:ext>
              <a:ext uri="{C183D7F6-B498-43B3-948B-1728B52AA6E4}">
                <adec:decorative xmlns:adec="http://schemas.microsoft.com/office/drawing/2017/decorative" xmlns="" val="1"/>
              </a:ext>
            </a:extLst>
          </p:cNvPr>
          <p:cNvSpPr/>
          <p:nvPr/>
        </p:nvSpPr>
        <p:spPr>
          <a:xfrm>
            <a:off x="5811596" y="3956152"/>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71" name="Picture 4" descr="billete de dinero en dólares en una mano - Iconos gratis de comercio">
            <a:extLst>
              <a:ext uri="{FF2B5EF4-FFF2-40B4-BE49-F238E27FC236}">
                <a16:creationId xmlns:a16="http://schemas.microsoft.com/office/drawing/2014/main" id="{702CC582-15D7-4289-93F9-B4152DC9B247}"/>
              </a:ext>
            </a:extLst>
          </p:cNvPr>
          <p:cNvPicPr>
            <a:picLocks noChangeAspect="1" noChangeArrowheads="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86437" y="4046754"/>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72" name="CuadroTexto 71">
            <a:extLst>
              <a:ext uri="{FF2B5EF4-FFF2-40B4-BE49-F238E27FC236}">
                <a16:creationId xmlns:a16="http://schemas.microsoft.com/office/drawing/2014/main" id="{A7C76510-EBB9-4AB6-9B65-DDBF3AE41B78}"/>
              </a:ext>
            </a:extLst>
          </p:cNvPr>
          <p:cNvSpPr txBox="1"/>
          <p:nvPr/>
        </p:nvSpPr>
        <p:spPr>
          <a:xfrm>
            <a:off x="8414774" y="2270348"/>
            <a:ext cx="3464024" cy="1107996"/>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Formal obligations fulfillments such as submitting the IVA Purchase and Sales Book, Information Agents and others established on the specific regulation, ending during the months of March and April 2020, were extended up to May 11, 2020. </a:t>
            </a:r>
          </a:p>
        </p:txBody>
      </p:sp>
      <p:sp>
        <p:nvSpPr>
          <p:cNvPr id="73" name="CuadroTexto 72">
            <a:extLst>
              <a:ext uri="{FF2B5EF4-FFF2-40B4-BE49-F238E27FC236}">
                <a16:creationId xmlns:a16="http://schemas.microsoft.com/office/drawing/2014/main" id="{81EFF7AB-082D-48D2-842F-43DC28578773}"/>
              </a:ext>
            </a:extLst>
          </p:cNvPr>
          <p:cNvSpPr txBox="1"/>
          <p:nvPr/>
        </p:nvSpPr>
        <p:spPr>
          <a:xfrm>
            <a:off x="4333085" y="2257968"/>
            <a:ext cx="3464024" cy="1277273"/>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inspections and verifications scheduled by the tax administrations are exempted from the scope of the suspension on  initiation and processing of determinative and sanctioning proceedings under the control of National Tax Administration and the National Customs Administration.  </a:t>
            </a:r>
          </a:p>
        </p:txBody>
      </p:sp>
      <p:sp>
        <p:nvSpPr>
          <p:cNvPr id="11" name="CuadroTexto 10">
            <a:extLst>
              <a:ext uri="{FF2B5EF4-FFF2-40B4-BE49-F238E27FC236}">
                <a16:creationId xmlns:a16="http://schemas.microsoft.com/office/drawing/2014/main" id="{A0973DC6-6D7F-4C66-B41E-BA5CC307BBAA}"/>
              </a:ext>
            </a:extLst>
          </p:cNvPr>
          <p:cNvSpPr txBox="1"/>
          <p:nvPr/>
        </p:nvSpPr>
        <p:spPr>
          <a:xfrm>
            <a:off x="5295331" y="5104263"/>
            <a:ext cx="1651379" cy="646331"/>
          </a:xfrm>
          <a:prstGeom prst="rect">
            <a:avLst/>
          </a:prstGeom>
          <a:noFill/>
        </p:spPr>
        <p:txBody>
          <a:bodyPr wrap="square" rtlCol="0">
            <a:spAutoFit/>
          </a:bodyPr>
          <a:lstStyle/>
          <a:p>
            <a:pPr algn="ctr"/>
            <a:r>
              <a:rPr lang="es-VE" sz="3600" b="1" dirty="0">
                <a:effectLst>
                  <a:outerShdw blurRad="38100" dist="38100" dir="2700000" algn="tl">
                    <a:srgbClr val="000000">
                      <a:alpha val="43137"/>
                    </a:srgbClr>
                  </a:outerShdw>
                </a:effectLst>
              </a:rPr>
              <a:t>-</a:t>
            </a:r>
            <a:endParaRPr lang="en-US" sz="3600" b="1" dirty="0">
              <a:effectLst>
                <a:outerShdw blurRad="38100" dist="38100" dir="2700000" algn="tl">
                  <a:srgbClr val="000000">
                    <a:alpha val="43137"/>
                  </a:srgbClr>
                </a:outerShdw>
              </a:effectLst>
            </a:endParaRPr>
          </a:p>
        </p:txBody>
      </p:sp>
      <p:sp>
        <p:nvSpPr>
          <p:cNvPr id="58" name="CuadroTexto 57">
            <a:extLst>
              <a:ext uri="{FF2B5EF4-FFF2-40B4-BE49-F238E27FC236}">
                <a16:creationId xmlns:a16="http://schemas.microsoft.com/office/drawing/2014/main" id="{B291113D-0C8E-4553-9B9F-ED10144E0478}"/>
              </a:ext>
            </a:extLst>
          </p:cNvPr>
          <p:cNvSpPr txBox="1"/>
          <p:nvPr/>
        </p:nvSpPr>
        <p:spPr>
          <a:xfrm>
            <a:off x="9028132" y="5097729"/>
            <a:ext cx="3027879" cy="884858"/>
          </a:xfrm>
          <a:prstGeom prst="rect">
            <a:avLst/>
          </a:prstGeom>
          <a:noFill/>
        </p:spPr>
        <p:txBody>
          <a:bodyPr wrap="square" rtlCol="0">
            <a:spAutoFit/>
          </a:bodyPr>
          <a:lstStyle/>
          <a:p>
            <a:r>
              <a:rPr lang="es-VE" sz="1400" b="1" dirty="0">
                <a:solidFill>
                  <a:schemeClr val="accent2">
                    <a:lumMod val="50000"/>
                  </a:schemeClr>
                </a:solidFill>
              </a:rPr>
              <a:t>More </a:t>
            </a:r>
            <a:r>
              <a:rPr lang="es-VE" sz="1400" b="1" dirty="0" err="1">
                <a:solidFill>
                  <a:schemeClr val="accent2">
                    <a:lumMod val="50000"/>
                  </a:schemeClr>
                </a:solidFill>
              </a:rPr>
              <a:t>information</a:t>
            </a:r>
            <a:r>
              <a:rPr lang="es-VE" sz="1400" b="1" dirty="0">
                <a:solidFill>
                  <a:schemeClr val="accent2">
                    <a:lumMod val="50000"/>
                  </a:schemeClr>
                </a:solidFill>
              </a:rPr>
              <a:t>:</a:t>
            </a:r>
          </a:p>
          <a:p>
            <a:r>
              <a:rPr lang="es-VE" sz="1250" dirty="0">
                <a:solidFill>
                  <a:schemeClr val="accent4">
                    <a:lumMod val="75000"/>
                  </a:schemeClr>
                </a:solidFill>
                <a:hlinkClick r:id="rId8">
                  <a:extLst>
                    <a:ext uri="{A12FA001-AC4F-418D-AE19-62706E023703}">
                      <ahyp:hlinkClr xmlns:ahyp="http://schemas.microsoft.com/office/drawing/2018/hyperlinkcolor" xmlns="" val="tx"/>
                    </a:ext>
                  </a:extLst>
                </a:hlinkClick>
              </a:rPr>
              <a:t>https://www.gg-lex.com/index.php/noticias-y-publicaciones/381-dr-mauricio-dalman</a:t>
            </a:r>
            <a:r>
              <a:rPr lang="es-VE" sz="1250" dirty="0">
                <a:solidFill>
                  <a:schemeClr val="accent4">
                    <a:lumMod val="75000"/>
                  </a:schemeClr>
                </a:solidFill>
              </a:rPr>
              <a:t>    </a:t>
            </a:r>
            <a:endParaRPr lang="en-US" sz="1250" dirty="0">
              <a:solidFill>
                <a:schemeClr val="accent4">
                  <a:lumMod val="75000"/>
                </a:schemeClr>
              </a:solidFill>
            </a:endParaRPr>
          </a:p>
        </p:txBody>
      </p:sp>
      <p:sp>
        <p:nvSpPr>
          <p:cNvPr id="59" name="objeto 5" descr="Rectángulo beige">
            <a:extLst>
              <a:ext uri="{FF2B5EF4-FFF2-40B4-BE49-F238E27FC236}">
                <a16:creationId xmlns:a16="http://schemas.microsoft.com/office/drawing/2014/main" id="{67A2CABF-2671-413B-9AFF-00F6C635744C}"/>
              </a:ext>
            </a:extLst>
          </p:cNvPr>
          <p:cNvSpPr/>
          <p:nvPr/>
        </p:nvSpPr>
        <p:spPr>
          <a:xfrm flipV="1">
            <a:off x="8745362" y="6046941"/>
            <a:ext cx="2856848" cy="45719"/>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grpSp>
        <p:nvGrpSpPr>
          <p:cNvPr id="60" name="Grupo 59" descr="Este es un icono de dos cuadros de conversación. ">
            <a:extLst>
              <a:ext uri="{FF2B5EF4-FFF2-40B4-BE49-F238E27FC236}">
                <a16:creationId xmlns:a16="http://schemas.microsoft.com/office/drawing/2014/main" id="{CC12FC94-6D54-495F-A5C3-8C739EA73314}"/>
              </a:ext>
            </a:extLst>
          </p:cNvPr>
          <p:cNvGrpSpPr/>
          <p:nvPr/>
        </p:nvGrpSpPr>
        <p:grpSpPr>
          <a:xfrm>
            <a:off x="8770169" y="5175807"/>
            <a:ext cx="257964" cy="272873"/>
            <a:chOff x="3741701" y="1930400"/>
            <a:chExt cx="285750" cy="276225"/>
          </a:xfrm>
          <a:solidFill>
            <a:schemeClr val="accent2">
              <a:lumMod val="50000"/>
            </a:schemeClr>
          </a:solidFill>
        </p:grpSpPr>
        <p:sp>
          <p:nvSpPr>
            <p:cNvPr id="61" name="Forma libre 3129">
              <a:extLst>
                <a:ext uri="{FF2B5EF4-FFF2-40B4-BE49-F238E27FC236}">
                  <a16:creationId xmlns:a16="http://schemas.microsoft.com/office/drawing/2014/main" id="{CC65F4A1-E570-4C43-8B0D-2A4AF8A1A371}"/>
                </a:ext>
              </a:extLst>
            </p:cNvPr>
            <p:cNvSpPr>
              <a:spLocks/>
            </p:cNvSpPr>
            <p:nvPr/>
          </p:nvSpPr>
          <p:spPr bwMode="auto">
            <a:xfrm>
              <a:off x="3741701" y="2063750"/>
              <a:ext cx="285750" cy="142875"/>
            </a:xfrm>
            <a:custGeom>
              <a:avLst/>
              <a:gdLst>
                <a:gd name="T0" fmla="*/ 706 w 718"/>
                <a:gd name="T1" fmla="*/ 0 h 359"/>
                <a:gd name="T2" fmla="*/ 247 w 718"/>
                <a:gd name="T3" fmla="*/ 0 h 359"/>
                <a:gd name="T4" fmla="*/ 138 w 718"/>
                <a:gd name="T5" fmla="*/ 81 h 359"/>
                <a:gd name="T6" fmla="*/ 135 w 718"/>
                <a:gd name="T7" fmla="*/ 83 h 359"/>
                <a:gd name="T8" fmla="*/ 130 w 718"/>
                <a:gd name="T9" fmla="*/ 83 h 359"/>
                <a:gd name="T10" fmla="*/ 128 w 718"/>
                <a:gd name="T11" fmla="*/ 83 h 359"/>
                <a:gd name="T12" fmla="*/ 126 w 718"/>
                <a:gd name="T13" fmla="*/ 82 h 359"/>
                <a:gd name="T14" fmla="*/ 123 w 718"/>
                <a:gd name="T15" fmla="*/ 80 h 359"/>
                <a:gd name="T16" fmla="*/ 121 w 718"/>
                <a:gd name="T17" fmla="*/ 77 h 359"/>
                <a:gd name="T18" fmla="*/ 120 w 718"/>
                <a:gd name="T19" fmla="*/ 75 h 359"/>
                <a:gd name="T20" fmla="*/ 118 w 718"/>
                <a:gd name="T21" fmla="*/ 71 h 359"/>
                <a:gd name="T22" fmla="*/ 118 w 718"/>
                <a:gd name="T23" fmla="*/ 0 h 359"/>
                <a:gd name="T24" fmla="*/ 11 w 718"/>
                <a:gd name="T25" fmla="*/ 0 h 359"/>
                <a:gd name="T26" fmla="*/ 7 w 718"/>
                <a:gd name="T27" fmla="*/ 0 h 359"/>
                <a:gd name="T28" fmla="*/ 3 w 718"/>
                <a:gd name="T29" fmla="*/ 3 h 359"/>
                <a:gd name="T30" fmla="*/ 0 w 718"/>
                <a:gd name="T31" fmla="*/ 7 h 359"/>
                <a:gd name="T32" fmla="*/ 0 w 718"/>
                <a:gd name="T33" fmla="*/ 12 h 359"/>
                <a:gd name="T34" fmla="*/ 0 w 718"/>
                <a:gd name="T35" fmla="*/ 227 h 359"/>
                <a:gd name="T36" fmla="*/ 0 w 718"/>
                <a:gd name="T37" fmla="*/ 232 h 359"/>
                <a:gd name="T38" fmla="*/ 3 w 718"/>
                <a:gd name="T39" fmla="*/ 235 h 359"/>
                <a:gd name="T40" fmla="*/ 7 w 718"/>
                <a:gd name="T41" fmla="*/ 238 h 359"/>
                <a:gd name="T42" fmla="*/ 11 w 718"/>
                <a:gd name="T43" fmla="*/ 239 h 359"/>
                <a:gd name="T44" fmla="*/ 425 w 718"/>
                <a:gd name="T45" fmla="*/ 239 h 359"/>
                <a:gd name="T46" fmla="*/ 554 w 718"/>
                <a:gd name="T47" fmla="*/ 356 h 359"/>
                <a:gd name="T48" fmla="*/ 557 w 718"/>
                <a:gd name="T49" fmla="*/ 358 h 359"/>
                <a:gd name="T50" fmla="*/ 562 w 718"/>
                <a:gd name="T51" fmla="*/ 359 h 359"/>
                <a:gd name="T52" fmla="*/ 565 w 718"/>
                <a:gd name="T53" fmla="*/ 359 h 359"/>
                <a:gd name="T54" fmla="*/ 567 w 718"/>
                <a:gd name="T55" fmla="*/ 358 h 359"/>
                <a:gd name="T56" fmla="*/ 569 w 718"/>
                <a:gd name="T57" fmla="*/ 356 h 359"/>
                <a:gd name="T58" fmla="*/ 572 w 718"/>
                <a:gd name="T59" fmla="*/ 353 h 359"/>
                <a:gd name="T60" fmla="*/ 573 w 718"/>
                <a:gd name="T61" fmla="*/ 351 h 359"/>
                <a:gd name="T62" fmla="*/ 574 w 718"/>
                <a:gd name="T63" fmla="*/ 347 h 359"/>
                <a:gd name="T64" fmla="*/ 574 w 718"/>
                <a:gd name="T65" fmla="*/ 239 h 359"/>
                <a:gd name="T66" fmla="*/ 706 w 718"/>
                <a:gd name="T67" fmla="*/ 239 h 359"/>
                <a:gd name="T68" fmla="*/ 711 w 718"/>
                <a:gd name="T69" fmla="*/ 238 h 359"/>
                <a:gd name="T70" fmla="*/ 714 w 718"/>
                <a:gd name="T71" fmla="*/ 235 h 359"/>
                <a:gd name="T72" fmla="*/ 717 w 718"/>
                <a:gd name="T73" fmla="*/ 232 h 359"/>
                <a:gd name="T74" fmla="*/ 718 w 718"/>
                <a:gd name="T75" fmla="*/ 227 h 359"/>
                <a:gd name="T76" fmla="*/ 718 w 718"/>
                <a:gd name="T77" fmla="*/ 12 h 359"/>
                <a:gd name="T78" fmla="*/ 717 w 718"/>
                <a:gd name="T79" fmla="*/ 7 h 359"/>
                <a:gd name="T80" fmla="*/ 714 w 718"/>
                <a:gd name="T81" fmla="*/ 3 h 359"/>
                <a:gd name="T82" fmla="*/ 711 w 718"/>
                <a:gd name="T83" fmla="*/ 0 h 359"/>
                <a:gd name="T84" fmla="*/ 706 w 718"/>
                <a:gd name="T8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359">
                  <a:moveTo>
                    <a:pt x="706" y="0"/>
                  </a:moveTo>
                  <a:lnTo>
                    <a:pt x="247" y="0"/>
                  </a:lnTo>
                  <a:lnTo>
                    <a:pt x="138" y="81"/>
                  </a:lnTo>
                  <a:lnTo>
                    <a:pt x="135" y="83"/>
                  </a:lnTo>
                  <a:lnTo>
                    <a:pt x="130" y="83"/>
                  </a:lnTo>
                  <a:lnTo>
                    <a:pt x="128" y="83"/>
                  </a:lnTo>
                  <a:lnTo>
                    <a:pt x="126" y="82"/>
                  </a:lnTo>
                  <a:lnTo>
                    <a:pt x="123" y="80"/>
                  </a:lnTo>
                  <a:lnTo>
                    <a:pt x="121" y="77"/>
                  </a:lnTo>
                  <a:lnTo>
                    <a:pt x="120" y="75"/>
                  </a:lnTo>
                  <a:lnTo>
                    <a:pt x="118" y="71"/>
                  </a:lnTo>
                  <a:lnTo>
                    <a:pt x="118" y="0"/>
                  </a:lnTo>
                  <a:lnTo>
                    <a:pt x="11" y="0"/>
                  </a:lnTo>
                  <a:lnTo>
                    <a:pt x="7" y="0"/>
                  </a:lnTo>
                  <a:lnTo>
                    <a:pt x="3" y="3"/>
                  </a:lnTo>
                  <a:lnTo>
                    <a:pt x="0" y="7"/>
                  </a:lnTo>
                  <a:lnTo>
                    <a:pt x="0" y="12"/>
                  </a:lnTo>
                  <a:lnTo>
                    <a:pt x="0" y="227"/>
                  </a:lnTo>
                  <a:lnTo>
                    <a:pt x="0" y="232"/>
                  </a:lnTo>
                  <a:lnTo>
                    <a:pt x="3" y="235"/>
                  </a:lnTo>
                  <a:lnTo>
                    <a:pt x="7" y="238"/>
                  </a:lnTo>
                  <a:lnTo>
                    <a:pt x="11" y="239"/>
                  </a:lnTo>
                  <a:lnTo>
                    <a:pt x="425" y="239"/>
                  </a:lnTo>
                  <a:lnTo>
                    <a:pt x="554" y="356"/>
                  </a:lnTo>
                  <a:lnTo>
                    <a:pt x="557" y="358"/>
                  </a:lnTo>
                  <a:lnTo>
                    <a:pt x="562" y="359"/>
                  </a:lnTo>
                  <a:lnTo>
                    <a:pt x="565" y="359"/>
                  </a:lnTo>
                  <a:lnTo>
                    <a:pt x="567" y="358"/>
                  </a:lnTo>
                  <a:lnTo>
                    <a:pt x="569" y="356"/>
                  </a:lnTo>
                  <a:lnTo>
                    <a:pt x="572" y="353"/>
                  </a:lnTo>
                  <a:lnTo>
                    <a:pt x="573" y="351"/>
                  </a:lnTo>
                  <a:lnTo>
                    <a:pt x="574" y="347"/>
                  </a:lnTo>
                  <a:lnTo>
                    <a:pt x="574" y="239"/>
                  </a:lnTo>
                  <a:lnTo>
                    <a:pt x="706" y="239"/>
                  </a:lnTo>
                  <a:lnTo>
                    <a:pt x="711" y="238"/>
                  </a:lnTo>
                  <a:lnTo>
                    <a:pt x="714" y="235"/>
                  </a:lnTo>
                  <a:lnTo>
                    <a:pt x="717" y="232"/>
                  </a:lnTo>
                  <a:lnTo>
                    <a:pt x="718" y="227"/>
                  </a:lnTo>
                  <a:lnTo>
                    <a:pt x="718" y="12"/>
                  </a:lnTo>
                  <a:lnTo>
                    <a:pt x="717" y="7"/>
                  </a:lnTo>
                  <a:lnTo>
                    <a:pt x="714" y="3"/>
                  </a:lnTo>
                  <a:lnTo>
                    <a:pt x="711" y="0"/>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62" name="Forma libre 3130">
              <a:extLst>
                <a:ext uri="{FF2B5EF4-FFF2-40B4-BE49-F238E27FC236}">
                  <a16:creationId xmlns:a16="http://schemas.microsoft.com/office/drawing/2014/main" id="{F8524029-5FFA-44D7-A6A2-78823BECCE06}"/>
                </a:ext>
              </a:extLst>
            </p:cNvPr>
            <p:cNvSpPr>
              <a:spLocks/>
            </p:cNvSpPr>
            <p:nvPr/>
          </p:nvSpPr>
          <p:spPr bwMode="auto">
            <a:xfrm>
              <a:off x="3741701" y="1930400"/>
              <a:ext cx="285750" cy="152400"/>
            </a:xfrm>
            <a:custGeom>
              <a:avLst/>
              <a:gdLst>
                <a:gd name="T0" fmla="*/ 706 w 718"/>
                <a:gd name="T1" fmla="*/ 0 h 383"/>
                <a:gd name="T2" fmla="*/ 11 w 718"/>
                <a:gd name="T3" fmla="*/ 0 h 383"/>
                <a:gd name="T4" fmla="*/ 7 w 718"/>
                <a:gd name="T5" fmla="*/ 2 h 383"/>
                <a:gd name="T6" fmla="*/ 3 w 718"/>
                <a:gd name="T7" fmla="*/ 4 h 383"/>
                <a:gd name="T8" fmla="*/ 0 w 718"/>
                <a:gd name="T9" fmla="*/ 8 h 383"/>
                <a:gd name="T10" fmla="*/ 0 w 718"/>
                <a:gd name="T11" fmla="*/ 12 h 383"/>
                <a:gd name="T12" fmla="*/ 0 w 718"/>
                <a:gd name="T13" fmla="*/ 251 h 383"/>
                <a:gd name="T14" fmla="*/ 0 w 718"/>
                <a:gd name="T15" fmla="*/ 256 h 383"/>
                <a:gd name="T16" fmla="*/ 3 w 718"/>
                <a:gd name="T17" fmla="*/ 260 h 383"/>
                <a:gd name="T18" fmla="*/ 7 w 718"/>
                <a:gd name="T19" fmla="*/ 262 h 383"/>
                <a:gd name="T20" fmla="*/ 11 w 718"/>
                <a:gd name="T21" fmla="*/ 263 h 383"/>
                <a:gd name="T22" fmla="*/ 130 w 718"/>
                <a:gd name="T23" fmla="*/ 263 h 383"/>
                <a:gd name="T24" fmla="*/ 142 w 718"/>
                <a:gd name="T25" fmla="*/ 263 h 383"/>
                <a:gd name="T26" fmla="*/ 142 w 718"/>
                <a:gd name="T27" fmla="*/ 275 h 383"/>
                <a:gd name="T28" fmla="*/ 142 w 718"/>
                <a:gd name="T29" fmla="*/ 360 h 383"/>
                <a:gd name="T30" fmla="*/ 142 w 718"/>
                <a:gd name="T31" fmla="*/ 383 h 383"/>
                <a:gd name="T32" fmla="*/ 207 w 718"/>
                <a:gd name="T33" fmla="*/ 336 h 383"/>
                <a:gd name="T34" fmla="*/ 233 w 718"/>
                <a:gd name="T35" fmla="*/ 317 h 383"/>
                <a:gd name="T36" fmla="*/ 299 w 718"/>
                <a:gd name="T37" fmla="*/ 266 h 383"/>
                <a:gd name="T38" fmla="*/ 299 w 718"/>
                <a:gd name="T39" fmla="*/ 266 h 383"/>
                <a:gd name="T40" fmla="*/ 299 w 718"/>
                <a:gd name="T41" fmla="*/ 266 h 383"/>
                <a:gd name="T42" fmla="*/ 303 w 718"/>
                <a:gd name="T43" fmla="*/ 263 h 383"/>
                <a:gd name="T44" fmla="*/ 306 w 718"/>
                <a:gd name="T45" fmla="*/ 263 h 383"/>
                <a:gd name="T46" fmla="*/ 706 w 718"/>
                <a:gd name="T47" fmla="*/ 263 h 383"/>
                <a:gd name="T48" fmla="*/ 711 w 718"/>
                <a:gd name="T49" fmla="*/ 262 h 383"/>
                <a:gd name="T50" fmla="*/ 714 w 718"/>
                <a:gd name="T51" fmla="*/ 260 h 383"/>
                <a:gd name="T52" fmla="*/ 717 w 718"/>
                <a:gd name="T53" fmla="*/ 256 h 383"/>
                <a:gd name="T54" fmla="*/ 718 w 718"/>
                <a:gd name="T55" fmla="*/ 251 h 383"/>
                <a:gd name="T56" fmla="*/ 718 w 718"/>
                <a:gd name="T57" fmla="*/ 12 h 383"/>
                <a:gd name="T58" fmla="*/ 717 w 718"/>
                <a:gd name="T59" fmla="*/ 8 h 383"/>
                <a:gd name="T60" fmla="*/ 714 w 718"/>
                <a:gd name="T61" fmla="*/ 4 h 383"/>
                <a:gd name="T62" fmla="*/ 711 w 718"/>
                <a:gd name="T63" fmla="*/ 2 h 383"/>
                <a:gd name="T64" fmla="*/ 706 w 718"/>
                <a:gd name="T6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383">
                  <a:moveTo>
                    <a:pt x="706" y="0"/>
                  </a:moveTo>
                  <a:lnTo>
                    <a:pt x="11" y="0"/>
                  </a:lnTo>
                  <a:lnTo>
                    <a:pt x="7" y="2"/>
                  </a:lnTo>
                  <a:lnTo>
                    <a:pt x="3" y="4"/>
                  </a:lnTo>
                  <a:lnTo>
                    <a:pt x="0" y="8"/>
                  </a:lnTo>
                  <a:lnTo>
                    <a:pt x="0" y="12"/>
                  </a:lnTo>
                  <a:lnTo>
                    <a:pt x="0" y="251"/>
                  </a:lnTo>
                  <a:lnTo>
                    <a:pt x="0" y="256"/>
                  </a:lnTo>
                  <a:lnTo>
                    <a:pt x="3" y="260"/>
                  </a:lnTo>
                  <a:lnTo>
                    <a:pt x="7" y="262"/>
                  </a:lnTo>
                  <a:lnTo>
                    <a:pt x="11" y="263"/>
                  </a:lnTo>
                  <a:lnTo>
                    <a:pt x="130" y="263"/>
                  </a:lnTo>
                  <a:lnTo>
                    <a:pt x="142" y="263"/>
                  </a:lnTo>
                  <a:lnTo>
                    <a:pt x="142" y="275"/>
                  </a:lnTo>
                  <a:lnTo>
                    <a:pt x="142" y="360"/>
                  </a:lnTo>
                  <a:lnTo>
                    <a:pt x="142" y="383"/>
                  </a:lnTo>
                  <a:lnTo>
                    <a:pt x="207" y="336"/>
                  </a:lnTo>
                  <a:lnTo>
                    <a:pt x="233" y="317"/>
                  </a:lnTo>
                  <a:lnTo>
                    <a:pt x="299" y="266"/>
                  </a:lnTo>
                  <a:lnTo>
                    <a:pt x="299" y="266"/>
                  </a:lnTo>
                  <a:lnTo>
                    <a:pt x="299" y="266"/>
                  </a:lnTo>
                  <a:lnTo>
                    <a:pt x="303" y="263"/>
                  </a:lnTo>
                  <a:lnTo>
                    <a:pt x="306" y="263"/>
                  </a:lnTo>
                  <a:lnTo>
                    <a:pt x="706" y="263"/>
                  </a:lnTo>
                  <a:lnTo>
                    <a:pt x="711" y="262"/>
                  </a:lnTo>
                  <a:lnTo>
                    <a:pt x="714" y="260"/>
                  </a:lnTo>
                  <a:lnTo>
                    <a:pt x="717" y="256"/>
                  </a:lnTo>
                  <a:lnTo>
                    <a:pt x="718" y="251"/>
                  </a:lnTo>
                  <a:lnTo>
                    <a:pt x="718" y="12"/>
                  </a:lnTo>
                  <a:lnTo>
                    <a:pt x="717" y="8"/>
                  </a:lnTo>
                  <a:lnTo>
                    <a:pt x="714" y="4"/>
                  </a:lnTo>
                  <a:lnTo>
                    <a:pt x="711" y="2"/>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pic>
        <p:nvPicPr>
          <p:cNvPr id="67" name="Picture 2">
            <a:extLst>
              <a:ext uri="{FF2B5EF4-FFF2-40B4-BE49-F238E27FC236}">
                <a16:creationId xmlns:a16="http://schemas.microsoft.com/office/drawing/2014/main" id="{8423C932-680D-4AC0-A02D-BA601530FFC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80013" y="132537"/>
            <a:ext cx="1618659" cy="705002"/>
          </a:xfrm>
          <a:prstGeom prst="rect">
            <a:avLst/>
          </a:prstGeom>
          <a:ln>
            <a:noFill/>
          </a:ln>
          <a:effectLst>
            <a:softEdge rad="38100"/>
          </a:effectLst>
          <a:extLst>
            <a:ext uri="{909E8E84-426E-40DD-AFC4-6F175D3DCCD1}">
              <a14:hiddenFill xmlns:a14="http://schemas.microsoft.com/office/drawing/2010/main">
                <a:solidFill>
                  <a:srgbClr val="FFFFFF"/>
                </a:solidFill>
              </a14:hiddenFill>
            </a:ext>
          </a:extLst>
        </p:spPr>
      </p:pic>
      <p:pic>
        <p:nvPicPr>
          <p:cNvPr id="75" name="Picture 2" descr="Lataxnet">
            <a:extLst>
              <a:ext uri="{FF2B5EF4-FFF2-40B4-BE49-F238E27FC236}">
                <a16:creationId xmlns:a16="http://schemas.microsoft.com/office/drawing/2014/main" id="{CF9E759F-64B6-4D9E-AA34-2D7027FD37B7}"/>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63" name="Imagen 62" descr="Imagen que contiene dibujo, plato&#10;&#10;Descripción generada automáticamente">
            <a:extLst>
              <a:ext uri="{FF2B5EF4-FFF2-40B4-BE49-F238E27FC236}">
                <a16:creationId xmlns:a16="http://schemas.microsoft.com/office/drawing/2014/main" id="{238E342F-5849-43EE-A28B-B8B3A681D989}"/>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2323901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42630"/>
            <a:ext cx="12192000" cy="2138045"/>
          </a:xfrm>
          <a:prstGeom prst="rect">
            <a:avLst/>
          </a:prstGeom>
        </p:spPr>
      </p:pic>
      <p:grpSp>
        <p:nvGrpSpPr>
          <p:cNvPr id="43" name="Grupo 42">
            <a:extLst>
              <a:ext uri="{FF2B5EF4-FFF2-40B4-BE49-F238E27FC236}">
                <a16:creationId xmlns:a16="http://schemas.microsoft.com/office/drawing/2014/main" id="{91550221-8258-42F2-8C5D-7698C3085D53}"/>
              </a:ext>
              <a:ext uri="{C183D7F6-B498-43B3-948B-1728B52AA6E4}">
                <adec:decorative xmlns:adec="http://schemas.microsoft.com/office/drawing/2017/decorative" xmlns="" val="1"/>
              </a:ext>
            </a:extLst>
          </p:cNvPr>
          <p:cNvGrpSpPr/>
          <p:nvPr/>
        </p:nvGrpSpPr>
        <p:grpSpPr>
          <a:xfrm>
            <a:off x="304800" y="1620658"/>
            <a:ext cx="3419021" cy="4899462"/>
            <a:chOff x="304800" y="1577182"/>
            <a:chExt cx="3419021" cy="2214588"/>
          </a:xfrm>
          <a:effectLst>
            <a:outerShdw blurRad="50800" dist="38100" dir="5400000" algn="t" rotWithShape="0">
              <a:prstClr val="black">
                <a:alpha val="20000"/>
              </a:prstClr>
            </a:outerShdw>
          </a:effectLst>
        </p:grpSpPr>
        <p:sp>
          <p:nvSpPr>
            <p:cNvPr id="5" name="Rectángulo 4">
              <a:extLst>
                <a:ext uri="{FF2B5EF4-FFF2-40B4-BE49-F238E27FC236}">
                  <a16:creationId xmlns:a16="http://schemas.microsoft.com/office/drawing/2014/main" id="{CDADA208-E23E-4B7A-8B30-503644571020}"/>
                </a:ext>
              </a:extLst>
            </p:cNvPr>
            <p:cNvSpPr/>
            <p:nvPr/>
          </p:nvSpPr>
          <p:spPr>
            <a:xfrm>
              <a:off x="304800" y="1577182"/>
              <a:ext cx="3419021" cy="347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7" name="Rectángulo 6">
              <a:extLst>
                <a:ext uri="{FF2B5EF4-FFF2-40B4-BE49-F238E27FC236}">
                  <a16:creationId xmlns:a16="http://schemas.microsoft.com/office/drawing/2014/main" id="{35AF9DE5-C8D3-43F1-8647-AA7713F1FCEF}"/>
                </a:ext>
              </a:extLst>
            </p:cNvPr>
            <p:cNvSpPr/>
            <p:nvPr/>
          </p:nvSpPr>
          <p:spPr>
            <a:xfrm>
              <a:off x="304800" y="1924595"/>
              <a:ext cx="3419021" cy="1867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6" name="Elipse 5">
            <a:extLst>
              <a:ext uri="{FF2B5EF4-FFF2-40B4-BE49-F238E27FC236}">
                <a16:creationId xmlns:a16="http://schemas.microsoft.com/office/drawing/2014/main" id="{97C50A8E-3918-4827-975A-99A3EAB66BFA}"/>
              </a:ext>
              <a:ext uri="{C183D7F6-B498-43B3-948B-1728B52AA6E4}">
                <adec:decorative xmlns:adec="http://schemas.microsoft.com/office/drawing/2017/decorative" xmlns="" val="1"/>
              </a:ext>
            </a:extLst>
          </p:cNvPr>
          <p:cNvSpPr/>
          <p:nvPr/>
        </p:nvSpPr>
        <p:spPr>
          <a:xfrm>
            <a:off x="1717782" y="1338497"/>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45" name="Grupo 44">
            <a:extLst>
              <a:ext uri="{FF2B5EF4-FFF2-40B4-BE49-F238E27FC236}">
                <a16:creationId xmlns:a16="http://schemas.microsoft.com/office/drawing/2014/main" id="{82DC834D-A801-489D-B18E-A3C9646F4D2E}"/>
              </a:ext>
              <a:ext uri="{C183D7F6-B498-43B3-948B-1728B52AA6E4}">
                <adec:decorative xmlns:adec="http://schemas.microsoft.com/office/drawing/2017/decorative" xmlns="" val="1"/>
              </a:ext>
            </a:extLst>
          </p:cNvPr>
          <p:cNvGrpSpPr/>
          <p:nvPr/>
        </p:nvGrpSpPr>
        <p:grpSpPr>
          <a:xfrm>
            <a:off x="4386489" y="1702820"/>
            <a:ext cx="3419021" cy="4668885"/>
            <a:chOff x="304800" y="1577182"/>
            <a:chExt cx="3419021" cy="2200738"/>
          </a:xfrm>
          <a:effectLst>
            <a:outerShdw blurRad="50800" dist="38100" dir="5400000" algn="t" rotWithShape="0">
              <a:prstClr val="black">
                <a:alpha val="20000"/>
              </a:prstClr>
            </a:outerShdw>
          </a:effectLst>
        </p:grpSpPr>
        <p:sp>
          <p:nvSpPr>
            <p:cNvPr id="46" name="Rectángulo 45">
              <a:extLst>
                <a:ext uri="{FF2B5EF4-FFF2-40B4-BE49-F238E27FC236}">
                  <a16:creationId xmlns:a16="http://schemas.microsoft.com/office/drawing/2014/main" id="{0A0A31DB-DD27-4F64-AB8C-EC7887B70CFD}"/>
                </a:ext>
              </a:extLst>
            </p:cNvPr>
            <p:cNvSpPr/>
            <p:nvPr/>
          </p:nvSpPr>
          <p:spPr>
            <a:xfrm>
              <a:off x="304800" y="1577182"/>
              <a:ext cx="3419021" cy="32643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47" name="Rectángulo 46">
              <a:extLst>
                <a:ext uri="{FF2B5EF4-FFF2-40B4-BE49-F238E27FC236}">
                  <a16:creationId xmlns:a16="http://schemas.microsoft.com/office/drawing/2014/main" id="{AC6A4160-8BE0-4F42-8528-A692DB7BDCCE}"/>
                </a:ext>
              </a:extLst>
            </p:cNvPr>
            <p:cNvSpPr/>
            <p:nvPr/>
          </p:nvSpPr>
          <p:spPr>
            <a:xfrm>
              <a:off x="304800" y="1896519"/>
              <a:ext cx="3419021" cy="1881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48" name="Elipse 47">
            <a:extLst>
              <a:ext uri="{FF2B5EF4-FFF2-40B4-BE49-F238E27FC236}">
                <a16:creationId xmlns:a16="http://schemas.microsoft.com/office/drawing/2014/main" id="{151F8D54-5195-4686-B421-E1F7E4D42652}"/>
              </a:ext>
              <a:ext uri="{C183D7F6-B498-43B3-948B-1728B52AA6E4}">
                <adec:decorative xmlns:adec="http://schemas.microsoft.com/office/drawing/2017/decorative" xmlns="" val="1"/>
              </a:ext>
            </a:extLst>
          </p:cNvPr>
          <p:cNvSpPr/>
          <p:nvPr/>
        </p:nvSpPr>
        <p:spPr>
          <a:xfrm>
            <a:off x="5767387" y="1338497"/>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82" name="Título 2">
            <a:extLst>
              <a:ext uri="{FF2B5EF4-FFF2-40B4-BE49-F238E27FC236}">
                <a16:creationId xmlns:a16="http://schemas.microsoft.com/office/drawing/2014/main" id="{39DA6225-9300-438D-8C7A-924956B4C72B}"/>
              </a:ext>
            </a:extLst>
          </p:cNvPr>
          <p:cNvSpPr>
            <a:spLocks noGrp="1"/>
          </p:cNvSpPr>
          <p:nvPr>
            <p:ph type="title"/>
          </p:nvPr>
        </p:nvSpPr>
        <p:spPr>
          <a:xfrm>
            <a:off x="1985174" y="-7318"/>
            <a:ext cx="5297936" cy="1325563"/>
          </a:xfrm>
        </p:spPr>
        <p:txBody>
          <a:bodyPr rtlCol="0"/>
          <a:lstStyle/>
          <a:p>
            <a:pPr rtl="0"/>
            <a:r>
              <a:rPr lang="es-ES" dirty="0">
                <a:solidFill>
                  <a:schemeClr val="bg1"/>
                </a:solidFill>
              </a:rPr>
              <a:t>BRASIL</a:t>
            </a:r>
          </a:p>
        </p:txBody>
      </p:sp>
      <p:sp>
        <p:nvSpPr>
          <p:cNvPr id="183" name="objeto 5" descr="Rectángulo beige">
            <a:extLst>
              <a:ext uri="{FF2B5EF4-FFF2-40B4-BE49-F238E27FC236}">
                <a16:creationId xmlns:a16="http://schemas.microsoft.com/office/drawing/2014/main" id="{09C2941C-866F-4AF4-B58B-3C23A81FA84F}"/>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205" name="Picture 2" descr="Temporizador de cronómetro - Descargar PNG/SVG transparente">
            <a:extLst>
              <a:ext uri="{FF2B5EF4-FFF2-40B4-BE49-F238E27FC236}">
                <a16:creationId xmlns:a16="http://schemas.microsoft.com/office/drawing/2014/main" id="{3B624118-B61F-411D-B921-85CDF95DEE35}"/>
              </a:ext>
            </a:extLst>
          </p:cNvPr>
          <p:cNvPicPr>
            <a:picLocks noChangeAspect="1" noChangeArrowheads="1"/>
          </p:cNvPicPr>
          <p:nvPr/>
        </p:nvPicPr>
        <p:blipFill>
          <a:blip r:embed="rId5" cstate="hq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83907" y="137193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206" name="Forma libre 5" descr="icono de flechas">
            <a:extLst>
              <a:ext uri="{FF2B5EF4-FFF2-40B4-BE49-F238E27FC236}">
                <a16:creationId xmlns:a16="http://schemas.microsoft.com/office/drawing/2014/main" id="{F20525D1-CBC2-4BF2-8A28-538F81AC9AD5}"/>
              </a:ext>
            </a:extLst>
          </p:cNvPr>
          <p:cNvSpPr>
            <a:spLocks noChangeAspect="1" noEditPoints="1"/>
          </p:cNvSpPr>
          <p:nvPr/>
        </p:nvSpPr>
        <p:spPr bwMode="auto">
          <a:xfrm rot="10800000">
            <a:off x="5888774" y="1425485"/>
            <a:ext cx="465507" cy="50400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a:effectLst>
            <a:softEdge rad="0"/>
          </a:effectLst>
        </p:spPr>
        <p:txBody>
          <a:bodyPr vert="horz" wrap="square" lIns="91440" tIns="45720" rIns="91440" bIns="45720" numCol="1" rtlCol="0" anchor="t" anchorCtr="0" compatLnSpc="1">
            <a:prstTxWarp prst="textNoShape">
              <a:avLst/>
            </a:prstTxWarp>
          </a:bodyPr>
          <a:lstStyle/>
          <a:p>
            <a:pPr rtl="0"/>
            <a:endParaRPr lang="es-ES" dirty="0"/>
          </a:p>
        </p:txBody>
      </p:sp>
      <p:sp>
        <p:nvSpPr>
          <p:cNvPr id="209" name="Rectángulo 208">
            <a:extLst>
              <a:ext uri="{FF2B5EF4-FFF2-40B4-BE49-F238E27FC236}">
                <a16:creationId xmlns:a16="http://schemas.microsoft.com/office/drawing/2014/main" id="{EF7146E4-123C-45BA-985D-EB0F6B7CEC7D}"/>
              </a:ext>
            </a:extLst>
          </p:cNvPr>
          <p:cNvSpPr/>
          <p:nvPr/>
        </p:nvSpPr>
        <p:spPr>
          <a:xfrm>
            <a:off x="8467385" y="2323172"/>
            <a:ext cx="3419021" cy="3148654"/>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221" name="Forma libre: Forma 59">
            <a:extLst>
              <a:ext uri="{FF2B5EF4-FFF2-40B4-BE49-F238E27FC236}">
                <a16:creationId xmlns:a16="http://schemas.microsoft.com/office/drawing/2014/main" id="{A648CB2B-1F77-4D6F-8854-B234E0DF9821}"/>
              </a:ext>
              <a:ext uri="{C183D7F6-B498-43B3-948B-1728B52AA6E4}">
                <adec:decorative xmlns:adec="http://schemas.microsoft.com/office/drawing/2017/decorative" xmlns="" val="1"/>
              </a:ext>
            </a:extLst>
          </p:cNvPr>
          <p:cNvSpPr/>
          <p:nvPr/>
        </p:nvSpPr>
        <p:spPr>
          <a:xfrm>
            <a:off x="9027933" y="-39402"/>
            <a:ext cx="3156788" cy="1337260"/>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34" name="15 Imagen">
            <a:extLst>
              <a:ext uri="{FF2B5EF4-FFF2-40B4-BE49-F238E27FC236}">
                <a16:creationId xmlns:a16="http://schemas.microsoft.com/office/drawing/2014/main" id="{1EE7A89B-C4AC-4BA2-BFF8-935B56D1E84F}"/>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163" y="65074"/>
            <a:ext cx="1234206" cy="794881"/>
          </a:xfrm>
          <a:prstGeom prst="ellipse">
            <a:avLst/>
          </a:prstGeom>
          <a:ln>
            <a:noFill/>
          </a:ln>
          <a:effectLst>
            <a:softEdge rad="76200"/>
          </a:effectLst>
        </p:spPr>
      </p:pic>
      <p:sp>
        <p:nvSpPr>
          <p:cNvPr id="35" name="CuadroTexto 34">
            <a:extLst>
              <a:ext uri="{FF2B5EF4-FFF2-40B4-BE49-F238E27FC236}">
                <a16:creationId xmlns:a16="http://schemas.microsoft.com/office/drawing/2014/main" id="{BCA47F6A-49E3-4C89-B533-FC4D97AB2776}"/>
              </a:ext>
            </a:extLst>
          </p:cNvPr>
          <p:cNvSpPr txBox="1"/>
          <p:nvPr/>
        </p:nvSpPr>
        <p:spPr>
          <a:xfrm>
            <a:off x="253162" y="2444035"/>
            <a:ext cx="3464024" cy="4154984"/>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Postponement of the payment of federal taxes and ancillary tax obligations: Obligations which have been postponed include the; </a:t>
            </a:r>
          </a:p>
          <a:p>
            <a:pPr marL="171450" indent="-171450" algn="just">
              <a:buFont typeface="Wingdings" panose="05000000000000000000" pitchFamily="2" charset="2"/>
              <a:buChar char="Ø"/>
            </a:pPr>
            <a:endParaRPr lang="en-US" sz="1100" dirty="0"/>
          </a:p>
          <a:p>
            <a:pPr marL="347663" indent="-171450" algn="just">
              <a:buFont typeface="Wingdings" panose="05000000000000000000" pitchFamily="2" charset="2"/>
              <a:buChar char="§"/>
            </a:pPr>
            <a:r>
              <a:rPr lang="en-US" sz="1100" dirty="0"/>
              <a:t>Payment deadlines of the social contributions on payroll (CPP) and on revenues (PIS and COFINS) related to March and April 2020, to be paid along with such taxes related to the months of July and September (Ministry of Economy’s Ordinance No. 139/2020); </a:t>
            </a:r>
          </a:p>
          <a:p>
            <a:pPr marL="347663" indent="-171450" algn="just">
              <a:buFont typeface="Wingdings" panose="05000000000000000000" pitchFamily="2" charset="2"/>
              <a:buChar char="§"/>
            </a:pPr>
            <a:r>
              <a:rPr lang="en-US" sz="1100" dirty="0"/>
              <a:t>Payment deadlines of the federal taxes levied under the Simples Nacional (special tax regime applicable for small companies) for six months (CGSN Resolution No. 154/2020);</a:t>
            </a:r>
          </a:p>
          <a:p>
            <a:pPr marL="347663" indent="-171450" algn="just">
              <a:buFont typeface="Wingdings" panose="05000000000000000000" pitchFamily="2" charset="2"/>
              <a:buChar char="§"/>
            </a:pPr>
            <a:r>
              <a:rPr lang="en-US" sz="1100" dirty="0"/>
              <a:t>Delivery deadlines of the federal tax credits and debts return (DCTF) and of the social contributions tax calculation return (EFD-</a:t>
            </a:r>
            <a:r>
              <a:rPr lang="en-US" sz="1100" dirty="0" err="1"/>
              <a:t>Contribuições</a:t>
            </a:r>
            <a:r>
              <a:rPr lang="en-US" sz="1100" dirty="0"/>
              <a:t>), which should be delivered in April, May and June 2020 to July 2020 (RFB Normative Instruction No. 1932/2020); and the</a:t>
            </a:r>
          </a:p>
          <a:p>
            <a:pPr marL="347663" indent="-171450" algn="just">
              <a:buFont typeface="Wingdings" panose="05000000000000000000" pitchFamily="2" charset="2"/>
              <a:buChar char="§"/>
            </a:pPr>
            <a:r>
              <a:rPr lang="en-US" sz="1100" dirty="0"/>
              <a:t>Delivery deadline to file the annual individual income tax returns relating to calendar year 2019, from April 30 to June 30 2020.</a:t>
            </a:r>
          </a:p>
          <a:p>
            <a:pPr marL="171450" indent="-171450" algn="just">
              <a:buFont typeface="Wingdings" panose="05000000000000000000" pitchFamily="2" charset="2"/>
              <a:buChar char="Ø"/>
            </a:pPr>
            <a:endParaRPr lang="en-US" sz="1100" dirty="0"/>
          </a:p>
        </p:txBody>
      </p:sp>
      <p:sp>
        <p:nvSpPr>
          <p:cNvPr id="36" name="CuadroTexto 35">
            <a:extLst>
              <a:ext uri="{FF2B5EF4-FFF2-40B4-BE49-F238E27FC236}">
                <a16:creationId xmlns:a16="http://schemas.microsoft.com/office/drawing/2014/main" id="{5EC2017F-7624-4F96-96F2-AEBE5FD3DEFF}"/>
              </a:ext>
            </a:extLst>
          </p:cNvPr>
          <p:cNvSpPr txBox="1"/>
          <p:nvPr/>
        </p:nvSpPr>
        <p:spPr>
          <a:xfrm>
            <a:off x="4337059" y="2437615"/>
            <a:ext cx="3464024" cy="3308598"/>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u="sng" dirty="0"/>
              <a:t>Tax on financial transactions (IOF): </a:t>
            </a:r>
            <a:r>
              <a:rPr lang="en-US" sz="1100" dirty="0"/>
              <a:t>The reduction to zero of the rate of the tax on financial transactions (IOF-credit) applicable to credit transactions contracted between April 3 and July 3, 2020 (Federal Decree No. 10305/2020).</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u="sng" dirty="0"/>
              <a:t>Import duty and federal excise tax (IPI)</a:t>
            </a:r>
            <a:r>
              <a:rPr lang="en-US" sz="1100" dirty="0"/>
              <a:t>: The reduction to zero of the tax rates applicable to the import duty and federal excise tax (IPI) on transactions involving several antiseptic products, medical protective clothing and equipment, medical equipment for blood transfusion, oxygen therapy, automatic respirators, among other medical and pharmaceutical products, up until September 30 2020 (CAMEX Resolutions No. 17/2020 and No. 22/2020 and Decrees No. 10285/2020 and No. 10302/2020).</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endParaRPr lang="es-ES" sz="1100" dirty="0"/>
          </a:p>
        </p:txBody>
      </p:sp>
      <p:pic>
        <p:nvPicPr>
          <p:cNvPr id="21506" name="Picture 2" descr="Machado Associados - Brazil - Firm Profile | IFLR1000">
            <a:extLst>
              <a:ext uri="{FF2B5EF4-FFF2-40B4-BE49-F238E27FC236}">
                <a16:creationId xmlns:a16="http://schemas.microsoft.com/office/drawing/2014/main" id="{FE589FD9-FFFD-4BB2-A243-9E8776B97730}"/>
              </a:ext>
            </a:extLst>
          </p:cNvPr>
          <p:cNvPicPr>
            <a:picLocks noChangeAspect="1" noChangeArrowheads="1"/>
          </p:cNvPicPr>
          <p:nvPr/>
        </p:nvPicPr>
        <p:blipFill rotWithShape="1">
          <a:blip r:embed="rId7" cstate="hqprint">
            <a:extLst>
              <a:ext uri="{28A0092B-C50C-407E-A947-70E740481C1C}">
                <a14:useLocalDpi xmlns:a14="http://schemas.microsoft.com/office/drawing/2010/main" val="0"/>
              </a:ext>
            </a:extLst>
          </a:blip>
          <a:srcRect/>
          <a:stretch/>
        </p:blipFill>
        <p:spPr bwMode="auto">
          <a:xfrm>
            <a:off x="10372058" y="29559"/>
            <a:ext cx="1156037" cy="893232"/>
          </a:xfrm>
          <a:prstGeom prst="rect">
            <a:avLst/>
          </a:prstGeom>
          <a:noFill/>
          <a:extLst>
            <a:ext uri="{909E8E84-426E-40DD-AFC4-6F175D3DCCD1}">
              <a14:hiddenFill xmlns:a14="http://schemas.microsoft.com/office/drawing/2010/main">
                <a:solidFill>
                  <a:srgbClr val="FFFFFF"/>
                </a:solidFill>
              </a14:hiddenFill>
            </a:ext>
          </a:extLst>
        </p:spPr>
      </p:pic>
      <p:sp>
        <p:nvSpPr>
          <p:cNvPr id="62" name="Rectángulo 61">
            <a:extLst>
              <a:ext uri="{FF2B5EF4-FFF2-40B4-BE49-F238E27FC236}">
                <a16:creationId xmlns:a16="http://schemas.microsoft.com/office/drawing/2014/main" id="{456FE83C-1629-4BF1-B0CC-8CE54D41FB3E}"/>
              </a:ext>
            </a:extLst>
          </p:cNvPr>
          <p:cNvSpPr/>
          <p:nvPr/>
        </p:nvSpPr>
        <p:spPr>
          <a:xfrm>
            <a:off x="8492161" y="1646357"/>
            <a:ext cx="3419021" cy="69254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60" name="Elipse 59">
            <a:extLst>
              <a:ext uri="{FF2B5EF4-FFF2-40B4-BE49-F238E27FC236}">
                <a16:creationId xmlns:a16="http://schemas.microsoft.com/office/drawing/2014/main" id="{B6E2B93C-FF68-4319-BBCD-65BCDACCB1AB}"/>
              </a:ext>
              <a:ext uri="{C183D7F6-B498-43B3-948B-1728B52AA6E4}">
                <adec:decorative xmlns:adec="http://schemas.microsoft.com/office/drawing/2017/decorative" xmlns="" val="1"/>
              </a:ext>
            </a:extLst>
          </p:cNvPr>
          <p:cNvSpPr/>
          <p:nvPr/>
        </p:nvSpPr>
        <p:spPr>
          <a:xfrm>
            <a:off x="9882187" y="1346519"/>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61" name="Forma libre 5" descr="icono de flechas">
            <a:extLst>
              <a:ext uri="{FF2B5EF4-FFF2-40B4-BE49-F238E27FC236}">
                <a16:creationId xmlns:a16="http://schemas.microsoft.com/office/drawing/2014/main" id="{C428C61C-9F15-4A48-AC42-A690238BDACD}"/>
              </a:ext>
            </a:extLst>
          </p:cNvPr>
          <p:cNvSpPr>
            <a:spLocks noChangeAspect="1" noEditPoints="1"/>
          </p:cNvSpPr>
          <p:nvPr/>
        </p:nvSpPr>
        <p:spPr bwMode="auto">
          <a:xfrm rot="10800000">
            <a:off x="9987532" y="1433507"/>
            <a:ext cx="465507" cy="50400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a:effectLst>
            <a:softEdge rad="0"/>
          </a:effectLst>
        </p:spPr>
        <p:txBody>
          <a:bodyPr vert="horz" wrap="square" lIns="91440" tIns="45720" rIns="91440" bIns="45720" numCol="1" rtlCol="0" anchor="t" anchorCtr="0" compatLnSpc="1">
            <a:prstTxWarp prst="textNoShape">
              <a:avLst/>
            </a:prstTxWarp>
          </a:bodyPr>
          <a:lstStyle/>
          <a:p>
            <a:pPr rtl="0"/>
            <a:endParaRPr lang="es-ES" dirty="0"/>
          </a:p>
        </p:txBody>
      </p:sp>
      <p:sp>
        <p:nvSpPr>
          <p:cNvPr id="63" name="CuadroTexto 62">
            <a:extLst>
              <a:ext uri="{FF2B5EF4-FFF2-40B4-BE49-F238E27FC236}">
                <a16:creationId xmlns:a16="http://schemas.microsoft.com/office/drawing/2014/main" id="{4B542A95-E1E6-42CE-99C1-496AB61D8FED}"/>
              </a:ext>
            </a:extLst>
          </p:cNvPr>
          <p:cNvSpPr txBox="1"/>
          <p:nvPr/>
        </p:nvSpPr>
        <p:spPr>
          <a:xfrm>
            <a:off x="8414321" y="2379867"/>
            <a:ext cx="3464024" cy="2631490"/>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u="sng" dirty="0"/>
              <a:t>Social contributions for third party entities (“S” system): </a:t>
            </a:r>
            <a:r>
              <a:rPr lang="en-US" sz="1100" dirty="0"/>
              <a:t>The reduction by 50% of the rates of the social contributions for third party entities (Provisional Measure No. 932/2020), resulting in the following rates: (a) 1.25% on the payroll for SESCOOP; (b) 0.75% on the payroll for SESI, SESC, and SEST; (c) 0.5% on the payroll for SENAI, SENAC, and SENAT; (d) 1.25% for rural producers that chose to calculate the contribution on its payroll, for SENAR; (e) 0.125%, on the sales revenues of agricultural products from legal entity rural producer or agroindustry, for SENAR; and (f) 0.10% on the sales revenues of agricultural products from individual rural producer for SENAR.</a:t>
            </a:r>
            <a:endParaRPr lang="es-ES" sz="1100" dirty="0"/>
          </a:p>
        </p:txBody>
      </p:sp>
      <p:pic>
        <p:nvPicPr>
          <p:cNvPr id="30" name="Picture 2" descr="Lataxnet">
            <a:extLst>
              <a:ext uri="{FF2B5EF4-FFF2-40B4-BE49-F238E27FC236}">
                <a16:creationId xmlns:a16="http://schemas.microsoft.com/office/drawing/2014/main" id="{66C342DD-B94D-4974-BCE1-04AEB0F03466}"/>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31" name="Imagen 30" descr="Imagen que contiene dibujo, plato&#10;&#10;Descripción generada automáticamente">
            <a:extLst>
              <a:ext uri="{FF2B5EF4-FFF2-40B4-BE49-F238E27FC236}">
                <a16:creationId xmlns:a16="http://schemas.microsoft.com/office/drawing/2014/main" id="{6C8FDE1D-D3B8-4086-9348-0DBAACBBC14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2761036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42630"/>
            <a:ext cx="12192000" cy="2138045"/>
          </a:xfrm>
          <a:prstGeom prst="rect">
            <a:avLst/>
          </a:prstGeom>
        </p:spPr>
      </p:pic>
      <p:sp>
        <p:nvSpPr>
          <p:cNvPr id="87" name="Rectángulo 86">
            <a:extLst>
              <a:ext uri="{FF2B5EF4-FFF2-40B4-BE49-F238E27FC236}">
                <a16:creationId xmlns:a16="http://schemas.microsoft.com/office/drawing/2014/main" id="{BF061177-3A0B-4D94-95FF-46770B8B2E9B}"/>
              </a:ext>
            </a:extLst>
          </p:cNvPr>
          <p:cNvSpPr/>
          <p:nvPr/>
        </p:nvSpPr>
        <p:spPr>
          <a:xfrm>
            <a:off x="8467385" y="1673433"/>
            <a:ext cx="3419021" cy="68655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89" name="Elipse 88">
            <a:extLst>
              <a:ext uri="{FF2B5EF4-FFF2-40B4-BE49-F238E27FC236}">
                <a16:creationId xmlns:a16="http://schemas.microsoft.com/office/drawing/2014/main" id="{1710653A-F5C8-47DE-8D3E-A0B5438ED781}"/>
              </a:ext>
              <a:ext uri="{C183D7F6-B498-43B3-948B-1728B52AA6E4}">
                <adec:decorative xmlns:adec="http://schemas.microsoft.com/office/drawing/2017/decorative" xmlns="" val="1"/>
              </a:ext>
            </a:extLst>
          </p:cNvPr>
          <p:cNvSpPr/>
          <p:nvPr/>
        </p:nvSpPr>
        <p:spPr>
          <a:xfrm>
            <a:off x="9848283" y="1338497"/>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82" name="Título 2">
            <a:extLst>
              <a:ext uri="{FF2B5EF4-FFF2-40B4-BE49-F238E27FC236}">
                <a16:creationId xmlns:a16="http://schemas.microsoft.com/office/drawing/2014/main" id="{39DA6225-9300-438D-8C7A-924956B4C72B}"/>
              </a:ext>
            </a:extLst>
          </p:cNvPr>
          <p:cNvSpPr>
            <a:spLocks noGrp="1"/>
          </p:cNvSpPr>
          <p:nvPr>
            <p:ph type="title"/>
          </p:nvPr>
        </p:nvSpPr>
        <p:spPr>
          <a:xfrm>
            <a:off x="1985174" y="-7318"/>
            <a:ext cx="5297936" cy="1325563"/>
          </a:xfrm>
        </p:spPr>
        <p:txBody>
          <a:bodyPr rtlCol="0"/>
          <a:lstStyle/>
          <a:p>
            <a:pPr rtl="0"/>
            <a:r>
              <a:rPr lang="es-ES" dirty="0">
                <a:solidFill>
                  <a:schemeClr val="bg1"/>
                </a:solidFill>
              </a:rPr>
              <a:t>BRASIL</a:t>
            </a:r>
          </a:p>
        </p:txBody>
      </p:sp>
      <p:sp>
        <p:nvSpPr>
          <p:cNvPr id="183" name="objeto 5" descr="Rectángulo beige">
            <a:extLst>
              <a:ext uri="{FF2B5EF4-FFF2-40B4-BE49-F238E27FC236}">
                <a16:creationId xmlns:a16="http://schemas.microsoft.com/office/drawing/2014/main" id="{09C2941C-866F-4AF4-B58B-3C23A81FA84F}"/>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sp>
        <p:nvSpPr>
          <p:cNvPr id="209" name="Rectángulo 208">
            <a:extLst>
              <a:ext uri="{FF2B5EF4-FFF2-40B4-BE49-F238E27FC236}">
                <a16:creationId xmlns:a16="http://schemas.microsoft.com/office/drawing/2014/main" id="{EF7146E4-123C-45BA-985D-EB0F6B7CEC7D}"/>
              </a:ext>
            </a:extLst>
          </p:cNvPr>
          <p:cNvSpPr/>
          <p:nvPr/>
        </p:nvSpPr>
        <p:spPr>
          <a:xfrm>
            <a:off x="8467385" y="2323172"/>
            <a:ext cx="3419021" cy="3148654"/>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221" name="Forma libre: Forma 59">
            <a:extLst>
              <a:ext uri="{FF2B5EF4-FFF2-40B4-BE49-F238E27FC236}">
                <a16:creationId xmlns:a16="http://schemas.microsoft.com/office/drawing/2014/main" id="{A648CB2B-1F77-4D6F-8854-B234E0DF9821}"/>
              </a:ext>
              <a:ext uri="{C183D7F6-B498-43B3-948B-1728B52AA6E4}">
                <adec:decorative xmlns:adec="http://schemas.microsoft.com/office/drawing/2017/decorative" xmlns="" val="1"/>
              </a:ext>
            </a:extLst>
          </p:cNvPr>
          <p:cNvSpPr/>
          <p:nvPr/>
        </p:nvSpPr>
        <p:spPr>
          <a:xfrm>
            <a:off x="9027933" y="-39402"/>
            <a:ext cx="3156788" cy="1337260"/>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34" name="15 Imagen">
            <a:extLst>
              <a:ext uri="{FF2B5EF4-FFF2-40B4-BE49-F238E27FC236}">
                <a16:creationId xmlns:a16="http://schemas.microsoft.com/office/drawing/2014/main" id="{1EE7A89B-C4AC-4BA2-BFF8-935B56D1E84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6163" y="65074"/>
            <a:ext cx="1234206" cy="794881"/>
          </a:xfrm>
          <a:prstGeom prst="ellipse">
            <a:avLst/>
          </a:prstGeom>
          <a:ln>
            <a:noFill/>
          </a:ln>
          <a:effectLst>
            <a:softEdge rad="76200"/>
          </a:effectLst>
        </p:spPr>
      </p:pic>
      <p:sp>
        <p:nvSpPr>
          <p:cNvPr id="38" name="Elipse 37">
            <a:extLst>
              <a:ext uri="{FF2B5EF4-FFF2-40B4-BE49-F238E27FC236}">
                <a16:creationId xmlns:a16="http://schemas.microsoft.com/office/drawing/2014/main" id="{209E6C06-F46C-4A8A-B381-B0A031362F92}"/>
              </a:ext>
              <a:ext uri="{C183D7F6-B498-43B3-948B-1728B52AA6E4}">
                <adec:decorative xmlns:adec="http://schemas.microsoft.com/office/drawing/2017/decorative" xmlns="" val="1"/>
              </a:ext>
            </a:extLst>
          </p:cNvPr>
          <p:cNvSpPr/>
          <p:nvPr/>
        </p:nvSpPr>
        <p:spPr>
          <a:xfrm>
            <a:off x="9848283" y="1322455"/>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39" name="Grupo 89" descr="icono de marca de verificación con lápiz">
            <a:extLst>
              <a:ext uri="{FF2B5EF4-FFF2-40B4-BE49-F238E27FC236}">
                <a16:creationId xmlns:a16="http://schemas.microsoft.com/office/drawing/2014/main" id="{1048CA6F-A6AB-443D-A3FD-58754D4BBC59}"/>
              </a:ext>
            </a:extLst>
          </p:cNvPr>
          <p:cNvGrpSpPr>
            <a:grpSpLocks noChangeAspect="1"/>
          </p:cNvGrpSpPr>
          <p:nvPr/>
        </p:nvGrpSpPr>
        <p:grpSpPr bwMode="auto">
          <a:xfrm>
            <a:off x="10006481" y="1450313"/>
            <a:ext cx="432000" cy="432000"/>
            <a:chOff x="6539" y="440"/>
            <a:chExt cx="426" cy="426"/>
          </a:xfrm>
          <a:solidFill>
            <a:schemeClr val="accent1"/>
          </a:solidFill>
        </p:grpSpPr>
        <p:sp>
          <p:nvSpPr>
            <p:cNvPr id="40" name="Forma libre 90">
              <a:extLst>
                <a:ext uri="{FF2B5EF4-FFF2-40B4-BE49-F238E27FC236}">
                  <a16:creationId xmlns:a16="http://schemas.microsoft.com/office/drawing/2014/main" id="{17F541C2-CB1B-4246-A417-498F828B2623}"/>
                </a:ext>
              </a:extLst>
            </p:cNvPr>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41" name="Forma libre 91">
              <a:extLst>
                <a:ext uri="{FF2B5EF4-FFF2-40B4-BE49-F238E27FC236}">
                  <a16:creationId xmlns:a16="http://schemas.microsoft.com/office/drawing/2014/main" id="{DEBBE6A6-5F5F-46C7-9B63-327E04A8A6B8}"/>
                </a:ext>
              </a:extLst>
            </p:cNvPr>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42" name="Forma libre 92">
              <a:extLst>
                <a:ext uri="{FF2B5EF4-FFF2-40B4-BE49-F238E27FC236}">
                  <a16:creationId xmlns:a16="http://schemas.microsoft.com/office/drawing/2014/main" id="{42096C20-30F4-4B4A-A28B-03EBABDC9DCB}"/>
                </a:ext>
              </a:extLst>
            </p:cNvPr>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49" name="Forma libre 93">
              <a:extLst>
                <a:ext uri="{FF2B5EF4-FFF2-40B4-BE49-F238E27FC236}">
                  <a16:creationId xmlns:a16="http://schemas.microsoft.com/office/drawing/2014/main" id="{C526C79E-70D1-4065-83C5-7A78ADECE293}"/>
                </a:ext>
              </a:extLst>
            </p:cNvPr>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0" name="Forma libre 94">
              <a:extLst>
                <a:ext uri="{FF2B5EF4-FFF2-40B4-BE49-F238E27FC236}">
                  <a16:creationId xmlns:a16="http://schemas.microsoft.com/office/drawing/2014/main" id="{F2DD0A8B-AEBF-4137-A739-5CBC0C87B7A5}"/>
                </a:ext>
              </a:extLst>
            </p:cNvPr>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1" name="Forma libre 95">
              <a:extLst>
                <a:ext uri="{FF2B5EF4-FFF2-40B4-BE49-F238E27FC236}">
                  <a16:creationId xmlns:a16="http://schemas.microsoft.com/office/drawing/2014/main" id="{D998BEE7-2752-4D63-839D-4AA248853CE8}"/>
                </a:ext>
              </a:extLst>
            </p:cNvPr>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2" name="Forma libre 96">
              <a:extLst>
                <a:ext uri="{FF2B5EF4-FFF2-40B4-BE49-F238E27FC236}">
                  <a16:creationId xmlns:a16="http://schemas.microsoft.com/office/drawing/2014/main" id="{08176A99-D150-4F8A-BDE6-1064A1487105}"/>
                </a:ext>
              </a:extLst>
            </p:cNvPr>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3" name="Forma libre 97">
              <a:extLst>
                <a:ext uri="{FF2B5EF4-FFF2-40B4-BE49-F238E27FC236}">
                  <a16:creationId xmlns:a16="http://schemas.microsoft.com/office/drawing/2014/main" id="{63A33B89-7645-4585-8A5B-910807086852}"/>
                </a:ext>
              </a:extLst>
            </p:cNvPr>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4" name="Forma libre 98">
              <a:extLst>
                <a:ext uri="{FF2B5EF4-FFF2-40B4-BE49-F238E27FC236}">
                  <a16:creationId xmlns:a16="http://schemas.microsoft.com/office/drawing/2014/main" id="{4CB7EB1E-5E2D-4904-98DB-E059E6F80E9A}"/>
                </a:ext>
              </a:extLst>
            </p:cNvPr>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55" name="CuadroTexto 54">
            <a:extLst>
              <a:ext uri="{FF2B5EF4-FFF2-40B4-BE49-F238E27FC236}">
                <a16:creationId xmlns:a16="http://schemas.microsoft.com/office/drawing/2014/main" id="{DA368662-B654-47AA-9E4D-2E7D7B9E5DBB}"/>
              </a:ext>
            </a:extLst>
          </p:cNvPr>
          <p:cNvSpPr txBox="1"/>
          <p:nvPr/>
        </p:nvSpPr>
        <p:spPr>
          <a:xfrm>
            <a:off x="8445678" y="2437614"/>
            <a:ext cx="3464024" cy="2462213"/>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u="sng" dirty="0"/>
              <a:t>State and municipal tax measures</a:t>
            </a:r>
            <a:r>
              <a:rPr lang="en-US" sz="1100" dirty="0"/>
              <a:t>: Some states and municipalities have also taken individual tax measures, such as: </a:t>
            </a:r>
          </a:p>
          <a:p>
            <a:pPr algn="just"/>
            <a:endParaRPr lang="en-US" sz="1100" dirty="0"/>
          </a:p>
          <a:p>
            <a:pPr marL="228600" indent="-228600" algn="just">
              <a:buAutoNum type="alphaLcParenBoth"/>
            </a:pPr>
            <a:r>
              <a:rPr lang="en-US" sz="1100" dirty="0"/>
              <a:t>Rio de Janeiro has granted a state VAT (ICMS) taxable basis reduction for transactions with hydrated ethyl alcohol; </a:t>
            </a:r>
          </a:p>
          <a:p>
            <a:pPr algn="just"/>
            <a:endParaRPr lang="en-US" sz="1100" dirty="0"/>
          </a:p>
          <a:p>
            <a:pPr marL="228600" indent="-228600" algn="just">
              <a:buAutoNum type="alphaLcParenBoth"/>
            </a:pPr>
            <a:r>
              <a:rPr lang="en-US" sz="1100" dirty="0"/>
              <a:t>Santa Catarina has postponed the deadline for filing some state tax returns; and </a:t>
            </a:r>
          </a:p>
          <a:p>
            <a:pPr marL="228600" indent="-228600" algn="just">
              <a:buAutoNum type="alphaLcParenBoth"/>
            </a:pPr>
            <a:endParaRPr lang="en-US" sz="1100" dirty="0"/>
          </a:p>
          <a:p>
            <a:pPr marL="228600" indent="-228600" algn="just">
              <a:buAutoNum type="alphaLcParenBoth"/>
            </a:pPr>
            <a:r>
              <a:rPr lang="en-US" sz="1100" dirty="0"/>
              <a:t>Paraná has postponed the payment deadline for small businesses in relation to the ICMS levied on the tax substitution regime.</a:t>
            </a:r>
          </a:p>
        </p:txBody>
      </p:sp>
      <p:sp>
        <p:nvSpPr>
          <p:cNvPr id="44" name="CuadroTexto 43">
            <a:extLst>
              <a:ext uri="{FF2B5EF4-FFF2-40B4-BE49-F238E27FC236}">
                <a16:creationId xmlns:a16="http://schemas.microsoft.com/office/drawing/2014/main" id="{322B3E79-FB57-442D-8AE8-6424E2E08590}"/>
              </a:ext>
            </a:extLst>
          </p:cNvPr>
          <p:cNvSpPr txBox="1"/>
          <p:nvPr/>
        </p:nvSpPr>
        <p:spPr>
          <a:xfrm>
            <a:off x="8478755" y="5592325"/>
            <a:ext cx="3049339" cy="707886"/>
          </a:xfrm>
          <a:prstGeom prst="rect">
            <a:avLst/>
          </a:prstGeom>
          <a:noFill/>
        </p:spPr>
        <p:txBody>
          <a:bodyPr wrap="square" rtlCol="0">
            <a:spAutoFit/>
          </a:bodyPr>
          <a:lstStyle/>
          <a:p>
            <a:r>
              <a:rPr lang="es-VE" sz="1400" b="1" dirty="0">
                <a:solidFill>
                  <a:schemeClr val="accent2">
                    <a:lumMod val="50000"/>
                  </a:schemeClr>
                </a:solidFill>
              </a:rPr>
              <a:t>More </a:t>
            </a:r>
            <a:r>
              <a:rPr lang="es-VE" sz="1400" b="1" dirty="0" err="1">
                <a:solidFill>
                  <a:schemeClr val="accent2">
                    <a:lumMod val="50000"/>
                  </a:schemeClr>
                </a:solidFill>
              </a:rPr>
              <a:t>information</a:t>
            </a:r>
            <a:r>
              <a:rPr lang="es-VE" sz="1400" b="1" dirty="0">
                <a:solidFill>
                  <a:schemeClr val="accent2">
                    <a:lumMod val="50000"/>
                  </a:schemeClr>
                </a:solidFill>
              </a:rPr>
              <a:t>: </a:t>
            </a:r>
            <a:r>
              <a:rPr lang="es-VE" sz="1300" dirty="0">
                <a:solidFill>
                  <a:schemeClr val="accent3">
                    <a:lumMod val="90000"/>
                    <a:lumOff val="10000"/>
                  </a:schemeClr>
                </a:solidFill>
                <a:hlinkClick r:id="rId6">
                  <a:extLst>
                    <a:ext uri="{A12FA001-AC4F-418D-AE19-62706E023703}">
                      <ahyp:hlinkClr xmlns:ahyp="http://schemas.microsoft.com/office/drawing/2018/hyperlinkcolor" xmlns="" val="tx"/>
                    </a:ext>
                  </a:extLst>
                </a:hlinkClick>
              </a:rPr>
              <a:t>https://www.machadoassociados.com.br/pt/publicacoes_coronavirus/</a:t>
            </a:r>
            <a:r>
              <a:rPr lang="es-VE" sz="1300" dirty="0">
                <a:solidFill>
                  <a:schemeClr val="accent3">
                    <a:lumMod val="90000"/>
                    <a:lumOff val="10000"/>
                  </a:schemeClr>
                </a:solidFill>
              </a:rPr>
              <a:t> </a:t>
            </a:r>
            <a:endParaRPr lang="en-US" sz="1300" dirty="0">
              <a:solidFill>
                <a:schemeClr val="accent3">
                  <a:lumMod val="90000"/>
                  <a:lumOff val="10000"/>
                </a:schemeClr>
              </a:solidFill>
            </a:endParaRPr>
          </a:p>
        </p:txBody>
      </p:sp>
      <p:sp>
        <p:nvSpPr>
          <p:cNvPr id="56" name="objeto 5" descr="Rectángulo beige">
            <a:extLst>
              <a:ext uri="{FF2B5EF4-FFF2-40B4-BE49-F238E27FC236}">
                <a16:creationId xmlns:a16="http://schemas.microsoft.com/office/drawing/2014/main" id="{60BD8B1D-C526-47CB-AA33-C2AA3C6177B2}"/>
              </a:ext>
            </a:extLst>
          </p:cNvPr>
          <p:cNvSpPr/>
          <p:nvPr/>
        </p:nvSpPr>
        <p:spPr>
          <a:xfrm flipV="1">
            <a:off x="8195735" y="6313980"/>
            <a:ext cx="3409580" cy="45719"/>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grpSp>
        <p:nvGrpSpPr>
          <p:cNvPr id="57" name="Grupo 56" descr="Este es un icono de dos cuadros de conversación. ">
            <a:extLst>
              <a:ext uri="{FF2B5EF4-FFF2-40B4-BE49-F238E27FC236}">
                <a16:creationId xmlns:a16="http://schemas.microsoft.com/office/drawing/2014/main" id="{370B64A6-D9AE-4DD5-8EF0-630333C6773F}"/>
              </a:ext>
            </a:extLst>
          </p:cNvPr>
          <p:cNvGrpSpPr/>
          <p:nvPr/>
        </p:nvGrpSpPr>
        <p:grpSpPr>
          <a:xfrm>
            <a:off x="8220792" y="5654361"/>
            <a:ext cx="307874" cy="272873"/>
            <a:chOff x="3741701" y="1930400"/>
            <a:chExt cx="285750" cy="276225"/>
          </a:xfrm>
          <a:solidFill>
            <a:schemeClr val="accent2">
              <a:lumMod val="50000"/>
            </a:schemeClr>
          </a:solidFill>
        </p:grpSpPr>
        <p:sp>
          <p:nvSpPr>
            <p:cNvPr id="58" name="Forma libre 3129">
              <a:extLst>
                <a:ext uri="{FF2B5EF4-FFF2-40B4-BE49-F238E27FC236}">
                  <a16:creationId xmlns:a16="http://schemas.microsoft.com/office/drawing/2014/main" id="{FE36B621-A063-4F6B-9A9A-B934A431A954}"/>
                </a:ext>
              </a:extLst>
            </p:cNvPr>
            <p:cNvSpPr>
              <a:spLocks/>
            </p:cNvSpPr>
            <p:nvPr/>
          </p:nvSpPr>
          <p:spPr bwMode="auto">
            <a:xfrm>
              <a:off x="3741701" y="2063750"/>
              <a:ext cx="285750" cy="142875"/>
            </a:xfrm>
            <a:custGeom>
              <a:avLst/>
              <a:gdLst>
                <a:gd name="T0" fmla="*/ 706 w 718"/>
                <a:gd name="T1" fmla="*/ 0 h 359"/>
                <a:gd name="T2" fmla="*/ 247 w 718"/>
                <a:gd name="T3" fmla="*/ 0 h 359"/>
                <a:gd name="T4" fmla="*/ 138 w 718"/>
                <a:gd name="T5" fmla="*/ 81 h 359"/>
                <a:gd name="T6" fmla="*/ 135 w 718"/>
                <a:gd name="T7" fmla="*/ 83 h 359"/>
                <a:gd name="T8" fmla="*/ 130 w 718"/>
                <a:gd name="T9" fmla="*/ 83 h 359"/>
                <a:gd name="T10" fmla="*/ 128 w 718"/>
                <a:gd name="T11" fmla="*/ 83 h 359"/>
                <a:gd name="T12" fmla="*/ 126 w 718"/>
                <a:gd name="T13" fmla="*/ 82 h 359"/>
                <a:gd name="T14" fmla="*/ 123 w 718"/>
                <a:gd name="T15" fmla="*/ 80 h 359"/>
                <a:gd name="T16" fmla="*/ 121 w 718"/>
                <a:gd name="T17" fmla="*/ 77 h 359"/>
                <a:gd name="T18" fmla="*/ 120 w 718"/>
                <a:gd name="T19" fmla="*/ 75 h 359"/>
                <a:gd name="T20" fmla="*/ 118 w 718"/>
                <a:gd name="T21" fmla="*/ 71 h 359"/>
                <a:gd name="T22" fmla="*/ 118 w 718"/>
                <a:gd name="T23" fmla="*/ 0 h 359"/>
                <a:gd name="T24" fmla="*/ 11 w 718"/>
                <a:gd name="T25" fmla="*/ 0 h 359"/>
                <a:gd name="T26" fmla="*/ 7 w 718"/>
                <a:gd name="T27" fmla="*/ 0 h 359"/>
                <a:gd name="T28" fmla="*/ 3 w 718"/>
                <a:gd name="T29" fmla="*/ 3 h 359"/>
                <a:gd name="T30" fmla="*/ 0 w 718"/>
                <a:gd name="T31" fmla="*/ 7 h 359"/>
                <a:gd name="T32" fmla="*/ 0 w 718"/>
                <a:gd name="T33" fmla="*/ 12 h 359"/>
                <a:gd name="T34" fmla="*/ 0 w 718"/>
                <a:gd name="T35" fmla="*/ 227 h 359"/>
                <a:gd name="T36" fmla="*/ 0 w 718"/>
                <a:gd name="T37" fmla="*/ 232 h 359"/>
                <a:gd name="T38" fmla="*/ 3 w 718"/>
                <a:gd name="T39" fmla="*/ 235 h 359"/>
                <a:gd name="T40" fmla="*/ 7 w 718"/>
                <a:gd name="T41" fmla="*/ 238 h 359"/>
                <a:gd name="T42" fmla="*/ 11 w 718"/>
                <a:gd name="T43" fmla="*/ 239 h 359"/>
                <a:gd name="T44" fmla="*/ 425 w 718"/>
                <a:gd name="T45" fmla="*/ 239 h 359"/>
                <a:gd name="T46" fmla="*/ 554 w 718"/>
                <a:gd name="T47" fmla="*/ 356 h 359"/>
                <a:gd name="T48" fmla="*/ 557 w 718"/>
                <a:gd name="T49" fmla="*/ 358 h 359"/>
                <a:gd name="T50" fmla="*/ 562 w 718"/>
                <a:gd name="T51" fmla="*/ 359 h 359"/>
                <a:gd name="T52" fmla="*/ 565 w 718"/>
                <a:gd name="T53" fmla="*/ 359 h 359"/>
                <a:gd name="T54" fmla="*/ 567 w 718"/>
                <a:gd name="T55" fmla="*/ 358 h 359"/>
                <a:gd name="T56" fmla="*/ 569 w 718"/>
                <a:gd name="T57" fmla="*/ 356 h 359"/>
                <a:gd name="T58" fmla="*/ 572 w 718"/>
                <a:gd name="T59" fmla="*/ 353 h 359"/>
                <a:gd name="T60" fmla="*/ 573 w 718"/>
                <a:gd name="T61" fmla="*/ 351 h 359"/>
                <a:gd name="T62" fmla="*/ 574 w 718"/>
                <a:gd name="T63" fmla="*/ 347 h 359"/>
                <a:gd name="T64" fmla="*/ 574 w 718"/>
                <a:gd name="T65" fmla="*/ 239 h 359"/>
                <a:gd name="T66" fmla="*/ 706 w 718"/>
                <a:gd name="T67" fmla="*/ 239 h 359"/>
                <a:gd name="T68" fmla="*/ 711 w 718"/>
                <a:gd name="T69" fmla="*/ 238 h 359"/>
                <a:gd name="T70" fmla="*/ 714 w 718"/>
                <a:gd name="T71" fmla="*/ 235 h 359"/>
                <a:gd name="T72" fmla="*/ 717 w 718"/>
                <a:gd name="T73" fmla="*/ 232 h 359"/>
                <a:gd name="T74" fmla="*/ 718 w 718"/>
                <a:gd name="T75" fmla="*/ 227 h 359"/>
                <a:gd name="T76" fmla="*/ 718 w 718"/>
                <a:gd name="T77" fmla="*/ 12 h 359"/>
                <a:gd name="T78" fmla="*/ 717 w 718"/>
                <a:gd name="T79" fmla="*/ 7 h 359"/>
                <a:gd name="T80" fmla="*/ 714 w 718"/>
                <a:gd name="T81" fmla="*/ 3 h 359"/>
                <a:gd name="T82" fmla="*/ 711 w 718"/>
                <a:gd name="T83" fmla="*/ 0 h 359"/>
                <a:gd name="T84" fmla="*/ 706 w 718"/>
                <a:gd name="T8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359">
                  <a:moveTo>
                    <a:pt x="706" y="0"/>
                  </a:moveTo>
                  <a:lnTo>
                    <a:pt x="247" y="0"/>
                  </a:lnTo>
                  <a:lnTo>
                    <a:pt x="138" y="81"/>
                  </a:lnTo>
                  <a:lnTo>
                    <a:pt x="135" y="83"/>
                  </a:lnTo>
                  <a:lnTo>
                    <a:pt x="130" y="83"/>
                  </a:lnTo>
                  <a:lnTo>
                    <a:pt x="128" y="83"/>
                  </a:lnTo>
                  <a:lnTo>
                    <a:pt x="126" y="82"/>
                  </a:lnTo>
                  <a:lnTo>
                    <a:pt x="123" y="80"/>
                  </a:lnTo>
                  <a:lnTo>
                    <a:pt x="121" y="77"/>
                  </a:lnTo>
                  <a:lnTo>
                    <a:pt x="120" y="75"/>
                  </a:lnTo>
                  <a:lnTo>
                    <a:pt x="118" y="71"/>
                  </a:lnTo>
                  <a:lnTo>
                    <a:pt x="118" y="0"/>
                  </a:lnTo>
                  <a:lnTo>
                    <a:pt x="11" y="0"/>
                  </a:lnTo>
                  <a:lnTo>
                    <a:pt x="7" y="0"/>
                  </a:lnTo>
                  <a:lnTo>
                    <a:pt x="3" y="3"/>
                  </a:lnTo>
                  <a:lnTo>
                    <a:pt x="0" y="7"/>
                  </a:lnTo>
                  <a:lnTo>
                    <a:pt x="0" y="12"/>
                  </a:lnTo>
                  <a:lnTo>
                    <a:pt x="0" y="227"/>
                  </a:lnTo>
                  <a:lnTo>
                    <a:pt x="0" y="232"/>
                  </a:lnTo>
                  <a:lnTo>
                    <a:pt x="3" y="235"/>
                  </a:lnTo>
                  <a:lnTo>
                    <a:pt x="7" y="238"/>
                  </a:lnTo>
                  <a:lnTo>
                    <a:pt x="11" y="239"/>
                  </a:lnTo>
                  <a:lnTo>
                    <a:pt x="425" y="239"/>
                  </a:lnTo>
                  <a:lnTo>
                    <a:pt x="554" y="356"/>
                  </a:lnTo>
                  <a:lnTo>
                    <a:pt x="557" y="358"/>
                  </a:lnTo>
                  <a:lnTo>
                    <a:pt x="562" y="359"/>
                  </a:lnTo>
                  <a:lnTo>
                    <a:pt x="565" y="359"/>
                  </a:lnTo>
                  <a:lnTo>
                    <a:pt x="567" y="358"/>
                  </a:lnTo>
                  <a:lnTo>
                    <a:pt x="569" y="356"/>
                  </a:lnTo>
                  <a:lnTo>
                    <a:pt x="572" y="353"/>
                  </a:lnTo>
                  <a:lnTo>
                    <a:pt x="573" y="351"/>
                  </a:lnTo>
                  <a:lnTo>
                    <a:pt x="574" y="347"/>
                  </a:lnTo>
                  <a:lnTo>
                    <a:pt x="574" y="239"/>
                  </a:lnTo>
                  <a:lnTo>
                    <a:pt x="706" y="239"/>
                  </a:lnTo>
                  <a:lnTo>
                    <a:pt x="711" y="238"/>
                  </a:lnTo>
                  <a:lnTo>
                    <a:pt x="714" y="235"/>
                  </a:lnTo>
                  <a:lnTo>
                    <a:pt x="717" y="232"/>
                  </a:lnTo>
                  <a:lnTo>
                    <a:pt x="718" y="227"/>
                  </a:lnTo>
                  <a:lnTo>
                    <a:pt x="718" y="12"/>
                  </a:lnTo>
                  <a:lnTo>
                    <a:pt x="717" y="7"/>
                  </a:lnTo>
                  <a:lnTo>
                    <a:pt x="714" y="3"/>
                  </a:lnTo>
                  <a:lnTo>
                    <a:pt x="711" y="0"/>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59" name="Forma libre 3130">
              <a:extLst>
                <a:ext uri="{FF2B5EF4-FFF2-40B4-BE49-F238E27FC236}">
                  <a16:creationId xmlns:a16="http://schemas.microsoft.com/office/drawing/2014/main" id="{F332AB65-6625-4572-AEF2-3F7B8E7455FC}"/>
                </a:ext>
              </a:extLst>
            </p:cNvPr>
            <p:cNvSpPr>
              <a:spLocks/>
            </p:cNvSpPr>
            <p:nvPr/>
          </p:nvSpPr>
          <p:spPr bwMode="auto">
            <a:xfrm>
              <a:off x="3741701" y="1930400"/>
              <a:ext cx="285750" cy="152400"/>
            </a:xfrm>
            <a:custGeom>
              <a:avLst/>
              <a:gdLst>
                <a:gd name="T0" fmla="*/ 706 w 718"/>
                <a:gd name="T1" fmla="*/ 0 h 383"/>
                <a:gd name="T2" fmla="*/ 11 w 718"/>
                <a:gd name="T3" fmla="*/ 0 h 383"/>
                <a:gd name="T4" fmla="*/ 7 w 718"/>
                <a:gd name="T5" fmla="*/ 2 h 383"/>
                <a:gd name="T6" fmla="*/ 3 w 718"/>
                <a:gd name="T7" fmla="*/ 4 h 383"/>
                <a:gd name="T8" fmla="*/ 0 w 718"/>
                <a:gd name="T9" fmla="*/ 8 h 383"/>
                <a:gd name="T10" fmla="*/ 0 w 718"/>
                <a:gd name="T11" fmla="*/ 12 h 383"/>
                <a:gd name="T12" fmla="*/ 0 w 718"/>
                <a:gd name="T13" fmla="*/ 251 h 383"/>
                <a:gd name="T14" fmla="*/ 0 w 718"/>
                <a:gd name="T15" fmla="*/ 256 h 383"/>
                <a:gd name="T16" fmla="*/ 3 w 718"/>
                <a:gd name="T17" fmla="*/ 260 h 383"/>
                <a:gd name="T18" fmla="*/ 7 w 718"/>
                <a:gd name="T19" fmla="*/ 262 h 383"/>
                <a:gd name="T20" fmla="*/ 11 w 718"/>
                <a:gd name="T21" fmla="*/ 263 h 383"/>
                <a:gd name="T22" fmla="*/ 130 w 718"/>
                <a:gd name="T23" fmla="*/ 263 h 383"/>
                <a:gd name="T24" fmla="*/ 142 w 718"/>
                <a:gd name="T25" fmla="*/ 263 h 383"/>
                <a:gd name="T26" fmla="*/ 142 w 718"/>
                <a:gd name="T27" fmla="*/ 275 h 383"/>
                <a:gd name="T28" fmla="*/ 142 w 718"/>
                <a:gd name="T29" fmla="*/ 360 h 383"/>
                <a:gd name="T30" fmla="*/ 142 w 718"/>
                <a:gd name="T31" fmla="*/ 383 h 383"/>
                <a:gd name="T32" fmla="*/ 207 w 718"/>
                <a:gd name="T33" fmla="*/ 336 h 383"/>
                <a:gd name="T34" fmla="*/ 233 w 718"/>
                <a:gd name="T35" fmla="*/ 317 h 383"/>
                <a:gd name="T36" fmla="*/ 299 w 718"/>
                <a:gd name="T37" fmla="*/ 266 h 383"/>
                <a:gd name="T38" fmla="*/ 299 w 718"/>
                <a:gd name="T39" fmla="*/ 266 h 383"/>
                <a:gd name="T40" fmla="*/ 299 w 718"/>
                <a:gd name="T41" fmla="*/ 266 h 383"/>
                <a:gd name="T42" fmla="*/ 303 w 718"/>
                <a:gd name="T43" fmla="*/ 263 h 383"/>
                <a:gd name="T44" fmla="*/ 306 w 718"/>
                <a:gd name="T45" fmla="*/ 263 h 383"/>
                <a:gd name="T46" fmla="*/ 706 w 718"/>
                <a:gd name="T47" fmla="*/ 263 h 383"/>
                <a:gd name="T48" fmla="*/ 711 w 718"/>
                <a:gd name="T49" fmla="*/ 262 h 383"/>
                <a:gd name="T50" fmla="*/ 714 w 718"/>
                <a:gd name="T51" fmla="*/ 260 h 383"/>
                <a:gd name="T52" fmla="*/ 717 w 718"/>
                <a:gd name="T53" fmla="*/ 256 h 383"/>
                <a:gd name="T54" fmla="*/ 718 w 718"/>
                <a:gd name="T55" fmla="*/ 251 h 383"/>
                <a:gd name="T56" fmla="*/ 718 w 718"/>
                <a:gd name="T57" fmla="*/ 12 h 383"/>
                <a:gd name="T58" fmla="*/ 717 w 718"/>
                <a:gd name="T59" fmla="*/ 8 h 383"/>
                <a:gd name="T60" fmla="*/ 714 w 718"/>
                <a:gd name="T61" fmla="*/ 4 h 383"/>
                <a:gd name="T62" fmla="*/ 711 w 718"/>
                <a:gd name="T63" fmla="*/ 2 h 383"/>
                <a:gd name="T64" fmla="*/ 706 w 718"/>
                <a:gd name="T6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383">
                  <a:moveTo>
                    <a:pt x="706" y="0"/>
                  </a:moveTo>
                  <a:lnTo>
                    <a:pt x="11" y="0"/>
                  </a:lnTo>
                  <a:lnTo>
                    <a:pt x="7" y="2"/>
                  </a:lnTo>
                  <a:lnTo>
                    <a:pt x="3" y="4"/>
                  </a:lnTo>
                  <a:lnTo>
                    <a:pt x="0" y="8"/>
                  </a:lnTo>
                  <a:lnTo>
                    <a:pt x="0" y="12"/>
                  </a:lnTo>
                  <a:lnTo>
                    <a:pt x="0" y="251"/>
                  </a:lnTo>
                  <a:lnTo>
                    <a:pt x="0" y="256"/>
                  </a:lnTo>
                  <a:lnTo>
                    <a:pt x="3" y="260"/>
                  </a:lnTo>
                  <a:lnTo>
                    <a:pt x="7" y="262"/>
                  </a:lnTo>
                  <a:lnTo>
                    <a:pt x="11" y="263"/>
                  </a:lnTo>
                  <a:lnTo>
                    <a:pt x="130" y="263"/>
                  </a:lnTo>
                  <a:lnTo>
                    <a:pt x="142" y="263"/>
                  </a:lnTo>
                  <a:lnTo>
                    <a:pt x="142" y="275"/>
                  </a:lnTo>
                  <a:lnTo>
                    <a:pt x="142" y="360"/>
                  </a:lnTo>
                  <a:lnTo>
                    <a:pt x="142" y="383"/>
                  </a:lnTo>
                  <a:lnTo>
                    <a:pt x="207" y="336"/>
                  </a:lnTo>
                  <a:lnTo>
                    <a:pt x="233" y="317"/>
                  </a:lnTo>
                  <a:lnTo>
                    <a:pt x="299" y="266"/>
                  </a:lnTo>
                  <a:lnTo>
                    <a:pt x="299" y="266"/>
                  </a:lnTo>
                  <a:lnTo>
                    <a:pt x="299" y="266"/>
                  </a:lnTo>
                  <a:lnTo>
                    <a:pt x="303" y="263"/>
                  </a:lnTo>
                  <a:lnTo>
                    <a:pt x="306" y="263"/>
                  </a:lnTo>
                  <a:lnTo>
                    <a:pt x="706" y="263"/>
                  </a:lnTo>
                  <a:lnTo>
                    <a:pt x="711" y="262"/>
                  </a:lnTo>
                  <a:lnTo>
                    <a:pt x="714" y="260"/>
                  </a:lnTo>
                  <a:lnTo>
                    <a:pt x="717" y="256"/>
                  </a:lnTo>
                  <a:lnTo>
                    <a:pt x="718" y="251"/>
                  </a:lnTo>
                  <a:lnTo>
                    <a:pt x="718" y="12"/>
                  </a:lnTo>
                  <a:lnTo>
                    <a:pt x="717" y="8"/>
                  </a:lnTo>
                  <a:lnTo>
                    <a:pt x="714" y="4"/>
                  </a:lnTo>
                  <a:lnTo>
                    <a:pt x="711" y="2"/>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pic>
        <p:nvPicPr>
          <p:cNvPr id="21506" name="Picture 2" descr="Machado Associados - Brazil - Firm Profile | IFLR1000">
            <a:extLst>
              <a:ext uri="{FF2B5EF4-FFF2-40B4-BE49-F238E27FC236}">
                <a16:creationId xmlns:a16="http://schemas.microsoft.com/office/drawing/2014/main" id="{FE589FD9-FFFD-4BB2-A243-9E8776B97730}"/>
              </a:ext>
            </a:extLst>
          </p:cNvPr>
          <p:cNvPicPr>
            <a:picLocks noChangeAspect="1" noChangeArrowheads="1"/>
          </p:cNvPicPr>
          <p:nvPr/>
        </p:nvPicPr>
        <p:blipFill rotWithShape="1">
          <a:blip r:embed="rId7" cstate="hqprint">
            <a:extLst>
              <a:ext uri="{28A0092B-C50C-407E-A947-70E740481C1C}">
                <a14:useLocalDpi xmlns:a14="http://schemas.microsoft.com/office/drawing/2010/main" val="0"/>
              </a:ext>
            </a:extLst>
          </a:blip>
          <a:srcRect/>
          <a:stretch/>
        </p:blipFill>
        <p:spPr bwMode="auto">
          <a:xfrm>
            <a:off x="10372058" y="29559"/>
            <a:ext cx="1156037" cy="893232"/>
          </a:xfrm>
          <a:prstGeom prst="rect">
            <a:avLst/>
          </a:prstGeom>
          <a:noFill/>
          <a:extLst>
            <a:ext uri="{909E8E84-426E-40DD-AFC4-6F175D3DCCD1}">
              <a14:hiddenFill xmlns:a14="http://schemas.microsoft.com/office/drawing/2010/main">
                <a:solidFill>
                  <a:srgbClr val="FFFFFF"/>
                </a:solidFill>
              </a14:hiddenFill>
            </a:ext>
          </a:extLst>
        </p:spPr>
      </p:pic>
      <p:sp>
        <p:nvSpPr>
          <p:cNvPr id="60" name="Rectángulo 59">
            <a:extLst>
              <a:ext uri="{FF2B5EF4-FFF2-40B4-BE49-F238E27FC236}">
                <a16:creationId xmlns:a16="http://schemas.microsoft.com/office/drawing/2014/main" id="{6A66C9E3-F684-4DB6-B05B-0BF937670E1D}"/>
              </a:ext>
            </a:extLst>
          </p:cNvPr>
          <p:cNvSpPr/>
          <p:nvPr/>
        </p:nvSpPr>
        <p:spPr>
          <a:xfrm>
            <a:off x="501332" y="1692597"/>
            <a:ext cx="3419021" cy="65722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61" name="Elipse 60">
            <a:extLst>
              <a:ext uri="{FF2B5EF4-FFF2-40B4-BE49-F238E27FC236}">
                <a16:creationId xmlns:a16="http://schemas.microsoft.com/office/drawing/2014/main" id="{9D219746-0FAD-4902-B07F-2048BD4BDC40}"/>
              </a:ext>
              <a:ext uri="{C183D7F6-B498-43B3-948B-1728B52AA6E4}">
                <adec:decorative xmlns:adec="http://schemas.microsoft.com/office/drawing/2017/decorative" xmlns="" val="1"/>
              </a:ext>
            </a:extLst>
          </p:cNvPr>
          <p:cNvSpPr/>
          <p:nvPr/>
        </p:nvSpPr>
        <p:spPr>
          <a:xfrm>
            <a:off x="1882230" y="1373702"/>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62" name="Rectángulo 61">
            <a:extLst>
              <a:ext uri="{FF2B5EF4-FFF2-40B4-BE49-F238E27FC236}">
                <a16:creationId xmlns:a16="http://schemas.microsoft.com/office/drawing/2014/main" id="{16218224-8A8D-46E5-89FA-AB25D2BB63AB}"/>
              </a:ext>
            </a:extLst>
          </p:cNvPr>
          <p:cNvSpPr/>
          <p:nvPr/>
        </p:nvSpPr>
        <p:spPr>
          <a:xfrm>
            <a:off x="501332" y="2310614"/>
            <a:ext cx="3419021" cy="1370066"/>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pic>
        <p:nvPicPr>
          <p:cNvPr id="63" name="Picture 6" descr="Add, calendar, event, plus, schedule icon">
            <a:extLst>
              <a:ext uri="{FF2B5EF4-FFF2-40B4-BE49-F238E27FC236}">
                <a16:creationId xmlns:a16="http://schemas.microsoft.com/office/drawing/2014/main" id="{BB1F07D7-1A2C-4CCB-B744-9C9A6A836FCC}"/>
              </a:ext>
            </a:extLst>
          </p:cNvPr>
          <p:cNvPicPr>
            <a:picLocks noChangeAspect="1" noChangeArrowheads="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58842" y="1441453"/>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64" name="CuadroTexto 63">
            <a:extLst>
              <a:ext uri="{FF2B5EF4-FFF2-40B4-BE49-F238E27FC236}">
                <a16:creationId xmlns:a16="http://schemas.microsoft.com/office/drawing/2014/main" id="{22B6ACF6-9941-47AA-B020-91B6A9670B51}"/>
              </a:ext>
            </a:extLst>
          </p:cNvPr>
          <p:cNvSpPr txBox="1"/>
          <p:nvPr/>
        </p:nvSpPr>
        <p:spPr>
          <a:xfrm>
            <a:off x="487108" y="2405066"/>
            <a:ext cx="3464024" cy="769441"/>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u="sng" dirty="0"/>
              <a:t>Suspension of deadlines: </a:t>
            </a:r>
            <a:r>
              <a:rPr lang="en-US" sz="1100" dirty="0"/>
              <a:t>The tax authorities, administrative courts and judicial courts have suspended several legal deadlines and measures to collect tax debts.</a:t>
            </a:r>
          </a:p>
        </p:txBody>
      </p:sp>
      <p:sp>
        <p:nvSpPr>
          <p:cNvPr id="65" name="Rectángulo 64">
            <a:extLst>
              <a:ext uri="{FF2B5EF4-FFF2-40B4-BE49-F238E27FC236}">
                <a16:creationId xmlns:a16="http://schemas.microsoft.com/office/drawing/2014/main" id="{920FC111-B34D-49EA-9EB4-01C5B612B19B}"/>
              </a:ext>
            </a:extLst>
          </p:cNvPr>
          <p:cNvSpPr/>
          <p:nvPr/>
        </p:nvSpPr>
        <p:spPr>
          <a:xfrm>
            <a:off x="4480925" y="1681455"/>
            <a:ext cx="3419021" cy="68655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66" name="Elipse 65">
            <a:extLst>
              <a:ext uri="{FF2B5EF4-FFF2-40B4-BE49-F238E27FC236}">
                <a16:creationId xmlns:a16="http://schemas.microsoft.com/office/drawing/2014/main" id="{4B502AA2-F5C5-4E94-A16D-FCD25E1B9048}"/>
              </a:ext>
              <a:ext uri="{C183D7F6-B498-43B3-948B-1728B52AA6E4}">
                <adec:decorative xmlns:adec="http://schemas.microsoft.com/office/drawing/2017/decorative" xmlns="" val="1"/>
              </a:ext>
            </a:extLst>
          </p:cNvPr>
          <p:cNvSpPr/>
          <p:nvPr/>
        </p:nvSpPr>
        <p:spPr>
          <a:xfrm>
            <a:off x="5861823" y="1346519"/>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67" name="Rectángulo 66">
            <a:extLst>
              <a:ext uri="{FF2B5EF4-FFF2-40B4-BE49-F238E27FC236}">
                <a16:creationId xmlns:a16="http://schemas.microsoft.com/office/drawing/2014/main" id="{9E47867B-23CF-4861-845B-2B5CC1C34482}"/>
              </a:ext>
            </a:extLst>
          </p:cNvPr>
          <p:cNvSpPr/>
          <p:nvPr/>
        </p:nvSpPr>
        <p:spPr>
          <a:xfrm>
            <a:off x="4480925" y="2331194"/>
            <a:ext cx="3419021" cy="3148654"/>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68" name="Elipse 67">
            <a:extLst>
              <a:ext uri="{FF2B5EF4-FFF2-40B4-BE49-F238E27FC236}">
                <a16:creationId xmlns:a16="http://schemas.microsoft.com/office/drawing/2014/main" id="{27F32485-F0B2-401F-8730-5B720D43E471}"/>
              </a:ext>
              <a:ext uri="{C183D7F6-B498-43B3-948B-1728B52AA6E4}">
                <adec:decorative xmlns:adec="http://schemas.microsoft.com/office/drawing/2017/decorative" xmlns="" val="1"/>
              </a:ext>
            </a:extLst>
          </p:cNvPr>
          <p:cNvSpPr/>
          <p:nvPr/>
        </p:nvSpPr>
        <p:spPr>
          <a:xfrm>
            <a:off x="5861823" y="1330477"/>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69" name="Grupo 89" descr="icono de marca de verificación con lápiz">
            <a:extLst>
              <a:ext uri="{FF2B5EF4-FFF2-40B4-BE49-F238E27FC236}">
                <a16:creationId xmlns:a16="http://schemas.microsoft.com/office/drawing/2014/main" id="{355F1635-97CA-4F3E-AB82-0E80FEDD78E0}"/>
              </a:ext>
            </a:extLst>
          </p:cNvPr>
          <p:cNvGrpSpPr>
            <a:grpSpLocks noChangeAspect="1"/>
          </p:cNvGrpSpPr>
          <p:nvPr/>
        </p:nvGrpSpPr>
        <p:grpSpPr bwMode="auto">
          <a:xfrm>
            <a:off x="6020021" y="1458335"/>
            <a:ext cx="432000" cy="432000"/>
            <a:chOff x="6539" y="440"/>
            <a:chExt cx="426" cy="426"/>
          </a:xfrm>
          <a:solidFill>
            <a:schemeClr val="accent1"/>
          </a:solidFill>
        </p:grpSpPr>
        <p:sp>
          <p:nvSpPr>
            <p:cNvPr id="70" name="Forma libre 90">
              <a:extLst>
                <a:ext uri="{FF2B5EF4-FFF2-40B4-BE49-F238E27FC236}">
                  <a16:creationId xmlns:a16="http://schemas.microsoft.com/office/drawing/2014/main" id="{3E431295-661D-4D98-83DF-3CCC0986C7AF}"/>
                </a:ext>
              </a:extLst>
            </p:cNvPr>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1" name="Forma libre 91">
              <a:extLst>
                <a:ext uri="{FF2B5EF4-FFF2-40B4-BE49-F238E27FC236}">
                  <a16:creationId xmlns:a16="http://schemas.microsoft.com/office/drawing/2014/main" id="{FBE3EA56-8A6C-472F-BD10-535384AA359D}"/>
                </a:ext>
              </a:extLst>
            </p:cNvPr>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2" name="Forma libre 92">
              <a:extLst>
                <a:ext uri="{FF2B5EF4-FFF2-40B4-BE49-F238E27FC236}">
                  <a16:creationId xmlns:a16="http://schemas.microsoft.com/office/drawing/2014/main" id="{1A8CF846-ABF4-47BE-AD68-223D7F8D09B4}"/>
                </a:ext>
              </a:extLst>
            </p:cNvPr>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3" name="Forma libre 93">
              <a:extLst>
                <a:ext uri="{FF2B5EF4-FFF2-40B4-BE49-F238E27FC236}">
                  <a16:creationId xmlns:a16="http://schemas.microsoft.com/office/drawing/2014/main" id="{DE909F72-7A3A-4519-9C4D-5BE50DA75073}"/>
                </a:ext>
              </a:extLst>
            </p:cNvPr>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4" name="Forma libre 94">
              <a:extLst>
                <a:ext uri="{FF2B5EF4-FFF2-40B4-BE49-F238E27FC236}">
                  <a16:creationId xmlns:a16="http://schemas.microsoft.com/office/drawing/2014/main" id="{70577888-E346-472A-A369-96B7670EE93F}"/>
                </a:ext>
              </a:extLst>
            </p:cNvPr>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5" name="Forma libre 95">
              <a:extLst>
                <a:ext uri="{FF2B5EF4-FFF2-40B4-BE49-F238E27FC236}">
                  <a16:creationId xmlns:a16="http://schemas.microsoft.com/office/drawing/2014/main" id="{4E5EE56B-4A81-4C1F-8349-539B4F8489AF}"/>
                </a:ext>
              </a:extLst>
            </p:cNvPr>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6" name="Forma libre 96">
              <a:extLst>
                <a:ext uri="{FF2B5EF4-FFF2-40B4-BE49-F238E27FC236}">
                  <a16:creationId xmlns:a16="http://schemas.microsoft.com/office/drawing/2014/main" id="{B9AD0173-88B3-4A22-96A8-D1098E647161}"/>
                </a:ext>
              </a:extLst>
            </p:cNvPr>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7" name="Forma libre 97">
              <a:extLst>
                <a:ext uri="{FF2B5EF4-FFF2-40B4-BE49-F238E27FC236}">
                  <a16:creationId xmlns:a16="http://schemas.microsoft.com/office/drawing/2014/main" id="{6B7DEE83-2763-4656-8DBF-3E1BD40B1AB5}"/>
                </a:ext>
              </a:extLst>
            </p:cNvPr>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8" name="Forma libre 98">
              <a:extLst>
                <a:ext uri="{FF2B5EF4-FFF2-40B4-BE49-F238E27FC236}">
                  <a16:creationId xmlns:a16="http://schemas.microsoft.com/office/drawing/2014/main" id="{CE5609D7-BB46-4482-BA25-FCFC83940FC0}"/>
                </a:ext>
              </a:extLst>
            </p:cNvPr>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80" name="CuadroTexto 79">
            <a:extLst>
              <a:ext uri="{FF2B5EF4-FFF2-40B4-BE49-F238E27FC236}">
                <a16:creationId xmlns:a16="http://schemas.microsoft.com/office/drawing/2014/main" id="{40057BBC-3DC1-4153-9BE1-75E490EBA1E6}"/>
              </a:ext>
            </a:extLst>
          </p:cNvPr>
          <p:cNvSpPr txBox="1"/>
          <p:nvPr/>
        </p:nvSpPr>
        <p:spPr>
          <a:xfrm>
            <a:off x="4409400" y="2429130"/>
            <a:ext cx="3464024" cy="2800767"/>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u="sng" dirty="0"/>
              <a:t>Customs clearance:</a:t>
            </a:r>
            <a:r>
              <a:rPr lang="en-US" sz="1100" dirty="0"/>
              <a:t> The facilitation of the customs clearance of several medical and pharmaceutical goods for combating COVID-19, while the state of public health emergency continues, according to Normative Instruction No. 1927/2020 of the Federal Revenue Service (RFB). The instruction also allows for the advance delivery of the goods before the conclusion of the customs audit.</a:t>
            </a:r>
          </a:p>
          <a:p>
            <a:pPr marL="171450" indent="-171450" algn="just">
              <a:buFont typeface="Wingdings" panose="05000000000000000000" pitchFamily="2" charset="2"/>
              <a:buChar char="Ø"/>
            </a:pPr>
            <a:endParaRPr lang="en-US" sz="1100" u="sng" dirty="0"/>
          </a:p>
          <a:p>
            <a:pPr marL="171450" indent="-171450" algn="just">
              <a:buFont typeface="Wingdings" panose="05000000000000000000" pitchFamily="2" charset="2"/>
              <a:buChar char="Ø"/>
            </a:pPr>
            <a:r>
              <a:rPr lang="en-US" sz="1100" u="sng" dirty="0"/>
              <a:t>Tax regularities certificates: </a:t>
            </a:r>
            <a:r>
              <a:rPr lang="en-US" sz="1100" dirty="0"/>
              <a:t>Extensions of the validity of tax regularity certificates with clearance effects have been granted by the federal government and by some states and municipalities, including the state and municipality of São Paulo.</a:t>
            </a:r>
          </a:p>
        </p:txBody>
      </p:sp>
      <p:pic>
        <p:nvPicPr>
          <p:cNvPr id="83" name="Picture 2" descr="Lataxnet">
            <a:extLst>
              <a:ext uri="{FF2B5EF4-FFF2-40B4-BE49-F238E27FC236}">
                <a16:creationId xmlns:a16="http://schemas.microsoft.com/office/drawing/2014/main" id="{E017CAD4-CD83-4824-AF18-78ED6F34E7EE}"/>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79" name="Imagen 78" descr="Imagen que contiene dibujo, plato&#10;&#10;Descripción generada automáticamente">
            <a:extLst>
              <a:ext uri="{FF2B5EF4-FFF2-40B4-BE49-F238E27FC236}">
                <a16:creationId xmlns:a16="http://schemas.microsoft.com/office/drawing/2014/main" id="{EEC36191-5F67-4430-99B4-59B2CC16A18C}"/>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1768293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092886"/>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074398"/>
            <a:ext cx="12199647" cy="4783602"/>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36414"/>
            <a:ext cx="12192000" cy="2131830"/>
          </a:xfrm>
          <a:prstGeom prst="rect">
            <a:avLst/>
          </a:prstGeom>
        </p:spPr>
      </p:pic>
      <p:grpSp>
        <p:nvGrpSpPr>
          <p:cNvPr id="43" name="Grupo 42">
            <a:extLst>
              <a:ext uri="{FF2B5EF4-FFF2-40B4-BE49-F238E27FC236}">
                <a16:creationId xmlns:a16="http://schemas.microsoft.com/office/drawing/2014/main" id="{91550221-8258-42F2-8C5D-7698C3085D53}"/>
              </a:ext>
              <a:ext uri="{C183D7F6-B498-43B3-948B-1728B52AA6E4}">
                <adec:decorative xmlns:adec="http://schemas.microsoft.com/office/drawing/2017/decorative" xmlns="" val="1"/>
              </a:ext>
            </a:extLst>
          </p:cNvPr>
          <p:cNvGrpSpPr/>
          <p:nvPr/>
        </p:nvGrpSpPr>
        <p:grpSpPr>
          <a:xfrm>
            <a:off x="304800" y="1437774"/>
            <a:ext cx="3419021" cy="4791914"/>
            <a:chOff x="304800" y="1577182"/>
            <a:chExt cx="3419021" cy="2324118"/>
          </a:xfrm>
          <a:effectLst>
            <a:outerShdw blurRad="50800" dist="38100" dir="5400000" algn="t" rotWithShape="0">
              <a:prstClr val="black">
                <a:alpha val="20000"/>
              </a:prstClr>
            </a:outerShdw>
          </a:effectLst>
        </p:grpSpPr>
        <p:sp>
          <p:nvSpPr>
            <p:cNvPr id="5" name="Rectángulo 4">
              <a:extLst>
                <a:ext uri="{FF2B5EF4-FFF2-40B4-BE49-F238E27FC236}">
                  <a16:creationId xmlns:a16="http://schemas.microsoft.com/office/drawing/2014/main" id="{CDADA208-E23E-4B7A-8B30-503644571020}"/>
                </a:ext>
              </a:extLst>
            </p:cNvPr>
            <p:cNvSpPr/>
            <p:nvPr/>
          </p:nvSpPr>
          <p:spPr>
            <a:xfrm>
              <a:off x="304800" y="1577182"/>
              <a:ext cx="3419021" cy="2623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7" name="Rectángulo 6">
              <a:extLst>
                <a:ext uri="{FF2B5EF4-FFF2-40B4-BE49-F238E27FC236}">
                  <a16:creationId xmlns:a16="http://schemas.microsoft.com/office/drawing/2014/main" id="{35AF9DE5-C8D3-43F1-8647-AA7713F1FCEF}"/>
                </a:ext>
              </a:extLst>
            </p:cNvPr>
            <p:cNvSpPr/>
            <p:nvPr/>
          </p:nvSpPr>
          <p:spPr>
            <a:xfrm>
              <a:off x="304800" y="1837137"/>
              <a:ext cx="3419021" cy="2064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6" name="Elipse 5">
            <a:extLst>
              <a:ext uri="{FF2B5EF4-FFF2-40B4-BE49-F238E27FC236}">
                <a16:creationId xmlns:a16="http://schemas.microsoft.com/office/drawing/2014/main" id="{97C50A8E-3918-4827-975A-99A3EAB66BFA}"/>
              </a:ext>
              <a:ext uri="{C183D7F6-B498-43B3-948B-1728B52AA6E4}">
                <adec:decorative xmlns:adec="http://schemas.microsoft.com/office/drawing/2017/decorative" xmlns="" val="1"/>
              </a:ext>
            </a:extLst>
          </p:cNvPr>
          <p:cNvSpPr/>
          <p:nvPr/>
        </p:nvSpPr>
        <p:spPr>
          <a:xfrm>
            <a:off x="1717782" y="1155613"/>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45" name="Grupo 44">
            <a:extLst>
              <a:ext uri="{FF2B5EF4-FFF2-40B4-BE49-F238E27FC236}">
                <a16:creationId xmlns:a16="http://schemas.microsoft.com/office/drawing/2014/main" id="{82DC834D-A801-489D-B18E-A3C9646F4D2E}"/>
              </a:ext>
              <a:ext uri="{C183D7F6-B498-43B3-948B-1728B52AA6E4}">
                <adec:decorative xmlns:adec="http://schemas.microsoft.com/office/drawing/2017/decorative" xmlns="" val="1"/>
              </a:ext>
            </a:extLst>
          </p:cNvPr>
          <p:cNvGrpSpPr/>
          <p:nvPr/>
        </p:nvGrpSpPr>
        <p:grpSpPr>
          <a:xfrm>
            <a:off x="4386489" y="1426384"/>
            <a:ext cx="3419021" cy="3018804"/>
            <a:chOff x="304800" y="1513014"/>
            <a:chExt cx="3419021" cy="2312717"/>
          </a:xfrm>
          <a:effectLst>
            <a:outerShdw blurRad="50800" dist="38100" dir="5400000" algn="t" rotWithShape="0">
              <a:prstClr val="black">
                <a:alpha val="20000"/>
              </a:prstClr>
            </a:outerShdw>
          </a:effectLst>
        </p:grpSpPr>
        <p:sp>
          <p:nvSpPr>
            <p:cNvPr id="46" name="Rectángulo 45">
              <a:extLst>
                <a:ext uri="{FF2B5EF4-FFF2-40B4-BE49-F238E27FC236}">
                  <a16:creationId xmlns:a16="http://schemas.microsoft.com/office/drawing/2014/main" id="{0A0A31DB-DD27-4F64-AB8C-EC7887B70CFD}"/>
                </a:ext>
              </a:extLst>
            </p:cNvPr>
            <p:cNvSpPr/>
            <p:nvPr/>
          </p:nvSpPr>
          <p:spPr>
            <a:xfrm>
              <a:off x="304800" y="1513014"/>
              <a:ext cx="3419021" cy="4273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47" name="Rectángulo 46">
              <a:extLst>
                <a:ext uri="{FF2B5EF4-FFF2-40B4-BE49-F238E27FC236}">
                  <a16:creationId xmlns:a16="http://schemas.microsoft.com/office/drawing/2014/main" id="{AC6A4160-8BE0-4F42-8528-A692DB7BDCCE}"/>
                </a:ext>
              </a:extLst>
            </p:cNvPr>
            <p:cNvSpPr/>
            <p:nvPr/>
          </p:nvSpPr>
          <p:spPr>
            <a:xfrm>
              <a:off x="304800" y="1927572"/>
              <a:ext cx="3419021" cy="1898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48" name="Elipse 47">
            <a:extLst>
              <a:ext uri="{FF2B5EF4-FFF2-40B4-BE49-F238E27FC236}">
                <a16:creationId xmlns:a16="http://schemas.microsoft.com/office/drawing/2014/main" id="{151F8D54-5195-4686-B421-E1F7E4D42652}"/>
              </a:ext>
              <a:ext uri="{C183D7F6-B498-43B3-948B-1728B52AA6E4}">
                <adec:decorative xmlns:adec="http://schemas.microsoft.com/office/drawing/2017/decorative" xmlns="" val="1"/>
              </a:ext>
            </a:extLst>
          </p:cNvPr>
          <p:cNvSpPr/>
          <p:nvPr/>
        </p:nvSpPr>
        <p:spPr>
          <a:xfrm>
            <a:off x="5767387" y="1155613"/>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87" name="Rectángulo 86">
            <a:extLst>
              <a:ext uri="{FF2B5EF4-FFF2-40B4-BE49-F238E27FC236}">
                <a16:creationId xmlns:a16="http://schemas.microsoft.com/office/drawing/2014/main" id="{BF061177-3A0B-4D94-95FF-46770B8B2E9B}"/>
              </a:ext>
            </a:extLst>
          </p:cNvPr>
          <p:cNvSpPr/>
          <p:nvPr/>
        </p:nvSpPr>
        <p:spPr>
          <a:xfrm>
            <a:off x="4415605" y="4917055"/>
            <a:ext cx="3419021" cy="65722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89" name="Elipse 88">
            <a:extLst>
              <a:ext uri="{FF2B5EF4-FFF2-40B4-BE49-F238E27FC236}">
                <a16:creationId xmlns:a16="http://schemas.microsoft.com/office/drawing/2014/main" id="{1710653A-F5C8-47DE-8D3E-A0B5438ED781}"/>
              </a:ext>
              <a:ext uri="{C183D7F6-B498-43B3-948B-1728B52AA6E4}">
                <adec:decorative xmlns:adec="http://schemas.microsoft.com/office/drawing/2017/decorative" xmlns="" val="1"/>
              </a:ext>
            </a:extLst>
          </p:cNvPr>
          <p:cNvSpPr/>
          <p:nvPr/>
        </p:nvSpPr>
        <p:spPr>
          <a:xfrm>
            <a:off x="5796503" y="4598160"/>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82" name="Título 2">
            <a:extLst>
              <a:ext uri="{FF2B5EF4-FFF2-40B4-BE49-F238E27FC236}">
                <a16:creationId xmlns:a16="http://schemas.microsoft.com/office/drawing/2014/main" id="{39DA6225-9300-438D-8C7A-924956B4C72B}"/>
              </a:ext>
            </a:extLst>
          </p:cNvPr>
          <p:cNvSpPr>
            <a:spLocks noGrp="1"/>
          </p:cNvSpPr>
          <p:nvPr>
            <p:ph type="title"/>
          </p:nvPr>
        </p:nvSpPr>
        <p:spPr>
          <a:xfrm>
            <a:off x="2225813" y="-7318"/>
            <a:ext cx="3349070" cy="1325563"/>
          </a:xfrm>
        </p:spPr>
        <p:txBody>
          <a:bodyPr rtlCol="0"/>
          <a:lstStyle/>
          <a:p>
            <a:pPr rtl="0"/>
            <a:r>
              <a:rPr lang="es-ES" dirty="0">
                <a:solidFill>
                  <a:schemeClr val="bg1"/>
                </a:solidFill>
              </a:rPr>
              <a:t>CHILE</a:t>
            </a:r>
          </a:p>
        </p:txBody>
      </p:sp>
      <p:sp>
        <p:nvSpPr>
          <p:cNvPr id="183" name="objeto 5" descr="Rectángulo beige">
            <a:extLst>
              <a:ext uri="{FF2B5EF4-FFF2-40B4-BE49-F238E27FC236}">
                <a16:creationId xmlns:a16="http://schemas.microsoft.com/office/drawing/2014/main" id="{09C2941C-866F-4AF4-B58B-3C23A81FA84F}"/>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205" name="Picture 2" descr="Temporizador de cronómetro - Descargar PNG/SVG transparente">
            <a:extLst>
              <a:ext uri="{FF2B5EF4-FFF2-40B4-BE49-F238E27FC236}">
                <a16:creationId xmlns:a16="http://schemas.microsoft.com/office/drawing/2014/main" id="{3B624118-B61F-411D-B921-85CDF95DEE35}"/>
              </a:ext>
            </a:extLst>
          </p:cNvPr>
          <p:cNvPicPr>
            <a:picLocks noChangeAspect="1" noChangeArrowheads="1"/>
          </p:cNvPicPr>
          <p:nvPr/>
        </p:nvPicPr>
        <p:blipFill>
          <a:blip r:embed="rId5" cstate="hq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83907" y="1189054"/>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206" name="Forma libre 5" descr="icono de flechas">
            <a:extLst>
              <a:ext uri="{FF2B5EF4-FFF2-40B4-BE49-F238E27FC236}">
                <a16:creationId xmlns:a16="http://schemas.microsoft.com/office/drawing/2014/main" id="{F20525D1-CBC2-4BF2-8A28-538F81AC9AD5}"/>
              </a:ext>
            </a:extLst>
          </p:cNvPr>
          <p:cNvSpPr>
            <a:spLocks noChangeAspect="1" noEditPoints="1"/>
          </p:cNvSpPr>
          <p:nvPr/>
        </p:nvSpPr>
        <p:spPr bwMode="auto">
          <a:xfrm rot="10800000">
            <a:off x="5888774" y="1242601"/>
            <a:ext cx="465507" cy="50400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a:effectLst>
            <a:softEdge rad="0"/>
          </a:effectLst>
        </p:spPr>
        <p:txBody>
          <a:bodyPr vert="horz" wrap="square" lIns="91440" tIns="45720" rIns="91440" bIns="45720" numCol="1" rtlCol="0" anchor="t" anchorCtr="0" compatLnSpc="1">
            <a:prstTxWarp prst="textNoShape">
              <a:avLst/>
            </a:prstTxWarp>
          </a:bodyPr>
          <a:lstStyle/>
          <a:p>
            <a:pPr rtl="0"/>
            <a:endParaRPr lang="es-ES" dirty="0"/>
          </a:p>
        </p:txBody>
      </p:sp>
      <p:sp>
        <p:nvSpPr>
          <p:cNvPr id="209" name="Rectángulo 208">
            <a:extLst>
              <a:ext uri="{FF2B5EF4-FFF2-40B4-BE49-F238E27FC236}">
                <a16:creationId xmlns:a16="http://schemas.microsoft.com/office/drawing/2014/main" id="{EF7146E4-123C-45BA-985D-EB0F6B7CEC7D}"/>
              </a:ext>
            </a:extLst>
          </p:cNvPr>
          <p:cNvSpPr/>
          <p:nvPr/>
        </p:nvSpPr>
        <p:spPr>
          <a:xfrm>
            <a:off x="4415605" y="5535072"/>
            <a:ext cx="3419021" cy="965096"/>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221" name="Forma libre: Forma 59">
            <a:extLst>
              <a:ext uri="{FF2B5EF4-FFF2-40B4-BE49-F238E27FC236}">
                <a16:creationId xmlns:a16="http://schemas.microsoft.com/office/drawing/2014/main" id="{A648CB2B-1F77-4D6F-8854-B234E0DF9821}"/>
              </a:ext>
              <a:ext uri="{C183D7F6-B498-43B3-948B-1728B52AA6E4}">
                <adec:decorative xmlns:adec="http://schemas.microsoft.com/office/drawing/2017/decorative" xmlns="" val="1"/>
              </a:ext>
            </a:extLst>
          </p:cNvPr>
          <p:cNvSpPr/>
          <p:nvPr/>
        </p:nvSpPr>
        <p:spPr>
          <a:xfrm>
            <a:off x="9092101" y="-22934"/>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35" name="15 Imagen">
            <a:extLst>
              <a:ext uri="{FF2B5EF4-FFF2-40B4-BE49-F238E27FC236}">
                <a16:creationId xmlns:a16="http://schemas.microsoft.com/office/drawing/2014/main" id="{5507987A-E05C-468C-BAB5-84B60E808C8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4917" y="111101"/>
            <a:ext cx="1228226" cy="765941"/>
          </a:xfrm>
          <a:prstGeom prst="ellipse">
            <a:avLst/>
          </a:prstGeom>
          <a:ln>
            <a:noFill/>
          </a:ln>
          <a:effectLst>
            <a:softEdge rad="63500"/>
          </a:effectLst>
        </p:spPr>
      </p:pic>
      <p:sp>
        <p:nvSpPr>
          <p:cNvPr id="36" name="CuadroTexto 35">
            <a:extLst>
              <a:ext uri="{FF2B5EF4-FFF2-40B4-BE49-F238E27FC236}">
                <a16:creationId xmlns:a16="http://schemas.microsoft.com/office/drawing/2014/main" id="{72F89BFF-B32F-4257-87F4-3C860AD0CAB1}"/>
              </a:ext>
            </a:extLst>
          </p:cNvPr>
          <p:cNvSpPr txBox="1"/>
          <p:nvPr/>
        </p:nvSpPr>
        <p:spPr>
          <a:xfrm>
            <a:off x="218129" y="2023079"/>
            <a:ext cx="3570151" cy="4154984"/>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There will be a suspension of the monthly provisional payments (PPM) of corporate income tax for the next 3 months.</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Postponement of VAT payment for April, May and June for all companies with sales of less than UF 350,000 (approximately €10.010.350.000) during 2019. As an option, taxpayers can pay in 6 or 12 monthly installments at zero actual interest rate, depending on their size.</a:t>
            </a:r>
          </a:p>
          <a:p>
            <a:pPr algn="just"/>
            <a:endParaRPr lang="es-ES" sz="1100" dirty="0"/>
          </a:p>
          <a:p>
            <a:pPr marL="171450" indent="-171450" algn="just">
              <a:buFont typeface="Wingdings" panose="05000000000000000000" pitchFamily="2" charset="2"/>
              <a:buChar char="Ø"/>
            </a:pPr>
            <a:r>
              <a:rPr lang="en-US" sz="1100" dirty="0"/>
              <a:t>Postponement until July 31st,2020 of the payment of income tax for SMEs according to what is declared in the income tax return for next April.</a:t>
            </a:r>
          </a:p>
          <a:p>
            <a:pPr algn="just"/>
            <a:endParaRPr lang="es-ES" sz="1100" dirty="0"/>
          </a:p>
          <a:p>
            <a:pPr marL="171450" indent="-171450" algn="just">
              <a:buFont typeface="Wingdings" panose="05000000000000000000" pitchFamily="2" charset="2"/>
              <a:buChar char="Ø"/>
            </a:pPr>
            <a:r>
              <a:rPr lang="en-US" sz="1100" dirty="0"/>
              <a:t>Postponement of April’s property tax payment for companies with sales of less than 350,000 UF (approximately €10.010.350.000) and for taxpayers of the global complementary tax or second category tax, that are owners of real state with a tax assessment of less than CLP $133 million. The deferred tax will be paid in three installments, along with the following three property tax installments, with actual interest rate of 0%. </a:t>
            </a:r>
          </a:p>
        </p:txBody>
      </p:sp>
      <p:sp>
        <p:nvSpPr>
          <p:cNvPr id="37" name="CuadroTexto 36">
            <a:extLst>
              <a:ext uri="{FF2B5EF4-FFF2-40B4-BE49-F238E27FC236}">
                <a16:creationId xmlns:a16="http://schemas.microsoft.com/office/drawing/2014/main" id="{039CBF79-65BA-4984-96F0-FDC810EC8C41}"/>
              </a:ext>
            </a:extLst>
          </p:cNvPr>
          <p:cNvSpPr txBox="1"/>
          <p:nvPr/>
        </p:nvSpPr>
        <p:spPr>
          <a:xfrm>
            <a:off x="4316886" y="1982975"/>
            <a:ext cx="3464024" cy="1954381"/>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Income tax refund will be paid anticipated for SMEs: SME companies will receive their refund in April.</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As of April, a transitory release of stamp duty will start. The rate will be a 0% for all credit operations during the next 6 months.</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All the expenses of the companies associated with facing the health contingency will be accepted as a tax expense.</a:t>
            </a:r>
          </a:p>
        </p:txBody>
      </p:sp>
      <p:pic>
        <p:nvPicPr>
          <p:cNvPr id="41" name="Picture 6" descr="Add, calendar, event, plus, schedule icon">
            <a:extLst>
              <a:ext uri="{FF2B5EF4-FFF2-40B4-BE49-F238E27FC236}">
                <a16:creationId xmlns:a16="http://schemas.microsoft.com/office/drawing/2014/main" id="{A543B665-5D59-4C87-89E3-41A56B2B8348}"/>
              </a:ext>
            </a:extLst>
          </p:cNvPr>
          <p:cNvPicPr>
            <a:picLocks noChangeAspect="1" noChangeArrowheads="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73115" y="4665911"/>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42" name="CuadroTexto 41">
            <a:extLst>
              <a:ext uri="{FF2B5EF4-FFF2-40B4-BE49-F238E27FC236}">
                <a16:creationId xmlns:a16="http://schemas.microsoft.com/office/drawing/2014/main" id="{3728A8DE-E5C8-482C-A573-89427BFD58AE}"/>
              </a:ext>
            </a:extLst>
          </p:cNvPr>
          <p:cNvSpPr txBox="1"/>
          <p:nvPr/>
        </p:nvSpPr>
        <p:spPr>
          <a:xfrm>
            <a:off x="4401381" y="5629524"/>
            <a:ext cx="3464024" cy="600164"/>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Executive collection actions and auctions at jurisdictional Courts were temporary suspended during the national health emergency. </a:t>
            </a:r>
          </a:p>
        </p:txBody>
      </p:sp>
      <p:sp>
        <p:nvSpPr>
          <p:cNvPr id="49" name="Rectángulo 48">
            <a:extLst>
              <a:ext uri="{FF2B5EF4-FFF2-40B4-BE49-F238E27FC236}">
                <a16:creationId xmlns:a16="http://schemas.microsoft.com/office/drawing/2014/main" id="{A2F63F21-D305-494E-9FE1-069501A84674}"/>
              </a:ext>
            </a:extLst>
          </p:cNvPr>
          <p:cNvSpPr/>
          <p:nvPr/>
        </p:nvSpPr>
        <p:spPr>
          <a:xfrm>
            <a:off x="8453161" y="1423356"/>
            <a:ext cx="3419021" cy="57725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53" name="Rectángulo 52">
            <a:extLst>
              <a:ext uri="{FF2B5EF4-FFF2-40B4-BE49-F238E27FC236}">
                <a16:creationId xmlns:a16="http://schemas.microsoft.com/office/drawing/2014/main" id="{5D72194C-ED03-4B5C-94B6-FC02E68003B6}"/>
              </a:ext>
            </a:extLst>
          </p:cNvPr>
          <p:cNvSpPr/>
          <p:nvPr/>
        </p:nvSpPr>
        <p:spPr>
          <a:xfrm>
            <a:off x="8446276" y="1953397"/>
            <a:ext cx="3419021" cy="1359175"/>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64" name="Elipse 63">
            <a:extLst>
              <a:ext uri="{FF2B5EF4-FFF2-40B4-BE49-F238E27FC236}">
                <a16:creationId xmlns:a16="http://schemas.microsoft.com/office/drawing/2014/main" id="{A730F33B-01A5-4A23-8284-5516D36DD5A7}"/>
              </a:ext>
              <a:ext uri="{C183D7F6-B498-43B3-948B-1728B52AA6E4}">
                <adec:decorative xmlns:adec="http://schemas.microsoft.com/office/drawing/2017/decorative" xmlns="" val="1"/>
              </a:ext>
            </a:extLst>
          </p:cNvPr>
          <p:cNvSpPr/>
          <p:nvPr/>
        </p:nvSpPr>
        <p:spPr>
          <a:xfrm>
            <a:off x="9856089" y="1164651"/>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54" name="Grupo 40" descr="binocular ">
            <a:extLst>
              <a:ext uri="{FF2B5EF4-FFF2-40B4-BE49-F238E27FC236}">
                <a16:creationId xmlns:a16="http://schemas.microsoft.com/office/drawing/2014/main" id="{4D978C3A-3273-41B5-AC53-E2E653B2ADA0}"/>
              </a:ext>
            </a:extLst>
          </p:cNvPr>
          <p:cNvGrpSpPr>
            <a:grpSpLocks noChangeAspect="1"/>
          </p:cNvGrpSpPr>
          <p:nvPr/>
        </p:nvGrpSpPr>
        <p:grpSpPr bwMode="auto">
          <a:xfrm>
            <a:off x="9960895" y="1262780"/>
            <a:ext cx="468000" cy="432927"/>
            <a:chOff x="3438" y="454"/>
            <a:chExt cx="427" cy="395"/>
          </a:xfrm>
          <a:solidFill>
            <a:schemeClr val="accent1"/>
          </a:solidFill>
        </p:grpSpPr>
        <p:sp>
          <p:nvSpPr>
            <p:cNvPr id="55" name="Forma libre 41">
              <a:extLst>
                <a:ext uri="{FF2B5EF4-FFF2-40B4-BE49-F238E27FC236}">
                  <a16:creationId xmlns:a16="http://schemas.microsoft.com/office/drawing/2014/main" id="{80B9C7D5-7A7D-4108-BCEF-97602AEBAAA2}"/>
                </a:ext>
              </a:extLst>
            </p:cNvPr>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6" name="Forma libre 42">
              <a:extLst>
                <a:ext uri="{FF2B5EF4-FFF2-40B4-BE49-F238E27FC236}">
                  <a16:creationId xmlns:a16="http://schemas.microsoft.com/office/drawing/2014/main" id="{D22CC77C-224E-4623-B6EF-42F5354462FC}"/>
                </a:ext>
              </a:extLst>
            </p:cNvPr>
            <p:cNvSpPr>
              <a:spLocks/>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7" name="Forma libre 43">
              <a:extLst>
                <a:ext uri="{FF2B5EF4-FFF2-40B4-BE49-F238E27FC236}">
                  <a16:creationId xmlns:a16="http://schemas.microsoft.com/office/drawing/2014/main" id="{F0A339C8-002E-4663-A7CD-B41B64D234DA}"/>
                </a:ext>
              </a:extLst>
            </p:cNvPr>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8" name="Forma libre 44">
              <a:extLst>
                <a:ext uri="{FF2B5EF4-FFF2-40B4-BE49-F238E27FC236}">
                  <a16:creationId xmlns:a16="http://schemas.microsoft.com/office/drawing/2014/main" id="{1613F731-4F04-4110-9C4E-FD6759175EA6}"/>
                </a:ext>
              </a:extLst>
            </p:cNvPr>
            <p:cNvSpPr>
              <a:spLocks/>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9" name="Forma libre 45">
              <a:extLst>
                <a:ext uri="{FF2B5EF4-FFF2-40B4-BE49-F238E27FC236}">
                  <a16:creationId xmlns:a16="http://schemas.microsoft.com/office/drawing/2014/main" id="{DADA8878-C40B-48C8-845F-58CF213F16EB}"/>
                </a:ext>
              </a:extLst>
            </p:cNvPr>
            <p:cNvSpPr>
              <a:spLocks/>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60" name="Forma libre 46">
              <a:extLst>
                <a:ext uri="{FF2B5EF4-FFF2-40B4-BE49-F238E27FC236}">
                  <a16:creationId xmlns:a16="http://schemas.microsoft.com/office/drawing/2014/main" id="{243F2E84-29F9-4AFA-8022-3E7FA3F9F735}"/>
                </a:ext>
              </a:extLst>
            </p:cNvPr>
            <p:cNvSpPr>
              <a:spLocks/>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61" name="Forma libre 47">
              <a:extLst>
                <a:ext uri="{FF2B5EF4-FFF2-40B4-BE49-F238E27FC236}">
                  <a16:creationId xmlns:a16="http://schemas.microsoft.com/office/drawing/2014/main" id="{A3C717CC-4898-40CE-B46E-32F6B34E7CD9}"/>
                </a:ext>
              </a:extLst>
            </p:cNvPr>
            <p:cNvSpPr>
              <a:spLocks/>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62" name="Forma libre 48">
              <a:extLst>
                <a:ext uri="{FF2B5EF4-FFF2-40B4-BE49-F238E27FC236}">
                  <a16:creationId xmlns:a16="http://schemas.microsoft.com/office/drawing/2014/main" id="{5E051A1E-8B24-450E-9B82-E34B23AEEAC8}"/>
                </a:ext>
              </a:extLst>
            </p:cNvPr>
            <p:cNvSpPr>
              <a:spLocks/>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63" name="Forma libre 49">
              <a:extLst>
                <a:ext uri="{FF2B5EF4-FFF2-40B4-BE49-F238E27FC236}">
                  <a16:creationId xmlns:a16="http://schemas.microsoft.com/office/drawing/2014/main" id="{03540961-C5A5-4EB1-9955-FEDE72961185}"/>
                </a:ext>
              </a:extLst>
            </p:cNvPr>
            <p:cNvSpPr>
              <a:spLocks/>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65" name="CuadroTexto 64">
            <a:extLst>
              <a:ext uri="{FF2B5EF4-FFF2-40B4-BE49-F238E27FC236}">
                <a16:creationId xmlns:a16="http://schemas.microsoft.com/office/drawing/2014/main" id="{8AA7C97F-C57E-49DC-897A-86E58E265326}"/>
              </a:ext>
            </a:extLst>
          </p:cNvPr>
          <p:cNvSpPr txBox="1"/>
          <p:nvPr/>
        </p:nvSpPr>
        <p:spPr>
          <a:xfrm>
            <a:off x="8425268" y="1979029"/>
            <a:ext cx="3464024" cy="1277273"/>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Relief measures entered in force for the treatment of tax debts with the ‘</a:t>
            </a:r>
            <a:r>
              <a:rPr lang="en-US" sz="1100" dirty="0" err="1"/>
              <a:t>Tesorería</a:t>
            </a:r>
            <a:r>
              <a:rPr lang="en-US" sz="1100" dirty="0"/>
              <a:t> General de la </a:t>
            </a:r>
            <a:r>
              <a:rPr lang="en-US" sz="1100" dirty="0" err="1"/>
              <a:t>República</a:t>
            </a:r>
            <a:r>
              <a:rPr lang="en-US" sz="1100" dirty="0"/>
              <a:t>’ (‘TGR’ – General Treasury of the Republic), focused on SMEs and people with lower incomes. There will be flexibility to celebrate tax debt payment agreements with the ‘TGR’, without interests or fines as of April.</a:t>
            </a:r>
          </a:p>
        </p:txBody>
      </p:sp>
      <p:sp>
        <p:nvSpPr>
          <p:cNvPr id="66" name="Rectángulo 65">
            <a:extLst>
              <a:ext uri="{FF2B5EF4-FFF2-40B4-BE49-F238E27FC236}">
                <a16:creationId xmlns:a16="http://schemas.microsoft.com/office/drawing/2014/main" id="{E219E566-C9B8-4A02-8B76-6401014FA86C}"/>
              </a:ext>
            </a:extLst>
          </p:cNvPr>
          <p:cNvSpPr/>
          <p:nvPr/>
        </p:nvSpPr>
        <p:spPr>
          <a:xfrm>
            <a:off x="8467385" y="3716202"/>
            <a:ext cx="3419021" cy="65722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67" name="Rectángulo 66">
            <a:extLst>
              <a:ext uri="{FF2B5EF4-FFF2-40B4-BE49-F238E27FC236}">
                <a16:creationId xmlns:a16="http://schemas.microsoft.com/office/drawing/2014/main" id="{B478D1D7-5C7C-48FE-92DE-A6BB32CA36B3}"/>
              </a:ext>
            </a:extLst>
          </p:cNvPr>
          <p:cNvSpPr/>
          <p:nvPr/>
        </p:nvSpPr>
        <p:spPr>
          <a:xfrm>
            <a:off x="8467385" y="4334219"/>
            <a:ext cx="3419021" cy="1277273"/>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68" name="CuadroTexto 67">
            <a:extLst>
              <a:ext uri="{FF2B5EF4-FFF2-40B4-BE49-F238E27FC236}">
                <a16:creationId xmlns:a16="http://schemas.microsoft.com/office/drawing/2014/main" id="{B0917AA9-1B0F-4B46-AA04-D69EDAFD74C8}"/>
              </a:ext>
            </a:extLst>
          </p:cNvPr>
          <p:cNvSpPr txBox="1"/>
          <p:nvPr/>
        </p:nvSpPr>
        <p:spPr>
          <a:xfrm>
            <a:off x="8383558" y="4338813"/>
            <a:ext cx="3464024" cy="1277273"/>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Greater flexibilities will be granted in the deadlines to present Affidavits associated with this year’s income tax return.</a:t>
            </a:r>
          </a:p>
          <a:p>
            <a:pPr algn="just"/>
            <a:endParaRPr lang="es-ES" sz="1100" dirty="0"/>
          </a:p>
          <a:p>
            <a:pPr marL="171450" indent="-171450" algn="just">
              <a:buFont typeface="Wingdings" panose="05000000000000000000" pitchFamily="2" charset="2"/>
              <a:buChar char="Ø"/>
            </a:pPr>
            <a:r>
              <a:rPr lang="en-US" sz="1100" dirty="0"/>
              <a:t>Postponement until July 31st, 2020 to chose between the tax regimes established in article 14 letters A) and D), according to law 21.210.</a:t>
            </a:r>
          </a:p>
        </p:txBody>
      </p:sp>
      <p:sp>
        <p:nvSpPr>
          <p:cNvPr id="69" name="Elipse 68">
            <a:extLst>
              <a:ext uri="{FF2B5EF4-FFF2-40B4-BE49-F238E27FC236}">
                <a16:creationId xmlns:a16="http://schemas.microsoft.com/office/drawing/2014/main" id="{21EF6505-9AAE-480F-9AD1-1A0E7DEA4EBF}"/>
              </a:ext>
              <a:ext uri="{C183D7F6-B498-43B3-948B-1728B52AA6E4}">
                <adec:decorative xmlns:adec="http://schemas.microsoft.com/office/drawing/2017/decorative" xmlns="" val="1"/>
              </a:ext>
            </a:extLst>
          </p:cNvPr>
          <p:cNvSpPr/>
          <p:nvPr/>
        </p:nvSpPr>
        <p:spPr>
          <a:xfrm>
            <a:off x="9848282" y="3394978"/>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70" name="Grupo 89" descr="icono de marca de verificación con lápiz">
            <a:extLst>
              <a:ext uri="{FF2B5EF4-FFF2-40B4-BE49-F238E27FC236}">
                <a16:creationId xmlns:a16="http://schemas.microsoft.com/office/drawing/2014/main" id="{172E4711-C657-4686-AD40-63C3A0FFBD5D}"/>
              </a:ext>
            </a:extLst>
          </p:cNvPr>
          <p:cNvGrpSpPr>
            <a:grpSpLocks noChangeAspect="1"/>
          </p:cNvGrpSpPr>
          <p:nvPr/>
        </p:nvGrpSpPr>
        <p:grpSpPr bwMode="auto">
          <a:xfrm>
            <a:off x="10006481" y="3525165"/>
            <a:ext cx="432000" cy="432000"/>
            <a:chOff x="6539" y="440"/>
            <a:chExt cx="426" cy="426"/>
          </a:xfrm>
          <a:solidFill>
            <a:schemeClr val="accent1"/>
          </a:solidFill>
        </p:grpSpPr>
        <p:sp>
          <p:nvSpPr>
            <p:cNvPr id="71" name="Forma libre 90">
              <a:extLst>
                <a:ext uri="{FF2B5EF4-FFF2-40B4-BE49-F238E27FC236}">
                  <a16:creationId xmlns:a16="http://schemas.microsoft.com/office/drawing/2014/main" id="{2983E5B9-B4FB-4EB3-A443-FEECFF0E23CD}"/>
                </a:ext>
              </a:extLst>
            </p:cNvPr>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2" name="Forma libre 91">
              <a:extLst>
                <a:ext uri="{FF2B5EF4-FFF2-40B4-BE49-F238E27FC236}">
                  <a16:creationId xmlns:a16="http://schemas.microsoft.com/office/drawing/2014/main" id="{F1E07AC7-6C9C-42F1-B3A0-5100C506013E}"/>
                </a:ext>
              </a:extLst>
            </p:cNvPr>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3" name="Forma libre 92">
              <a:extLst>
                <a:ext uri="{FF2B5EF4-FFF2-40B4-BE49-F238E27FC236}">
                  <a16:creationId xmlns:a16="http://schemas.microsoft.com/office/drawing/2014/main" id="{8C56D13E-2881-4941-98B4-3DD77FE6AEA2}"/>
                </a:ext>
              </a:extLst>
            </p:cNvPr>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4" name="Forma libre 93">
              <a:extLst>
                <a:ext uri="{FF2B5EF4-FFF2-40B4-BE49-F238E27FC236}">
                  <a16:creationId xmlns:a16="http://schemas.microsoft.com/office/drawing/2014/main" id="{9022C7D8-F64C-469D-BA8B-98911FD74BE5}"/>
                </a:ext>
              </a:extLst>
            </p:cNvPr>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5" name="Forma libre 94">
              <a:extLst>
                <a:ext uri="{FF2B5EF4-FFF2-40B4-BE49-F238E27FC236}">
                  <a16:creationId xmlns:a16="http://schemas.microsoft.com/office/drawing/2014/main" id="{8506A92A-C43E-4A67-A561-484D633010BD}"/>
                </a:ext>
              </a:extLst>
            </p:cNvPr>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6" name="Forma libre 95">
              <a:extLst>
                <a:ext uri="{FF2B5EF4-FFF2-40B4-BE49-F238E27FC236}">
                  <a16:creationId xmlns:a16="http://schemas.microsoft.com/office/drawing/2014/main" id="{635F0F1E-CB8F-4F56-8DCE-EE3AADE6A9AF}"/>
                </a:ext>
              </a:extLst>
            </p:cNvPr>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7" name="Forma libre 96">
              <a:extLst>
                <a:ext uri="{FF2B5EF4-FFF2-40B4-BE49-F238E27FC236}">
                  <a16:creationId xmlns:a16="http://schemas.microsoft.com/office/drawing/2014/main" id="{D99D5B63-E180-4310-B8AB-9860D7084E92}"/>
                </a:ext>
              </a:extLst>
            </p:cNvPr>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8" name="Forma libre 97">
              <a:extLst>
                <a:ext uri="{FF2B5EF4-FFF2-40B4-BE49-F238E27FC236}">
                  <a16:creationId xmlns:a16="http://schemas.microsoft.com/office/drawing/2014/main" id="{CE27E66F-D3EB-4B7E-B0AB-96F208BCE23A}"/>
                </a:ext>
              </a:extLst>
            </p:cNvPr>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9" name="Forma libre 98">
              <a:extLst>
                <a:ext uri="{FF2B5EF4-FFF2-40B4-BE49-F238E27FC236}">
                  <a16:creationId xmlns:a16="http://schemas.microsoft.com/office/drawing/2014/main" id="{3DE08B23-6077-42D5-8904-7CBCE39F34F8}"/>
                </a:ext>
              </a:extLst>
            </p:cNvPr>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80" name="CuadroTexto 79">
            <a:extLst>
              <a:ext uri="{FF2B5EF4-FFF2-40B4-BE49-F238E27FC236}">
                <a16:creationId xmlns:a16="http://schemas.microsoft.com/office/drawing/2014/main" id="{CABCF1FB-EFC8-4025-AF40-AE74C14E7D5E}"/>
              </a:ext>
            </a:extLst>
          </p:cNvPr>
          <p:cNvSpPr txBox="1"/>
          <p:nvPr/>
        </p:nvSpPr>
        <p:spPr>
          <a:xfrm>
            <a:off x="8942487" y="5683399"/>
            <a:ext cx="2555006" cy="907941"/>
          </a:xfrm>
          <a:prstGeom prst="rect">
            <a:avLst/>
          </a:prstGeom>
          <a:noFill/>
        </p:spPr>
        <p:txBody>
          <a:bodyPr wrap="square" rtlCol="0">
            <a:spAutoFit/>
          </a:bodyPr>
          <a:lstStyle/>
          <a:p>
            <a:r>
              <a:rPr lang="es-VE" sz="1400" b="1" dirty="0">
                <a:solidFill>
                  <a:schemeClr val="accent2">
                    <a:lumMod val="50000"/>
                  </a:schemeClr>
                </a:solidFill>
              </a:rPr>
              <a:t>More </a:t>
            </a:r>
            <a:r>
              <a:rPr lang="es-VE" sz="1400" b="1" dirty="0" err="1">
                <a:solidFill>
                  <a:schemeClr val="accent2">
                    <a:lumMod val="50000"/>
                  </a:schemeClr>
                </a:solidFill>
              </a:rPr>
              <a:t>information</a:t>
            </a:r>
            <a:r>
              <a:rPr lang="es-VE" sz="1400" b="1" dirty="0">
                <a:solidFill>
                  <a:schemeClr val="accent2">
                    <a:lumMod val="50000"/>
                  </a:schemeClr>
                </a:solidFill>
              </a:rPr>
              <a:t>: </a:t>
            </a:r>
            <a:r>
              <a:rPr lang="es-VE" sz="1300" dirty="0">
                <a:solidFill>
                  <a:schemeClr val="accent3">
                    <a:lumMod val="90000"/>
                    <a:lumOff val="10000"/>
                  </a:schemeClr>
                </a:solidFill>
                <a:hlinkClick r:id="rId8">
                  <a:extLst>
                    <a:ext uri="{A12FA001-AC4F-418D-AE19-62706E023703}">
                      <ahyp:hlinkClr xmlns:ahyp="http://schemas.microsoft.com/office/drawing/2018/hyperlinkcolor" xmlns="" val="tx"/>
                    </a:ext>
                  </a:extLst>
                </a:hlinkClick>
              </a:rPr>
              <a:t>http://egybabogados.com/release/situacion-chilena-ante-la-pandemia-del-covid-19/</a:t>
            </a:r>
            <a:r>
              <a:rPr lang="es-VE" sz="1300" dirty="0">
                <a:solidFill>
                  <a:schemeClr val="accent3">
                    <a:lumMod val="90000"/>
                    <a:lumOff val="10000"/>
                  </a:schemeClr>
                </a:solidFill>
              </a:rPr>
              <a:t> </a:t>
            </a:r>
            <a:endParaRPr lang="en-US" sz="1300" dirty="0">
              <a:solidFill>
                <a:schemeClr val="accent3">
                  <a:lumMod val="90000"/>
                  <a:lumOff val="10000"/>
                </a:schemeClr>
              </a:solidFill>
            </a:endParaRPr>
          </a:p>
        </p:txBody>
      </p:sp>
      <p:sp>
        <p:nvSpPr>
          <p:cNvPr id="81" name="objeto 5" descr="Rectángulo beige">
            <a:extLst>
              <a:ext uri="{FF2B5EF4-FFF2-40B4-BE49-F238E27FC236}">
                <a16:creationId xmlns:a16="http://schemas.microsoft.com/office/drawing/2014/main" id="{1F74A718-81B1-4EB3-B84F-F4D847F8051C}"/>
              </a:ext>
            </a:extLst>
          </p:cNvPr>
          <p:cNvSpPr/>
          <p:nvPr/>
        </p:nvSpPr>
        <p:spPr>
          <a:xfrm flipV="1">
            <a:off x="8659466" y="6507229"/>
            <a:ext cx="2856848" cy="45719"/>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grpSp>
        <p:nvGrpSpPr>
          <p:cNvPr id="82" name="Grupo 81" descr="Este es un icono de dos cuadros de conversación. ">
            <a:extLst>
              <a:ext uri="{FF2B5EF4-FFF2-40B4-BE49-F238E27FC236}">
                <a16:creationId xmlns:a16="http://schemas.microsoft.com/office/drawing/2014/main" id="{5153FD5E-25A4-4029-B1BC-2F8B4961C0D2}"/>
              </a:ext>
            </a:extLst>
          </p:cNvPr>
          <p:cNvGrpSpPr/>
          <p:nvPr/>
        </p:nvGrpSpPr>
        <p:grpSpPr>
          <a:xfrm>
            <a:off x="8684523" y="5761477"/>
            <a:ext cx="257964" cy="272873"/>
            <a:chOff x="3741701" y="1930400"/>
            <a:chExt cx="285750" cy="276225"/>
          </a:xfrm>
          <a:solidFill>
            <a:schemeClr val="accent2">
              <a:lumMod val="50000"/>
            </a:schemeClr>
          </a:solidFill>
        </p:grpSpPr>
        <p:sp>
          <p:nvSpPr>
            <p:cNvPr id="83" name="Forma libre 3129">
              <a:extLst>
                <a:ext uri="{FF2B5EF4-FFF2-40B4-BE49-F238E27FC236}">
                  <a16:creationId xmlns:a16="http://schemas.microsoft.com/office/drawing/2014/main" id="{4BC136BB-6F75-4A35-9EDA-F1EAB9A4B449}"/>
                </a:ext>
              </a:extLst>
            </p:cNvPr>
            <p:cNvSpPr>
              <a:spLocks/>
            </p:cNvSpPr>
            <p:nvPr/>
          </p:nvSpPr>
          <p:spPr bwMode="auto">
            <a:xfrm>
              <a:off x="3741701" y="2063750"/>
              <a:ext cx="285750" cy="142875"/>
            </a:xfrm>
            <a:custGeom>
              <a:avLst/>
              <a:gdLst>
                <a:gd name="T0" fmla="*/ 706 w 718"/>
                <a:gd name="T1" fmla="*/ 0 h 359"/>
                <a:gd name="T2" fmla="*/ 247 w 718"/>
                <a:gd name="T3" fmla="*/ 0 h 359"/>
                <a:gd name="T4" fmla="*/ 138 w 718"/>
                <a:gd name="T5" fmla="*/ 81 h 359"/>
                <a:gd name="T6" fmla="*/ 135 w 718"/>
                <a:gd name="T7" fmla="*/ 83 h 359"/>
                <a:gd name="T8" fmla="*/ 130 w 718"/>
                <a:gd name="T9" fmla="*/ 83 h 359"/>
                <a:gd name="T10" fmla="*/ 128 w 718"/>
                <a:gd name="T11" fmla="*/ 83 h 359"/>
                <a:gd name="T12" fmla="*/ 126 w 718"/>
                <a:gd name="T13" fmla="*/ 82 h 359"/>
                <a:gd name="T14" fmla="*/ 123 w 718"/>
                <a:gd name="T15" fmla="*/ 80 h 359"/>
                <a:gd name="T16" fmla="*/ 121 w 718"/>
                <a:gd name="T17" fmla="*/ 77 h 359"/>
                <a:gd name="T18" fmla="*/ 120 w 718"/>
                <a:gd name="T19" fmla="*/ 75 h 359"/>
                <a:gd name="T20" fmla="*/ 118 w 718"/>
                <a:gd name="T21" fmla="*/ 71 h 359"/>
                <a:gd name="T22" fmla="*/ 118 w 718"/>
                <a:gd name="T23" fmla="*/ 0 h 359"/>
                <a:gd name="T24" fmla="*/ 11 w 718"/>
                <a:gd name="T25" fmla="*/ 0 h 359"/>
                <a:gd name="T26" fmla="*/ 7 w 718"/>
                <a:gd name="T27" fmla="*/ 0 h 359"/>
                <a:gd name="T28" fmla="*/ 3 w 718"/>
                <a:gd name="T29" fmla="*/ 3 h 359"/>
                <a:gd name="T30" fmla="*/ 0 w 718"/>
                <a:gd name="T31" fmla="*/ 7 h 359"/>
                <a:gd name="T32" fmla="*/ 0 w 718"/>
                <a:gd name="T33" fmla="*/ 12 h 359"/>
                <a:gd name="T34" fmla="*/ 0 w 718"/>
                <a:gd name="T35" fmla="*/ 227 h 359"/>
                <a:gd name="T36" fmla="*/ 0 w 718"/>
                <a:gd name="T37" fmla="*/ 232 h 359"/>
                <a:gd name="T38" fmla="*/ 3 w 718"/>
                <a:gd name="T39" fmla="*/ 235 h 359"/>
                <a:gd name="T40" fmla="*/ 7 w 718"/>
                <a:gd name="T41" fmla="*/ 238 h 359"/>
                <a:gd name="T42" fmla="*/ 11 w 718"/>
                <a:gd name="T43" fmla="*/ 239 h 359"/>
                <a:gd name="T44" fmla="*/ 425 w 718"/>
                <a:gd name="T45" fmla="*/ 239 h 359"/>
                <a:gd name="T46" fmla="*/ 554 w 718"/>
                <a:gd name="T47" fmla="*/ 356 h 359"/>
                <a:gd name="T48" fmla="*/ 557 w 718"/>
                <a:gd name="T49" fmla="*/ 358 h 359"/>
                <a:gd name="T50" fmla="*/ 562 w 718"/>
                <a:gd name="T51" fmla="*/ 359 h 359"/>
                <a:gd name="T52" fmla="*/ 565 w 718"/>
                <a:gd name="T53" fmla="*/ 359 h 359"/>
                <a:gd name="T54" fmla="*/ 567 w 718"/>
                <a:gd name="T55" fmla="*/ 358 h 359"/>
                <a:gd name="T56" fmla="*/ 569 w 718"/>
                <a:gd name="T57" fmla="*/ 356 h 359"/>
                <a:gd name="T58" fmla="*/ 572 w 718"/>
                <a:gd name="T59" fmla="*/ 353 h 359"/>
                <a:gd name="T60" fmla="*/ 573 w 718"/>
                <a:gd name="T61" fmla="*/ 351 h 359"/>
                <a:gd name="T62" fmla="*/ 574 w 718"/>
                <a:gd name="T63" fmla="*/ 347 h 359"/>
                <a:gd name="T64" fmla="*/ 574 w 718"/>
                <a:gd name="T65" fmla="*/ 239 h 359"/>
                <a:gd name="T66" fmla="*/ 706 w 718"/>
                <a:gd name="T67" fmla="*/ 239 h 359"/>
                <a:gd name="T68" fmla="*/ 711 w 718"/>
                <a:gd name="T69" fmla="*/ 238 h 359"/>
                <a:gd name="T70" fmla="*/ 714 w 718"/>
                <a:gd name="T71" fmla="*/ 235 h 359"/>
                <a:gd name="T72" fmla="*/ 717 w 718"/>
                <a:gd name="T73" fmla="*/ 232 h 359"/>
                <a:gd name="T74" fmla="*/ 718 w 718"/>
                <a:gd name="T75" fmla="*/ 227 h 359"/>
                <a:gd name="T76" fmla="*/ 718 w 718"/>
                <a:gd name="T77" fmla="*/ 12 h 359"/>
                <a:gd name="T78" fmla="*/ 717 w 718"/>
                <a:gd name="T79" fmla="*/ 7 h 359"/>
                <a:gd name="T80" fmla="*/ 714 w 718"/>
                <a:gd name="T81" fmla="*/ 3 h 359"/>
                <a:gd name="T82" fmla="*/ 711 w 718"/>
                <a:gd name="T83" fmla="*/ 0 h 359"/>
                <a:gd name="T84" fmla="*/ 706 w 718"/>
                <a:gd name="T8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359">
                  <a:moveTo>
                    <a:pt x="706" y="0"/>
                  </a:moveTo>
                  <a:lnTo>
                    <a:pt x="247" y="0"/>
                  </a:lnTo>
                  <a:lnTo>
                    <a:pt x="138" y="81"/>
                  </a:lnTo>
                  <a:lnTo>
                    <a:pt x="135" y="83"/>
                  </a:lnTo>
                  <a:lnTo>
                    <a:pt x="130" y="83"/>
                  </a:lnTo>
                  <a:lnTo>
                    <a:pt x="128" y="83"/>
                  </a:lnTo>
                  <a:lnTo>
                    <a:pt x="126" y="82"/>
                  </a:lnTo>
                  <a:lnTo>
                    <a:pt x="123" y="80"/>
                  </a:lnTo>
                  <a:lnTo>
                    <a:pt x="121" y="77"/>
                  </a:lnTo>
                  <a:lnTo>
                    <a:pt x="120" y="75"/>
                  </a:lnTo>
                  <a:lnTo>
                    <a:pt x="118" y="71"/>
                  </a:lnTo>
                  <a:lnTo>
                    <a:pt x="118" y="0"/>
                  </a:lnTo>
                  <a:lnTo>
                    <a:pt x="11" y="0"/>
                  </a:lnTo>
                  <a:lnTo>
                    <a:pt x="7" y="0"/>
                  </a:lnTo>
                  <a:lnTo>
                    <a:pt x="3" y="3"/>
                  </a:lnTo>
                  <a:lnTo>
                    <a:pt x="0" y="7"/>
                  </a:lnTo>
                  <a:lnTo>
                    <a:pt x="0" y="12"/>
                  </a:lnTo>
                  <a:lnTo>
                    <a:pt x="0" y="227"/>
                  </a:lnTo>
                  <a:lnTo>
                    <a:pt x="0" y="232"/>
                  </a:lnTo>
                  <a:lnTo>
                    <a:pt x="3" y="235"/>
                  </a:lnTo>
                  <a:lnTo>
                    <a:pt x="7" y="238"/>
                  </a:lnTo>
                  <a:lnTo>
                    <a:pt x="11" y="239"/>
                  </a:lnTo>
                  <a:lnTo>
                    <a:pt x="425" y="239"/>
                  </a:lnTo>
                  <a:lnTo>
                    <a:pt x="554" y="356"/>
                  </a:lnTo>
                  <a:lnTo>
                    <a:pt x="557" y="358"/>
                  </a:lnTo>
                  <a:lnTo>
                    <a:pt x="562" y="359"/>
                  </a:lnTo>
                  <a:lnTo>
                    <a:pt x="565" y="359"/>
                  </a:lnTo>
                  <a:lnTo>
                    <a:pt x="567" y="358"/>
                  </a:lnTo>
                  <a:lnTo>
                    <a:pt x="569" y="356"/>
                  </a:lnTo>
                  <a:lnTo>
                    <a:pt x="572" y="353"/>
                  </a:lnTo>
                  <a:lnTo>
                    <a:pt x="573" y="351"/>
                  </a:lnTo>
                  <a:lnTo>
                    <a:pt x="574" y="347"/>
                  </a:lnTo>
                  <a:lnTo>
                    <a:pt x="574" y="239"/>
                  </a:lnTo>
                  <a:lnTo>
                    <a:pt x="706" y="239"/>
                  </a:lnTo>
                  <a:lnTo>
                    <a:pt x="711" y="238"/>
                  </a:lnTo>
                  <a:lnTo>
                    <a:pt x="714" y="235"/>
                  </a:lnTo>
                  <a:lnTo>
                    <a:pt x="717" y="232"/>
                  </a:lnTo>
                  <a:lnTo>
                    <a:pt x="718" y="227"/>
                  </a:lnTo>
                  <a:lnTo>
                    <a:pt x="718" y="12"/>
                  </a:lnTo>
                  <a:lnTo>
                    <a:pt x="717" y="7"/>
                  </a:lnTo>
                  <a:lnTo>
                    <a:pt x="714" y="3"/>
                  </a:lnTo>
                  <a:lnTo>
                    <a:pt x="711" y="0"/>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84" name="Forma libre 3130">
              <a:extLst>
                <a:ext uri="{FF2B5EF4-FFF2-40B4-BE49-F238E27FC236}">
                  <a16:creationId xmlns:a16="http://schemas.microsoft.com/office/drawing/2014/main" id="{C263522C-9437-4071-A423-B1DBA7FBB40C}"/>
                </a:ext>
              </a:extLst>
            </p:cNvPr>
            <p:cNvSpPr>
              <a:spLocks/>
            </p:cNvSpPr>
            <p:nvPr/>
          </p:nvSpPr>
          <p:spPr bwMode="auto">
            <a:xfrm>
              <a:off x="3741701" y="1930400"/>
              <a:ext cx="285750" cy="152400"/>
            </a:xfrm>
            <a:custGeom>
              <a:avLst/>
              <a:gdLst>
                <a:gd name="T0" fmla="*/ 706 w 718"/>
                <a:gd name="T1" fmla="*/ 0 h 383"/>
                <a:gd name="T2" fmla="*/ 11 w 718"/>
                <a:gd name="T3" fmla="*/ 0 h 383"/>
                <a:gd name="T4" fmla="*/ 7 w 718"/>
                <a:gd name="T5" fmla="*/ 2 h 383"/>
                <a:gd name="T6" fmla="*/ 3 w 718"/>
                <a:gd name="T7" fmla="*/ 4 h 383"/>
                <a:gd name="T8" fmla="*/ 0 w 718"/>
                <a:gd name="T9" fmla="*/ 8 h 383"/>
                <a:gd name="T10" fmla="*/ 0 w 718"/>
                <a:gd name="T11" fmla="*/ 12 h 383"/>
                <a:gd name="T12" fmla="*/ 0 w 718"/>
                <a:gd name="T13" fmla="*/ 251 h 383"/>
                <a:gd name="T14" fmla="*/ 0 w 718"/>
                <a:gd name="T15" fmla="*/ 256 h 383"/>
                <a:gd name="T16" fmla="*/ 3 w 718"/>
                <a:gd name="T17" fmla="*/ 260 h 383"/>
                <a:gd name="T18" fmla="*/ 7 w 718"/>
                <a:gd name="T19" fmla="*/ 262 h 383"/>
                <a:gd name="T20" fmla="*/ 11 w 718"/>
                <a:gd name="T21" fmla="*/ 263 h 383"/>
                <a:gd name="T22" fmla="*/ 130 w 718"/>
                <a:gd name="T23" fmla="*/ 263 h 383"/>
                <a:gd name="T24" fmla="*/ 142 w 718"/>
                <a:gd name="T25" fmla="*/ 263 h 383"/>
                <a:gd name="T26" fmla="*/ 142 w 718"/>
                <a:gd name="T27" fmla="*/ 275 h 383"/>
                <a:gd name="T28" fmla="*/ 142 w 718"/>
                <a:gd name="T29" fmla="*/ 360 h 383"/>
                <a:gd name="T30" fmla="*/ 142 w 718"/>
                <a:gd name="T31" fmla="*/ 383 h 383"/>
                <a:gd name="T32" fmla="*/ 207 w 718"/>
                <a:gd name="T33" fmla="*/ 336 h 383"/>
                <a:gd name="T34" fmla="*/ 233 w 718"/>
                <a:gd name="T35" fmla="*/ 317 h 383"/>
                <a:gd name="T36" fmla="*/ 299 w 718"/>
                <a:gd name="T37" fmla="*/ 266 h 383"/>
                <a:gd name="T38" fmla="*/ 299 w 718"/>
                <a:gd name="T39" fmla="*/ 266 h 383"/>
                <a:gd name="T40" fmla="*/ 299 w 718"/>
                <a:gd name="T41" fmla="*/ 266 h 383"/>
                <a:gd name="T42" fmla="*/ 303 w 718"/>
                <a:gd name="T43" fmla="*/ 263 h 383"/>
                <a:gd name="T44" fmla="*/ 306 w 718"/>
                <a:gd name="T45" fmla="*/ 263 h 383"/>
                <a:gd name="T46" fmla="*/ 706 w 718"/>
                <a:gd name="T47" fmla="*/ 263 h 383"/>
                <a:gd name="T48" fmla="*/ 711 w 718"/>
                <a:gd name="T49" fmla="*/ 262 h 383"/>
                <a:gd name="T50" fmla="*/ 714 w 718"/>
                <a:gd name="T51" fmla="*/ 260 h 383"/>
                <a:gd name="T52" fmla="*/ 717 w 718"/>
                <a:gd name="T53" fmla="*/ 256 h 383"/>
                <a:gd name="T54" fmla="*/ 718 w 718"/>
                <a:gd name="T55" fmla="*/ 251 h 383"/>
                <a:gd name="T56" fmla="*/ 718 w 718"/>
                <a:gd name="T57" fmla="*/ 12 h 383"/>
                <a:gd name="T58" fmla="*/ 717 w 718"/>
                <a:gd name="T59" fmla="*/ 8 h 383"/>
                <a:gd name="T60" fmla="*/ 714 w 718"/>
                <a:gd name="T61" fmla="*/ 4 h 383"/>
                <a:gd name="T62" fmla="*/ 711 w 718"/>
                <a:gd name="T63" fmla="*/ 2 h 383"/>
                <a:gd name="T64" fmla="*/ 706 w 718"/>
                <a:gd name="T6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383">
                  <a:moveTo>
                    <a:pt x="706" y="0"/>
                  </a:moveTo>
                  <a:lnTo>
                    <a:pt x="11" y="0"/>
                  </a:lnTo>
                  <a:lnTo>
                    <a:pt x="7" y="2"/>
                  </a:lnTo>
                  <a:lnTo>
                    <a:pt x="3" y="4"/>
                  </a:lnTo>
                  <a:lnTo>
                    <a:pt x="0" y="8"/>
                  </a:lnTo>
                  <a:lnTo>
                    <a:pt x="0" y="12"/>
                  </a:lnTo>
                  <a:lnTo>
                    <a:pt x="0" y="251"/>
                  </a:lnTo>
                  <a:lnTo>
                    <a:pt x="0" y="256"/>
                  </a:lnTo>
                  <a:lnTo>
                    <a:pt x="3" y="260"/>
                  </a:lnTo>
                  <a:lnTo>
                    <a:pt x="7" y="262"/>
                  </a:lnTo>
                  <a:lnTo>
                    <a:pt x="11" y="263"/>
                  </a:lnTo>
                  <a:lnTo>
                    <a:pt x="130" y="263"/>
                  </a:lnTo>
                  <a:lnTo>
                    <a:pt x="142" y="263"/>
                  </a:lnTo>
                  <a:lnTo>
                    <a:pt x="142" y="275"/>
                  </a:lnTo>
                  <a:lnTo>
                    <a:pt x="142" y="360"/>
                  </a:lnTo>
                  <a:lnTo>
                    <a:pt x="142" y="383"/>
                  </a:lnTo>
                  <a:lnTo>
                    <a:pt x="207" y="336"/>
                  </a:lnTo>
                  <a:lnTo>
                    <a:pt x="233" y="317"/>
                  </a:lnTo>
                  <a:lnTo>
                    <a:pt x="299" y="266"/>
                  </a:lnTo>
                  <a:lnTo>
                    <a:pt x="299" y="266"/>
                  </a:lnTo>
                  <a:lnTo>
                    <a:pt x="299" y="266"/>
                  </a:lnTo>
                  <a:lnTo>
                    <a:pt x="303" y="263"/>
                  </a:lnTo>
                  <a:lnTo>
                    <a:pt x="306" y="263"/>
                  </a:lnTo>
                  <a:lnTo>
                    <a:pt x="706" y="263"/>
                  </a:lnTo>
                  <a:lnTo>
                    <a:pt x="711" y="262"/>
                  </a:lnTo>
                  <a:lnTo>
                    <a:pt x="714" y="260"/>
                  </a:lnTo>
                  <a:lnTo>
                    <a:pt x="717" y="256"/>
                  </a:lnTo>
                  <a:lnTo>
                    <a:pt x="718" y="251"/>
                  </a:lnTo>
                  <a:lnTo>
                    <a:pt x="718" y="12"/>
                  </a:lnTo>
                  <a:lnTo>
                    <a:pt x="717" y="8"/>
                  </a:lnTo>
                  <a:lnTo>
                    <a:pt x="714" y="4"/>
                  </a:lnTo>
                  <a:lnTo>
                    <a:pt x="711" y="2"/>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pic>
        <p:nvPicPr>
          <p:cNvPr id="23554" name="Picture 2" descr="EGB Abogados">
            <a:extLst>
              <a:ext uri="{FF2B5EF4-FFF2-40B4-BE49-F238E27FC236}">
                <a16:creationId xmlns:a16="http://schemas.microsoft.com/office/drawing/2014/main" id="{6832D367-403D-45AD-8D17-55EF7F28162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00960" y="78770"/>
            <a:ext cx="1216963" cy="65716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Lataxnet">
            <a:extLst>
              <a:ext uri="{FF2B5EF4-FFF2-40B4-BE49-F238E27FC236}">
                <a16:creationId xmlns:a16="http://schemas.microsoft.com/office/drawing/2014/main" id="{88942EB4-E2E2-4B43-A360-328F6EBE1BC9}"/>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10741155" y="6413348"/>
            <a:ext cx="1454669" cy="454584"/>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85" name="Imagen 84" descr="Imagen que contiene dibujo, plato&#10;&#10;Descripción generada automáticamente">
            <a:extLst>
              <a:ext uri="{FF2B5EF4-FFF2-40B4-BE49-F238E27FC236}">
                <a16:creationId xmlns:a16="http://schemas.microsoft.com/office/drawing/2014/main" id="{329C8F84-90EA-4291-9BD3-8D5164896E82}"/>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1889757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cstate="print"/>
          <a:stretch>
            <a:fillRect/>
          </a:stretch>
        </p:blipFill>
        <p:spPr>
          <a:xfrm>
            <a:off x="0" y="-7318"/>
            <a:ext cx="12192000" cy="2102733"/>
          </a:xfrm>
          <a:prstGeom prst="rect">
            <a:avLst/>
          </a:prstGeom>
        </p:spPr>
      </p:pic>
      <p:grpSp>
        <p:nvGrpSpPr>
          <p:cNvPr id="2" name="Grupo 42">
            <a:extLst>
              <a:ext uri="{FF2B5EF4-FFF2-40B4-BE49-F238E27FC236}">
                <a16:creationId xmlns:a16="http://schemas.microsoft.com/office/drawing/2014/main" id="{91550221-8258-42F2-8C5D-7698C3085D53}"/>
              </a:ext>
              <a:ext uri="{C183D7F6-B498-43B3-948B-1728B52AA6E4}">
                <adec:decorative xmlns:adec="http://schemas.microsoft.com/office/drawing/2017/decorative" xmlns="" val="1"/>
              </a:ext>
            </a:extLst>
          </p:cNvPr>
          <p:cNvGrpSpPr/>
          <p:nvPr/>
        </p:nvGrpSpPr>
        <p:grpSpPr>
          <a:xfrm>
            <a:off x="304800" y="1620658"/>
            <a:ext cx="3419021" cy="4751046"/>
            <a:chOff x="304800" y="1577182"/>
            <a:chExt cx="3419021" cy="2214588"/>
          </a:xfrm>
          <a:effectLst>
            <a:outerShdw blurRad="50800" dist="38100" dir="5400000" algn="t" rotWithShape="0">
              <a:prstClr val="black">
                <a:alpha val="20000"/>
              </a:prstClr>
            </a:outerShdw>
          </a:effectLst>
        </p:grpSpPr>
        <p:sp>
          <p:nvSpPr>
            <p:cNvPr id="5" name="Rectángulo 4">
              <a:extLst>
                <a:ext uri="{FF2B5EF4-FFF2-40B4-BE49-F238E27FC236}">
                  <a16:creationId xmlns:a16="http://schemas.microsoft.com/office/drawing/2014/main" id="{CDADA208-E23E-4B7A-8B30-503644571020}"/>
                </a:ext>
              </a:extLst>
            </p:cNvPr>
            <p:cNvSpPr/>
            <p:nvPr/>
          </p:nvSpPr>
          <p:spPr>
            <a:xfrm>
              <a:off x="304800" y="1577182"/>
              <a:ext cx="3419021" cy="2734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7" name="Rectángulo 6">
              <a:extLst>
                <a:ext uri="{FF2B5EF4-FFF2-40B4-BE49-F238E27FC236}">
                  <a16:creationId xmlns:a16="http://schemas.microsoft.com/office/drawing/2014/main" id="{35AF9DE5-C8D3-43F1-8647-AA7713F1FCEF}"/>
                </a:ext>
              </a:extLst>
            </p:cNvPr>
            <p:cNvSpPr/>
            <p:nvPr/>
          </p:nvSpPr>
          <p:spPr>
            <a:xfrm>
              <a:off x="304800" y="1850627"/>
              <a:ext cx="3419021" cy="1941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6" name="Elipse 5">
            <a:extLst>
              <a:ext uri="{FF2B5EF4-FFF2-40B4-BE49-F238E27FC236}">
                <a16:creationId xmlns:a16="http://schemas.microsoft.com/office/drawing/2014/main" id="{97C50A8E-3918-4827-975A-99A3EAB66BFA}"/>
              </a:ext>
              <a:ext uri="{C183D7F6-B498-43B3-948B-1728B52AA6E4}">
                <adec:decorative xmlns:adec="http://schemas.microsoft.com/office/drawing/2017/decorative" xmlns="" val="1"/>
              </a:ext>
            </a:extLst>
          </p:cNvPr>
          <p:cNvSpPr/>
          <p:nvPr/>
        </p:nvSpPr>
        <p:spPr>
          <a:xfrm>
            <a:off x="1717782" y="1338497"/>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3" name="Grupo 44">
            <a:extLst>
              <a:ext uri="{FF2B5EF4-FFF2-40B4-BE49-F238E27FC236}">
                <a16:creationId xmlns:a16="http://schemas.microsoft.com/office/drawing/2014/main" id="{82DC834D-A801-489D-B18E-A3C9646F4D2E}"/>
              </a:ext>
              <a:ext uri="{C183D7F6-B498-43B3-948B-1728B52AA6E4}">
                <adec:decorative xmlns:adec="http://schemas.microsoft.com/office/drawing/2017/decorative" xmlns="" val="1"/>
              </a:ext>
            </a:extLst>
          </p:cNvPr>
          <p:cNvGrpSpPr/>
          <p:nvPr/>
        </p:nvGrpSpPr>
        <p:grpSpPr>
          <a:xfrm>
            <a:off x="8332845" y="1620254"/>
            <a:ext cx="3419021" cy="4650904"/>
            <a:chOff x="304800" y="1545098"/>
            <a:chExt cx="3419021" cy="2246675"/>
          </a:xfrm>
          <a:effectLst>
            <a:outerShdw blurRad="50800" dist="38100" dir="5400000" algn="t" rotWithShape="0">
              <a:prstClr val="black">
                <a:alpha val="20000"/>
              </a:prstClr>
            </a:outerShdw>
          </a:effectLst>
        </p:grpSpPr>
        <p:sp>
          <p:nvSpPr>
            <p:cNvPr id="46" name="Rectángulo 45">
              <a:extLst>
                <a:ext uri="{FF2B5EF4-FFF2-40B4-BE49-F238E27FC236}">
                  <a16:creationId xmlns:a16="http://schemas.microsoft.com/office/drawing/2014/main" id="{0A0A31DB-DD27-4F64-AB8C-EC7887B70CFD}"/>
                </a:ext>
              </a:extLst>
            </p:cNvPr>
            <p:cNvSpPr/>
            <p:nvPr/>
          </p:nvSpPr>
          <p:spPr>
            <a:xfrm>
              <a:off x="304800" y="1545098"/>
              <a:ext cx="3419021" cy="28338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47" name="Rectángulo 46">
              <a:extLst>
                <a:ext uri="{FF2B5EF4-FFF2-40B4-BE49-F238E27FC236}">
                  <a16:creationId xmlns:a16="http://schemas.microsoft.com/office/drawing/2014/main" id="{AC6A4160-8BE0-4F42-8528-A692DB7BDCCE}"/>
                </a:ext>
              </a:extLst>
            </p:cNvPr>
            <p:cNvSpPr/>
            <p:nvPr/>
          </p:nvSpPr>
          <p:spPr>
            <a:xfrm>
              <a:off x="304800" y="1831918"/>
              <a:ext cx="3419021" cy="1959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48" name="Elipse 47">
            <a:extLst>
              <a:ext uri="{FF2B5EF4-FFF2-40B4-BE49-F238E27FC236}">
                <a16:creationId xmlns:a16="http://schemas.microsoft.com/office/drawing/2014/main" id="{151F8D54-5195-4686-B421-E1F7E4D42652}"/>
              </a:ext>
              <a:ext uri="{C183D7F6-B498-43B3-948B-1728B52AA6E4}">
                <adec:decorative xmlns:adec="http://schemas.microsoft.com/office/drawing/2017/decorative" xmlns="" val="1"/>
              </a:ext>
            </a:extLst>
          </p:cNvPr>
          <p:cNvSpPr/>
          <p:nvPr/>
        </p:nvSpPr>
        <p:spPr>
          <a:xfrm>
            <a:off x="9713743" y="1338497"/>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82" name="Título 2">
            <a:extLst>
              <a:ext uri="{FF2B5EF4-FFF2-40B4-BE49-F238E27FC236}">
                <a16:creationId xmlns:a16="http://schemas.microsoft.com/office/drawing/2014/main" id="{39DA6225-9300-438D-8C7A-924956B4C72B}"/>
              </a:ext>
            </a:extLst>
          </p:cNvPr>
          <p:cNvSpPr>
            <a:spLocks noGrp="1"/>
          </p:cNvSpPr>
          <p:nvPr>
            <p:ph type="title"/>
          </p:nvPr>
        </p:nvSpPr>
        <p:spPr>
          <a:xfrm>
            <a:off x="2061374" y="-7318"/>
            <a:ext cx="5297936" cy="1325563"/>
          </a:xfrm>
        </p:spPr>
        <p:txBody>
          <a:bodyPr rtlCol="0"/>
          <a:lstStyle/>
          <a:p>
            <a:pPr rtl="0"/>
            <a:r>
              <a:rPr lang="es-ES" dirty="0">
                <a:solidFill>
                  <a:schemeClr val="bg1"/>
                </a:solidFill>
              </a:rPr>
              <a:t>COLOMBIA</a:t>
            </a:r>
          </a:p>
        </p:txBody>
      </p:sp>
      <p:sp>
        <p:nvSpPr>
          <p:cNvPr id="183" name="objeto 5" descr="Rectángulo beige">
            <a:extLst>
              <a:ext uri="{FF2B5EF4-FFF2-40B4-BE49-F238E27FC236}">
                <a16:creationId xmlns:a16="http://schemas.microsoft.com/office/drawing/2014/main" id="{09C2941C-866F-4AF4-B58B-3C23A81FA84F}"/>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205" name="Picture 2" descr="Temporizador de cronómetro - Descargar PNG/SVG transparente">
            <a:extLst>
              <a:ext uri="{FF2B5EF4-FFF2-40B4-BE49-F238E27FC236}">
                <a16:creationId xmlns:a16="http://schemas.microsoft.com/office/drawing/2014/main" id="{3B624118-B61F-411D-B921-85CDF95DEE35}"/>
              </a:ext>
            </a:extLst>
          </p:cNvPr>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83907" y="137193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206" name="Forma libre 5" descr="icono de flechas">
            <a:extLst>
              <a:ext uri="{FF2B5EF4-FFF2-40B4-BE49-F238E27FC236}">
                <a16:creationId xmlns:a16="http://schemas.microsoft.com/office/drawing/2014/main" id="{F20525D1-CBC2-4BF2-8A28-538F81AC9AD5}"/>
              </a:ext>
            </a:extLst>
          </p:cNvPr>
          <p:cNvSpPr>
            <a:spLocks noChangeAspect="1" noEditPoints="1"/>
          </p:cNvSpPr>
          <p:nvPr/>
        </p:nvSpPr>
        <p:spPr bwMode="auto">
          <a:xfrm rot="10800000">
            <a:off x="9835130" y="1425485"/>
            <a:ext cx="465507" cy="50400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a:effectLst>
            <a:softEdge rad="0"/>
          </a:effectLst>
        </p:spPr>
        <p:txBody>
          <a:bodyPr vert="horz" wrap="square" lIns="91440" tIns="45720" rIns="91440" bIns="45720" numCol="1" rtlCol="0" anchor="t" anchorCtr="0" compatLnSpc="1">
            <a:prstTxWarp prst="textNoShape">
              <a:avLst/>
            </a:prstTxWarp>
          </a:bodyPr>
          <a:lstStyle/>
          <a:p>
            <a:pPr rtl="0"/>
            <a:endParaRPr lang="es-ES" dirty="0"/>
          </a:p>
        </p:txBody>
      </p:sp>
      <p:sp>
        <p:nvSpPr>
          <p:cNvPr id="221" name="Forma libre: Forma 59">
            <a:extLst>
              <a:ext uri="{FF2B5EF4-FFF2-40B4-BE49-F238E27FC236}">
                <a16:creationId xmlns:a16="http://schemas.microsoft.com/office/drawing/2014/main" id="{A648CB2B-1F77-4D6F-8854-B234E0DF9821}"/>
              </a:ext>
              <a:ext uri="{C183D7F6-B498-43B3-948B-1728B52AA6E4}">
                <adec:decorative xmlns:adec="http://schemas.microsoft.com/office/drawing/2017/decorative" xmlns="" val="1"/>
              </a:ext>
            </a:extLst>
          </p:cNvPr>
          <p:cNvSpPr/>
          <p:nvPr/>
        </p:nvSpPr>
        <p:spPr>
          <a:xfrm>
            <a:off x="9108143" y="9150"/>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35" name="15 Imagen">
            <a:extLst>
              <a:ext uri="{FF2B5EF4-FFF2-40B4-BE49-F238E27FC236}">
                <a16:creationId xmlns:a16="http://schemas.microsoft.com/office/drawing/2014/main" id="{3E217099-CA08-4B09-A064-6C921752150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5350" y="148035"/>
            <a:ext cx="1143000" cy="708226"/>
          </a:xfrm>
          <a:prstGeom prst="ellipse">
            <a:avLst/>
          </a:prstGeom>
          <a:ln>
            <a:noFill/>
          </a:ln>
          <a:effectLst>
            <a:softEdge rad="50800"/>
          </a:effectLst>
        </p:spPr>
      </p:pic>
      <p:sp>
        <p:nvSpPr>
          <p:cNvPr id="37" name="CuadroTexto 36">
            <a:extLst>
              <a:ext uri="{FF2B5EF4-FFF2-40B4-BE49-F238E27FC236}">
                <a16:creationId xmlns:a16="http://schemas.microsoft.com/office/drawing/2014/main" id="{C5B1FACD-34F2-478B-AF4E-72D14102AFCF}"/>
              </a:ext>
            </a:extLst>
          </p:cNvPr>
          <p:cNvSpPr txBox="1"/>
          <p:nvPr/>
        </p:nvSpPr>
        <p:spPr>
          <a:xfrm>
            <a:off x="8302696" y="2257987"/>
            <a:ext cx="3464024" cy="3139321"/>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commissions for guarantees granted by the National Guarantee Fund (“FNG”) on credit facilities destined to deal with the impacts of Covid-19, were qualified as not subject to VAT.</a:t>
            </a:r>
            <a:endParaRPr lang="es-ES" sz="1100" dirty="0"/>
          </a:p>
          <a:p>
            <a:pPr marL="171450" indent="-171450" algn="just"/>
            <a:endParaRPr lang="es-ES" sz="1100" dirty="0"/>
          </a:p>
          <a:p>
            <a:pPr algn="just"/>
            <a:endParaRPr lang="es-ES" sz="1100" dirty="0"/>
          </a:p>
          <a:p>
            <a:pPr marL="171450" indent="-171450" algn="just">
              <a:buFont typeface="Wingdings" panose="05000000000000000000" pitchFamily="2" charset="2"/>
              <a:buChar char="Ø"/>
            </a:pPr>
            <a:r>
              <a:rPr lang="en-US" sz="1100" dirty="0"/>
              <a:t>The backup-withholding rate on payments to the “FNG,” with respect to guarantees on credit facilities destined to deal with the impacts of Covid-19, was reduced to 4%</a:t>
            </a:r>
            <a:endParaRPr lang="es-ES" sz="1100" dirty="0"/>
          </a:p>
          <a:p>
            <a:pPr algn="just"/>
            <a:endParaRPr lang="es-ES" sz="1100" dirty="0"/>
          </a:p>
          <a:p>
            <a:pPr marL="171450" indent="-171450" algn="just">
              <a:buFont typeface="Wingdings" panose="05000000000000000000" pitchFamily="2" charset="2"/>
              <a:buChar char="Ø"/>
            </a:pPr>
            <a:r>
              <a:rPr lang="en-US" sz="1100" dirty="0"/>
              <a:t>The Tax Administration was authorized to temporarily expedite balance in favor refunds to commercial air services companies, reducing the refund term to a 30 calendar days maximum, as of the corresponding petition filing (the regular term is 50 business days).</a:t>
            </a:r>
            <a:endParaRPr lang="es-ES" sz="1100" dirty="0"/>
          </a:p>
          <a:p>
            <a:pPr marL="171450" indent="-171450" algn="just"/>
            <a:endParaRPr lang="en-US" sz="1100" dirty="0"/>
          </a:p>
        </p:txBody>
      </p:sp>
      <p:sp>
        <p:nvSpPr>
          <p:cNvPr id="39" name="CuadroTexto 38">
            <a:extLst>
              <a:ext uri="{FF2B5EF4-FFF2-40B4-BE49-F238E27FC236}">
                <a16:creationId xmlns:a16="http://schemas.microsoft.com/office/drawing/2014/main" id="{A4684A33-2B04-4EF7-B458-43B5775E8242}"/>
              </a:ext>
            </a:extLst>
          </p:cNvPr>
          <p:cNvSpPr txBox="1"/>
          <p:nvPr/>
        </p:nvSpPr>
        <p:spPr>
          <a:xfrm>
            <a:off x="259797" y="2231437"/>
            <a:ext cx="3464024" cy="3816429"/>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deadlines for filing income tax and foreign held assets returns have been extended by 1-week (i) until May 5</a:t>
            </a:r>
            <a:r>
              <a:rPr lang="en-US" sz="1100" baseline="30000" dirty="0"/>
              <a:t>th</a:t>
            </a:r>
            <a:r>
              <a:rPr lang="en-US" sz="1100" dirty="0"/>
              <a:t> for grand taxpayers, and (ii) until May 19 for other corporate taxpayers. These new deadlines also apply to the first income tax payment installment for corporate taxpayers, and to the second income tax payment installment for grand taxpayers.</a:t>
            </a:r>
          </a:p>
          <a:p>
            <a:pPr marL="171450" indent="-171450" algn="just"/>
            <a:endParaRPr lang="es-ES" sz="1100" dirty="0"/>
          </a:p>
          <a:p>
            <a:pPr marL="171450" indent="-171450" algn="just">
              <a:buFont typeface="Wingdings" panose="05000000000000000000" pitchFamily="2" charset="2"/>
              <a:buChar char="Ø"/>
            </a:pPr>
            <a:r>
              <a:rPr lang="en-US" sz="1100" dirty="0"/>
              <a:t>Grand taxpayers in commercial passenger air transportation, hotel services, theaters and live entertainment, were also granted an extended deadline to pay the second and third income tax payment installments, through July 31 and August 31, 2020, respectively.</a:t>
            </a:r>
            <a:endParaRPr lang="es-ES" sz="1100" dirty="0"/>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The payment deadline for the Bogota city real estate tax has been extended through June 5</a:t>
            </a:r>
            <a:r>
              <a:rPr lang="en-US" sz="1100" baseline="30000" dirty="0"/>
              <a:t>th</a:t>
            </a:r>
            <a:r>
              <a:rPr lang="en-US" sz="1100" dirty="0"/>
              <a:t>, 2020, with a 10% discount, and through June 26, 2020, without a discount.</a:t>
            </a:r>
          </a:p>
          <a:p>
            <a:pPr marL="171450" indent="-171450" algn="just">
              <a:buFont typeface="Wingdings" panose="05000000000000000000" pitchFamily="2" charset="2"/>
              <a:buChar char="Ø"/>
            </a:pPr>
            <a:endParaRPr lang="en-US" sz="1100" dirty="0"/>
          </a:p>
          <a:p>
            <a:pPr marL="171450" indent="-171450" algn="just">
              <a:buFont typeface="Wingdings" panose="05000000000000000000" pitchFamily="2" charset="2"/>
              <a:buChar char="Ø"/>
            </a:pPr>
            <a:endParaRPr lang="en-US" sz="1100" dirty="0"/>
          </a:p>
        </p:txBody>
      </p:sp>
      <p:grpSp>
        <p:nvGrpSpPr>
          <p:cNvPr id="4" name="Grupo 39">
            <a:extLst>
              <a:ext uri="{FF2B5EF4-FFF2-40B4-BE49-F238E27FC236}">
                <a16:creationId xmlns:a16="http://schemas.microsoft.com/office/drawing/2014/main" id="{C1476267-7DBC-4B4D-B947-1700301D4AA3}"/>
              </a:ext>
              <a:ext uri="{C183D7F6-B498-43B3-948B-1728B52AA6E4}">
                <adec:decorative xmlns:adec="http://schemas.microsoft.com/office/drawing/2017/decorative" xmlns="" val="1"/>
              </a:ext>
            </a:extLst>
          </p:cNvPr>
          <p:cNvGrpSpPr/>
          <p:nvPr/>
        </p:nvGrpSpPr>
        <p:grpSpPr>
          <a:xfrm>
            <a:off x="4307303" y="1628680"/>
            <a:ext cx="3419021" cy="4157972"/>
            <a:chOff x="304800" y="1577182"/>
            <a:chExt cx="3419021" cy="3328438"/>
          </a:xfrm>
          <a:effectLst>
            <a:outerShdw blurRad="50800" dist="38100" dir="5400000" algn="t" rotWithShape="0">
              <a:prstClr val="black">
                <a:alpha val="20000"/>
              </a:prstClr>
            </a:outerShdw>
          </a:effectLst>
        </p:grpSpPr>
        <p:sp>
          <p:nvSpPr>
            <p:cNvPr id="41" name="Rectángulo 40">
              <a:extLst>
                <a:ext uri="{FF2B5EF4-FFF2-40B4-BE49-F238E27FC236}">
                  <a16:creationId xmlns:a16="http://schemas.microsoft.com/office/drawing/2014/main" id="{BF873E65-9693-4465-B38A-BFB6C6A62845}"/>
                </a:ext>
              </a:extLst>
            </p:cNvPr>
            <p:cNvSpPr/>
            <p:nvPr/>
          </p:nvSpPr>
          <p:spPr>
            <a:xfrm>
              <a:off x="304800" y="1577182"/>
              <a:ext cx="3419021" cy="4593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42" name="Rectángulo 41">
              <a:extLst>
                <a:ext uri="{FF2B5EF4-FFF2-40B4-BE49-F238E27FC236}">
                  <a16:creationId xmlns:a16="http://schemas.microsoft.com/office/drawing/2014/main" id="{E69AC57B-59D8-4D82-A1CF-9F40801D525A}"/>
                </a:ext>
              </a:extLst>
            </p:cNvPr>
            <p:cNvSpPr/>
            <p:nvPr/>
          </p:nvSpPr>
          <p:spPr>
            <a:xfrm>
              <a:off x="304800" y="2045734"/>
              <a:ext cx="3419021" cy="2859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49" name="Elipse 48">
            <a:extLst>
              <a:ext uri="{FF2B5EF4-FFF2-40B4-BE49-F238E27FC236}">
                <a16:creationId xmlns:a16="http://schemas.microsoft.com/office/drawing/2014/main" id="{ECC5AF29-2EAD-4ABD-84E8-20CAC9F1CF53}"/>
              </a:ext>
              <a:ext uri="{C183D7F6-B498-43B3-948B-1728B52AA6E4}">
                <adec:decorative xmlns:adec="http://schemas.microsoft.com/office/drawing/2017/decorative" xmlns="" val="1"/>
              </a:ext>
            </a:extLst>
          </p:cNvPr>
          <p:cNvSpPr/>
          <p:nvPr/>
        </p:nvSpPr>
        <p:spPr>
          <a:xfrm>
            <a:off x="5720285" y="1346519"/>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50" name="Picture 2" descr="Temporizador de cronómetro - Descargar PNG/SVG transparente">
            <a:extLst>
              <a:ext uri="{FF2B5EF4-FFF2-40B4-BE49-F238E27FC236}">
                <a16:creationId xmlns:a16="http://schemas.microsoft.com/office/drawing/2014/main" id="{A709A1F7-4F12-49AE-85F3-A0F429367E32}"/>
              </a:ext>
            </a:extLst>
          </p:cNvPr>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786410" y="1379960"/>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51" name="CuadroTexto 50">
            <a:extLst>
              <a:ext uri="{FF2B5EF4-FFF2-40B4-BE49-F238E27FC236}">
                <a16:creationId xmlns:a16="http://schemas.microsoft.com/office/drawing/2014/main" id="{8F883A37-40AB-442C-BB92-B9723674018D}"/>
              </a:ext>
            </a:extLst>
          </p:cNvPr>
          <p:cNvSpPr txBox="1"/>
          <p:nvPr/>
        </p:nvSpPr>
        <p:spPr>
          <a:xfrm>
            <a:off x="4262300" y="2271543"/>
            <a:ext cx="3464024" cy="2462213"/>
          </a:xfrm>
          <a:prstGeom prst="rect">
            <a:avLst/>
          </a:prstGeom>
          <a:noFill/>
        </p:spPr>
        <p:txBody>
          <a:bodyPr wrap="square" rtlCol="0">
            <a:spAutoFit/>
          </a:bodyPr>
          <a:lstStyle/>
          <a:p>
            <a:pPr marL="171450" indent="-171450" algn="just">
              <a:buFont typeface="Wingdings" panose="05000000000000000000" pitchFamily="2" charset="2"/>
              <a:buChar char="Ø"/>
            </a:pPr>
            <a:r>
              <a:rPr lang="es-ES" sz="1100" dirty="0"/>
              <a:t> </a:t>
            </a:r>
            <a:r>
              <a:rPr lang="en-US" sz="1100" dirty="0"/>
              <a:t>The payment deadline of the bimonthly March-April and 4-month January-April returns, for VAT and/or Consumption Tax taxpayers in commercial passenger air transportation, hotel services, theaters and live entertainment, food and alcoholic beverage retail, travel agencies and tour operators, was extended through June 30, 2020, without triggering lateness interest.</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The payment deadline for the Bogota city motor vehicles tax has been extended through July 3rd, 2020, with a 10% discount, and through July 24, 2020, without a discount.</a:t>
            </a:r>
          </a:p>
          <a:p>
            <a:pPr algn="just"/>
            <a:endParaRPr lang="en-US" sz="1100" dirty="0"/>
          </a:p>
        </p:txBody>
      </p:sp>
      <p:pic>
        <p:nvPicPr>
          <p:cNvPr id="31" name="image13.png">
            <a:extLst>
              <a:ext uri="{FF2B5EF4-FFF2-40B4-BE49-F238E27FC236}">
                <a16:creationId xmlns:a16="http://schemas.microsoft.com/office/drawing/2014/main" id="{21D6D453-C74B-4D14-BA7D-969B37C52F01}"/>
              </a:ext>
            </a:extLst>
          </p:cNvPr>
          <p:cNvPicPr/>
          <p:nvPr/>
        </p:nvPicPr>
        <p:blipFill>
          <a:blip r:embed="rId7" cstate="print"/>
          <a:srcRect/>
          <a:stretch>
            <a:fillRect/>
          </a:stretch>
        </p:blipFill>
        <p:spPr>
          <a:xfrm>
            <a:off x="10420907" y="148035"/>
            <a:ext cx="1345813" cy="586633"/>
          </a:xfrm>
          <a:prstGeom prst="rect">
            <a:avLst/>
          </a:prstGeom>
          <a:ln>
            <a:noFill/>
          </a:ln>
          <a:effectLst>
            <a:softEdge rad="38100"/>
          </a:effectLst>
        </p:spPr>
      </p:pic>
      <p:pic>
        <p:nvPicPr>
          <p:cNvPr id="32" name="Picture 2" descr="Lataxnet">
            <a:extLst>
              <a:ext uri="{FF2B5EF4-FFF2-40B4-BE49-F238E27FC236}">
                <a16:creationId xmlns:a16="http://schemas.microsoft.com/office/drawing/2014/main" id="{7F64E144-593D-4B57-BB4E-81DDBD6B41B3}"/>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30" name="Imagen 29" descr="Imagen que contiene dibujo, plato&#10;&#10;Descripción generada automáticamente">
            <a:extLst>
              <a:ext uri="{FF2B5EF4-FFF2-40B4-BE49-F238E27FC236}">
                <a16:creationId xmlns:a16="http://schemas.microsoft.com/office/drawing/2014/main" id="{B419F275-CCE1-4F57-AE11-71EB21DEC533}"/>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1594647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cstate="print"/>
          <a:stretch>
            <a:fillRect/>
          </a:stretch>
        </p:blipFill>
        <p:spPr>
          <a:xfrm>
            <a:off x="0" y="-7318"/>
            <a:ext cx="12192000" cy="2102733"/>
          </a:xfrm>
          <a:prstGeom prst="rect">
            <a:avLst/>
          </a:prstGeom>
        </p:spPr>
      </p:pic>
      <p:sp>
        <p:nvSpPr>
          <p:cNvPr id="61" name="Título 2">
            <a:extLst>
              <a:ext uri="{FF2B5EF4-FFF2-40B4-BE49-F238E27FC236}">
                <a16:creationId xmlns:a16="http://schemas.microsoft.com/office/drawing/2014/main" id="{70154D6D-E880-4749-AE7F-6B9AFA878170}"/>
              </a:ext>
            </a:extLst>
          </p:cNvPr>
          <p:cNvSpPr>
            <a:spLocks noGrp="1"/>
          </p:cNvSpPr>
          <p:nvPr>
            <p:ph type="title"/>
          </p:nvPr>
        </p:nvSpPr>
        <p:spPr>
          <a:xfrm>
            <a:off x="2061374" y="-7318"/>
            <a:ext cx="5297936" cy="1325563"/>
          </a:xfrm>
        </p:spPr>
        <p:txBody>
          <a:bodyPr rtlCol="0"/>
          <a:lstStyle/>
          <a:p>
            <a:pPr rtl="0"/>
            <a:r>
              <a:rPr lang="es-ES" dirty="0">
                <a:solidFill>
                  <a:schemeClr val="bg1"/>
                </a:solidFill>
              </a:rPr>
              <a:t>COLOMBIA</a:t>
            </a:r>
          </a:p>
        </p:txBody>
      </p:sp>
      <p:sp>
        <p:nvSpPr>
          <p:cNvPr id="62" name="objeto 5" descr="Rectángulo beige">
            <a:extLst>
              <a:ext uri="{FF2B5EF4-FFF2-40B4-BE49-F238E27FC236}">
                <a16:creationId xmlns:a16="http://schemas.microsoft.com/office/drawing/2014/main" id="{AC8E4A32-D94A-4114-A0CF-68EB849C72FF}"/>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63" name="15 Imagen">
            <a:extLst>
              <a:ext uri="{FF2B5EF4-FFF2-40B4-BE49-F238E27FC236}">
                <a16:creationId xmlns:a16="http://schemas.microsoft.com/office/drawing/2014/main" id="{BF6FFFD7-5CE6-4FC1-8287-021A5D5E7E0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5350" y="148035"/>
            <a:ext cx="1143000" cy="708226"/>
          </a:xfrm>
          <a:prstGeom prst="ellipse">
            <a:avLst/>
          </a:prstGeom>
          <a:ln>
            <a:noFill/>
          </a:ln>
          <a:effectLst>
            <a:softEdge rad="50800"/>
          </a:effectLst>
        </p:spPr>
      </p:pic>
      <p:grpSp>
        <p:nvGrpSpPr>
          <p:cNvPr id="2" name="Grupo 67">
            <a:extLst>
              <a:ext uri="{FF2B5EF4-FFF2-40B4-BE49-F238E27FC236}">
                <a16:creationId xmlns:a16="http://schemas.microsoft.com/office/drawing/2014/main" id="{A99CC6DE-51BC-4CDA-8BA6-63246BEBF28B}"/>
              </a:ext>
              <a:ext uri="{C183D7F6-B498-43B3-948B-1728B52AA6E4}">
                <adec:decorative xmlns:adec="http://schemas.microsoft.com/office/drawing/2017/decorative" xmlns="" val="1"/>
              </a:ext>
            </a:extLst>
          </p:cNvPr>
          <p:cNvGrpSpPr/>
          <p:nvPr/>
        </p:nvGrpSpPr>
        <p:grpSpPr>
          <a:xfrm>
            <a:off x="304800" y="1620658"/>
            <a:ext cx="3419021" cy="4751046"/>
            <a:chOff x="304800" y="1577182"/>
            <a:chExt cx="3419021" cy="2214588"/>
          </a:xfrm>
          <a:effectLst>
            <a:outerShdw blurRad="50800" dist="38100" dir="5400000" algn="t" rotWithShape="0">
              <a:prstClr val="black">
                <a:alpha val="20000"/>
              </a:prstClr>
            </a:outerShdw>
          </a:effectLst>
        </p:grpSpPr>
        <p:sp>
          <p:nvSpPr>
            <p:cNvPr id="69" name="Rectángulo 68">
              <a:extLst>
                <a:ext uri="{FF2B5EF4-FFF2-40B4-BE49-F238E27FC236}">
                  <a16:creationId xmlns:a16="http://schemas.microsoft.com/office/drawing/2014/main" id="{027EE0CD-DD52-44E5-BEE5-B3BCE79C0B0E}"/>
                </a:ext>
              </a:extLst>
            </p:cNvPr>
            <p:cNvSpPr/>
            <p:nvPr/>
          </p:nvSpPr>
          <p:spPr>
            <a:xfrm>
              <a:off x="304800" y="1577182"/>
              <a:ext cx="3419021" cy="2734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70" name="Rectángulo 69">
              <a:extLst>
                <a:ext uri="{FF2B5EF4-FFF2-40B4-BE49-F238E27FC236}">
                  <a16:creationId xmlns:a16="http://schemas.microsoft.com/office/drawing/2014/main" id="{86F1519C-5D81-4C54-A09F-B745E017A05A}"/>
                </a:ext>
              </a:extLst>
            </p:cNvPr>
            <p:cNvSpPr/>
            <p:nvPr/>
          </p:nvSpPr>
          <p:spPr>
            <a:xfrm>
              <a:off x="304800" y="1850627"/>
              <a:ext cx="3419021" cy="1941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74" name="Rectángulo 73">
            <a:extLst>
              <a:ext uri="{FF2B5EF4-FFF2-40B4-BE49-F238E27FC236}">
                <a16:creationId xmlns:a16="http://schemas.microsoft.com/office/drawing/2014/main" id="{E6277EB0-1173-42F6-AF93-D73F8ABC5275}"/>
              </a:ext>
            </a:extLst>
          </p:cNvPr>
          <p:cNvSpPr/>
          <p:nvPr/>
        </p:nvSpPr>
        <p:spPr>
          <a:xfrm>
            <a:off x="4360608" y="1620253"/>
            <a:ext cx="3419021" cy="5870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75" name="Rectángulo 74">
            <a:extLst>
              <a:ext uri="{FF2B5EF4-FFF2-40B4-BE49-F238E27FC236}">
                <a16:creationId xmlns:a16="http://schemas.microsoft.com/office/drawing/2014/main" id="{45280F60-76E3-4F65-A606-C1FF4FCEB106}"/>
              </a:ext>
            </a:extLst>
          </p:cNvPr>
          <p:cNvSpPr/>
          <p:nvPr/>
        </p:nvSpPr>
        <p:spPr>
          <a:xfrm>
            <a:off x="4360608" y="2200528"/>
            <a:ext cx="3419021" cy="4171176"/>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76" name="CuadroTexto 75">
            <a:extLst>
              <a:ext uri="{FF2B5EF4-FFF2-40B4-BE49-F238E27FC236}">
                <a16:creationId xmlns:a16="http://schemas.microsoft.com/office/drawing/2014/main" id="{03E93D67-D6AC-4895-BE60-C9FBD2920889}"/>
              </a:ext>
            </a:extLst>
          </p:cNvPr>
          <p:cNvSpPr txBox="1"/>
          <p:nvPr/>
        </p:nvSpPr>
        <p:spPr>
          <a:xfrm>
            <a:off x="259797" y="2263521"/>
            <a:ext cx="3464024" cy="4324261"/>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Tax Administration (</a:t>
            </a:r>
            <a:r>
              <a:rPr lang="es-ES" sz="1100" dirty="0"/>
              <a:t>DIAN): </a:t>
            </a:r>
            <a:r>
              <a:rPr lang="en-US" sz="1100" dirty="0"/>
              <a:t>Terms in administrative processes and actions in Tax, customs, and foreign exchange matters, were suspended, beginning March 19 through the end of the health emergency, except for the terms in refunds and compensation of balances in favor. Additionally, a mailbox devoted to serve electronic notifications was enabled.</a:t>
            </a:r>
            <a:endParaRPr lang="es-ES" sz="1100" dirty="0"/>
          </a:p>
          <a:p>
            <a:pPr algn="just"/>
            <a:endParaRPr lang="es-ES" sz="1100" dirty="0"/>
          </a:p>
          <a:p>
            <a:pPr marL="171450" indent="-171450" algn="just">
              <a:buFont typeface="Wingdings" panose="05000000000000000000" pitchFamily="2" charset="2"/>
              <a:buChar char="Ø"/>
            </a:pPr>
            <a:r>
              <a:rPr lang="es-ES" sz="1100" dirty="0"/>
              <a:t> </a:t>
            </a:r>
            <a:r>
              <a:rPr lang="en-US" sz="1100" dirty="0"/>
              <a:t>Finance Office of the City of Bogota (“</a:t>
            </a:r>
            <a:r>
              <a:rPr lang="en-US" sz="1100" dirty="0" err="1"/>
              <a:t>Secretaria</a:t>
            </a:r>
            <a:r>
              <a:rPr lang="en-US" sz="1100" dirty="0"/>
              <a:t> De Hacienda </a:t>
            </a:r>
            <a:r>
              <a:rPr lang="en-US" sz="1100" dirty="0" err="1"/>
              <a:t>Distrital</a:t>
            </a:r>
            <a:r>
              <a:rPr lang="en-US" sz="1100" dirty="0"/>
              <a:t>” or “SHD”): For both the City’s Tax Administration and taxpayers, the terms in all administrative and collection processes, were suspended beginning March 20 through May 4, 2020.</a:t>
            </a:r>
            <a:endParaRPr lang="es-ES" sz="1100" dirty="0"/>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Courts System:</a:t>
            </a:r>
            <a:r>
              <a:rPr lang="es-ES" sz="1100" dirty="0"/>
              <a:t> </a:t>
            </a:r>
            <a:r>
              <a:rPr lang="en-US" sz="1100" dirty="0"/>
              <a:t>All judicial terms were suspended throughout the country, beginning March 16 through April 12, 2020. There are exceptions for certain functions carried out by civil rights control criminal court judges, the highest court for Administration action control affairs (“</a:t>
            </a:r>
            <a:r>
              <a:rPr lang="en-US" sz="1100" dirty="0" err="1"/>
              <a:t>Consejo</a:t>
            </a:r>
            <a:r>
              <a:rPr lang="en-US" sz="1100" dirty="0"/>
              <a:t> de Estado”) and other Administration Action Control Affairs Courts and the Constitutional Affairs Court.</a:t>
            </a:r>
            <a:endParaRPr lang="es-ES" sz="1100" dirty="0"/>
          </a:p>
          <a:p>
            <a:pPr marL="171450" indent="-171450" algn="just">
              <a:buFont typeface="Wingdings" panose="05000000000000000000" pitchFamily="2" charset="2"/>
              <a:buChar char="Ø"/>
            </a:pPr>
            <a:endParaRPr lang="en-US" sz="1100" dirty="0"/>
          </a:p>
        </p:txBody>
      </p:sp>
      <p:sp>
        <p:nvSpPr>
          <p:cNvPr id="78" name="CuadroTexto 77">
            <a:extLst>
              <a:ext uri="{FF2B5EF4-FFF2-40B4-BE49-F238E27FC236}">
                <a16:creationId xmlns:a16="http://schemas.microsoft.com/office/drawing/2014/main" id="{98A2771E-7563-4B93-B104-27B50190FBB6}"/>
              </a:ext>
            </a:extLst>
          </p:cNvPr>
          <p:cNvSpPr txBox="1"/>
          <p:nvPr/>
        </p:nvSpPr>
        <p:spPr>
          <a:xfrm>
            <a:off x="4331648" y="2315983"/>
            <a:ext cx="3464024" cy="3308598"/>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A mailbox devoted to serve electronic notifications was enabled.</a:t>
            </a:r>
            <a:endParaRPr lang="es-ES" sz="1100" dirty="0"/>
          </a:p>
          <a:p>
            <a:pPr algn="just"/>
            <a:endParaRPr lang="es-ES" sz="1100" dirty="0"/>
          </a:p>
          <a:p>
            <a:pPr marL="171450" indent="-171450" algn="just">
              <a:buFont typeface="Wingdings" panose="05000000000000000000" pitchFamily="2" charset="2"/>
              <a:buChar char="Ø"/>
            </a:pPr>
            <a:r>
              <a:rPr lang="en-US" sz="1100" dirty="0"/>
              <a:t>The new deadlines for submitting annual external information for Grand Taxpayers expire between May 15 and 29, 2020, and for other taxpayers subject to reporting, between June 1 and July 1, 2020.</a:t>
            </a:r>
            <a:endParaRPr lang="es-ES" sz="1100" dirty="0"/>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The external tax information reporting filing term to the City of Bogota Tax Administration was extended and they now lapses between July 1st and July 14th, 2020.</a:t>
            </a:r>
            <a:endParaRPr lang="es-ES" sz="1100" dirty="0"/>
          </a:p>
          <a:p>
            <a:pPr algn="just"/>
            <a:endParaRPr lang="es-ES" sz="1100" dirty="0"/>
          </a:p>
          <a:p>
            <a:pPr marL="171450" indent="-171450" algn="just">
              <a:buFont typeface="Wingdings" panose="05000000000000000000" pitchFamily="2" charset="2"/>
              <a:buChar char="Ø"/>
            </a:pPr>
            <a:r>
              <a:rPr lang="en-US" sz="1100" dirty="0"/>
              <a:t>The new deadline to carry out the annual update process of these entities before DIAN and to hold the meeting that approves the destination of the surplus, expires on June 30, 2020.</a:t>
            </a:r>
            <a:endParaRPr lang="es-ES" sz="1100" dirty="0"/>
          </a:p>
          <a:p>
            <a:pPr marL="171450" indent="-171450" algn="just"/>
            <a:r>
              <a:rPr lang="es-ES" sz="1100" dirty="0"/>
              <a:t>.</a:t>
            </a:r>
            <a:endParaRPr lang="en-US" sz="1100" dirty="0"/>
          </a:p>
        </p:txBody>
      </p:sp>
      <p:sp>
        <p:nvSpPr>
          <p:cNvPr id="6" name="Elipse 5">
            <a:extLst>
              <a:ext uri="{FF2B5EF4-FFF2-40B4-BE49-F238E27FC236}">
                <a16:creationId xmlns:a16="http://schemas.microsoft.com/office/drawing/2014/main" id="{97C50A8E-3918-4827-975A-99A3EAB66BFA}"/>
              </a:ext>
              <a:ext uri="{C183D7F6-B498-43B3-948B-1728B52AA6E4}">
                <adec:decorative xmlns:adec="http://schemas.microsoft.com/office/drawing/2017/decorative" xmlns="" val="1"/>
              </a:ext>
            </a:extLst>
          </p:cNvPr>
          <p:cNvSpPr/>
          <p:nvPr/>
        </p:nvSpPr>
        <p:spPr>
          <a:xfrm>
            <a:off x="1701620" y="1320079"/>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9" name="Picture 6" descr="Add, calendar, event, plus, schedule icon">
            <a:extLst>
              <a:ext uri="{FF2B5EF4-FFF2-40B4-BE49-F238E27FC236}">
                <a16:creationId xmlns:a16="http://schemas.microsoft.com/office/drawing/2014/main" id="{06D23355-43D1-455D-B230-8EF946CCA109}"/>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7402" y="1389140"/>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89" name="Elipse 88">
            <a:extLst>
              <a:ext uri="{FF2B5EF4-FFF2-40B4-BE49-F238E27FC236}">
                <a16:creationId xmlns:a16="http://schemas.microsoft.com/office/drawing/2014/main" id="{1710653A-F5C8-47DE-8D3E-A0B5438ED781}"/>
              </a:ext>
              <a:ext uri="{C183D7F6-B498-43B3-948B-1728B52AA6E4}">
                <adec:decorative xmlns:adec="http://schemas.microsoft.com/office/drawing/2017/decorative" xmlns="" val="1"/>
              </a:ext>
            </a:extLst>
          </p:cNvPr>
          <p:cNvSpPr/>
          <p:nvPr/>
        </p:nvSpPr>
        <p:spPr>
          <a:xfrm>
            <a:off x="5741506" y="1322455"/>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3" name="Grupo 89" descr="icono de marca de verificación con lápiz">
            <a:extLst>
              <a:ext uri="{FF2B5EF4-FFF2-40B4-BE49-F238E27FC236}">
                <a16:creationId xmlns:a16="http://schemas.microsoft.com/office/drawing/2014/main" id="{860C1AB1-F822-44C9-8312-D34C2EDDF1ED}"/>
              </a:ext>
            </a:extLst>
          </p:cNvPr>
          <p:cNvGrpSpPr>
            <a:grpSpLocks noChangeAspect="1"/>
          </p:cNvGrpSpPr>
          <p:nvPr/>
        </p:nvGrpSpPr>
        <p:grpSpPr bwMode="auto">
          <a:xfrm>
            <a:off x="5899704" y="1450313"/>
            <a:ext cx="432000" cy="432000"/>
            <a:chOff x="6539" y="440"/>
            <a:chExt cx="426" cy="426"/>
          </a:xfrm>
          <a:solidFill>
            <a:schemeClr val="accent1"/>
          </a:solidFill>
        </p:grpSpPr>
        <p:sp>
          <p:nvSpPr>
            <p:cNvPr id="41" name="Forma libre 90">
              <a:extLst>
                <a:ext uri="{FF2B5EF4-FFF2-40B4-BE49-F238E27FC236}">
                  <a16:creationId xmlns:a16="http://schemas.microsoft.com/office/drawing/2014/main" id="{C9F8DF31-B5CA-464A-B760-E6F6B154256E}"/>
                </a:ext>
              </a:extLst>
            </p:cNvPr>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42" name="Forma libre 91">
              <a:extLst>
                <a:ext uri="{FF2B5EF4-FFF2-40B4-BE49-F238E27FC236}">
                  <a16:creationId xmlns:a16="http://schemas.microsoft.com/office/drawing/2014/main" id="{58D7F468-EADD-44C6-AD6C-76BD72CFE8A1}"/>
                </a:ext>
              </a:extLst>
            </p:cNvPr>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49" name="Forma libre 92">
              <a:extLst>
                <a:ext uri="{FF2B5EF4-FFF2-40B4-BE49-F238E27FC236}">
                  <a16:creationId xmlns:a16="http://schemas.microsoft.com/office/drawing/2014/main" id="{E93DF41E-367E-4443-8052-A22456BF9AA7}"/>
                </a:ext>
              </a:extLst>
            </p:cNvPr>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0" name="Forma libre 93">
              <a:extLst>
                <a:ext uri="{FF2B5EF4-FFF2-40B4-BE49-F238E27FC236}">
                  <a16:creationId xmlns:a16="http://schemas.microsoft.com/office/drawing/2014/main" id="{AC3E2FE7-496B-4591-847C-F4553355C3F1}"/>
                </a:ext>
              </a:extLst>
            </p:cNvPr>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1" name="Forma libre 94">
              <a:extLst>
                <a:ext uri="{FF2B5EF4-FFF2-40B4-BE49-F238E27FC236}">
                  <a16:creationId xmlns:a16="http://schemas.microsoft.com/office/drawing/2014/main" id="{2535C6F3-20EF-4CCE-9635-640033262A4A}"/>
                </a:ext>
              </a:extLst>
            </p:cNvPr>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2" name="Forma libre 95">
              <a:extLst>
                <a:ext uri="{FF2B5EF4-FFF2-40B4-BE49-F238E27FC236}">
                  <a16:creationId xmlns:a16="http://schemas.microsoft.com/office/drawing/2014/main" id="{6985DAC3-B47C-410D-B1FF-7082E1BB7FF1}"/>
                </a:ext>
              </a:extLst>
            </p:cNvPr>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3" name="Forma libre 96">
              <a:extLst>
                <a:ext uri="{FF2B5EF4-FFF2-40B4-BE49-F238E27FC236}">
                  <a16:creationId xmlns:a16="http://schemas.microsoft.com/office/drawing/2014/main" id="{C28F5235-6643-4794-BE94-2863FDA1DCFC}"/>
                </a:ext>
              </a:extLst>
            </p:cNvPr>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4" name="Forma libre 97">
              <a:extLst>
                <a:ext uri="{FF2B5EF4-FFF2-40B4-BE49-F238E27FC236}">
                  <a16:creationId xmlns:a16="http://schemas.microsoft.com/office/drawing/2014/main" id="{52DAF1B5-D4D4-43BA-B8EF-3D79C39C3F78}"/>
                </a:ext>
              </a:extLst>
            </p:cNvPr>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5" name="Forma libre 98">
              <a:extLst>
                <a:ext uri="{FF2B5EF4-FFF2-40B4-BE49-F238E27FC236}">
                  <a16:creationId xmlns:a16="http://schemas.microsoft.com/office/drawing/2014/main" id="{0EAA7D28-5322-4BD3-964F-636BC5BB98DE}"/>
                </a:ext>
              </a:extLst>
            </p:cNvPr>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58" name="CuadroTexto 57">
            <a:extLst>
              <a:ext uri="{FF2B5EF4-FFF2-40B4-BE49-F238E27FC236}">
                <a16:creationId xmlns:a16="http://schemas.microsoft.com/office/drawing/2014/main" id="{51FFA72C-EB27-486F-8D6E-5E3566DD91F7}"/>
              </a:ext>
            </a:extLst>
          </p:cNvPr>
          <p:cNvSpPr txBox="1"/>
          <p:nvPr/>
        </p:nvSpPr>
        <p:spPr>
          <a:xfrm>
            <a:off x="9000425" y="4923592"/>
            <a:ext cx="2613011" cy="1107996"/>
          </a:xfrm>
          <a:prstGeom prst="rect">
            <a:avLst/>
          </a:prstGeom>
          <a:noFill/>
        </p:spPr>
        <p:txBody>
          <a:bodyPr wrap="square" rtlCol="0">
            <a:spAutoFit/>
          </a:bodyPr>
          <a:lstStyle/>
          <a:p>
            <a:r>
              <a:rPr lang="es-VE" sz="1400" b="1" dirty="0">
                <a:solidFill>
                  <a:schemeClr val="accent2">
                    <a:lumMod val="50000"/>
                  </a:schemeClr>
                </a:solidFill>
              </a:rPr>
              <a:t>More </a:t>
            </a:r>
            <a:r>
              <a:rPr lang="es-VE" sz="1400" b="1" dirty="0" err="1">
                <a:solidFill>
                  <a:schemeClr val="accent2">
                    <a:lumMod val="50000"/>
                  </a:schemeClr>
                </a:solidFill>
              </a:rPr>
              <a:t>information</a:t>
            </a:r>
            <a:r>
              <a:rPr lang="es-VE" sz="1400" b="1" dirty="0">
                <a:solidFill>
                  <a:schemeClr val="accent2">
                    <a:lumMod val="50000"/>
                  </a:schemeClr>
                </a:solidFill>
              </a:rPr>
              <a:t>: </a:t>
            </a:r>
            <a:r>
              <a:rPr lang="es-VE" sz="1300" dirty="0">
                <a:solidFill>
                  <a:schemeClr val="tx2">
                    <a:lumMod val="75000"/>
                    <a:lumOff val="25000"/>
                  </a:schemeClr>
                </a:solidFill>
                <a:hlinkClick r:id="rId7">
                  <a:extLst>
                    <a:ext uri="{A12FA001-AC4F-418D-AE19-62706E023703}">
                      <ahyp:hlinkClr xmlns:ahyp="http://schemas.microsoft.com/office/drawing/2018/hyperlinkcolor" xmlns="" val="tx"/>
                    </a:ext>
                  </a:extLst>
                </a:hlinkClick>
              </a:rPr>
              <a:t>http://lewinywills.com/wp-content/uploads/2020/04/LEWINWILLSboletincovid19-abril-def.pdf</a:t>
            </a:r>
            <a:r>
              <a:rPr lang="es-VE" sz="1300" dirty="0">
                <a:solidFill>
                  <a:schemeClr val="tx2">
                    <a:lumMod val="75000"/>
                    <a:lumOff val="25000"/>
                  </a:schemeClr>
                </a:solidFill>
              </a:rPr>
              <a:t>    </a:t>
            </a:r>
            <a:endParaRPr lang="en-US" sz="1300" dirty="0">
              <a:solidFill>
                <a:schemeClr val="tx2">
                  <a:lumMod val="75000"/>
                  <a:lumOff val="25000"/>
                </a:schemeClr>
              </a:solidFill>
            </a:endParaRPr>
          </a:p>
        </p:txBody>
      </p:sp>
      <p:grpSp>
        <p:nvGrpSpPr>
          <p:cNvPr id="4" name="Grupo 65">
            <a:extLst>
              <a:ext uri="{FF2B5EF4-FFF2-40B4-BE49-F238E27FC236}">
                <a16:creationId xmlns:a16="http://schemas.microsoft.com/office/drawing/2014/main" id="{5E455EAF-85E4-4324-9396-C75456BFC0F1}"/>
              </a:ext>
              <a:ext uri="{C183D7F6-B498-43B3-948B-1728B52AA6E4}">
                <adec:decorative xmlns:adec="http://schemas.microsoft.com/office/drawing/2017/decorative" xmlns="" val="1"/>
              </a:ext>
            </a:extLst>
          </p:cNvPr>
          <p:cNvGrpSpPr/>
          <p:nvPr/>
        </p:nvGrpSpPr>
        <p:grpSpPr>
          <a:xfrm>
            <a:off x="8316807" y="1588171"/>
            <a:ext cx="3419021" cy="1377277"/>
            <a:chOff x="304800" y="1545098"/>
            <a:chExt cx="3419021" cy="665310"/>
          </a:xfrm>
          <a:effectLst>
            <a:outerShdw blurRad="50800" dist="38100" dir="5400000" algn="t" rotWithShape="0">
              <a:prstClr val="black">
                <a:alpha val="20000"/>
              </a:prstClr>
            </a:outerShdw>
          </a:effectLst>
        </p:grpSpPr>
        <p:sp>
          <p:nvSpPr>
            <p:cNvPr id="80" name="Rectángulo 79">
              <a:extLst>
                <a:ext uri="{FF2B5EF4-FFF2-40B4-BE49-F238E27FC236}">
                  <a16:creationId xmlns:a16="http://schemas.microsoft.com/office/drawing/2014/main" id="{42E0D84C-C35D-450A-AF0E-2918ABE9157F}"/>
                </a:ext>
              </a:extLst>
            </p:cNvPr>
            <p:cNvSpPr/>
            <p:nvPr/>
          </p:nvSpPr>
          <p:spPr>
            <a:xfrm>
              <a:off x="304800" y="1545098"/>
              <a:ext cx="3419021" cy="28338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84" name="Rectángulo 83">
              <a:extLst>
                <a:ext uri="{FF2B5EF4-FFF2-40B4-BE49-F238E27FC236}">
                  <a16:creationId xmlns:a16="http://schemas.microsoft.com/office/drawing/2014/main" id="{156E1730-88C8-4B05-984D-250750DB9692}"/>
                </a:ext>
              </a:extLst>
            </p:cNvPr>
            <p:cNvSpPr/>
            <p:nvPr/>
          </p:nvSpPr>
          <p:spPr>
            <a:xfrm>
              <a:off x="304800" y="1831918"/>
              <a:ext cx="3419021" cy="378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87" name="CuadroTexto 86">
            <a:extLst>
              <a:ext uri="{FF2B5EF4-FFF2-40B4-BE49-F238E27FC236}">
                <a16:creationId xmlns:a16="http://schemas.microsoft.com/office/drawing/2014/main" id="{480E47C1-3A74-480A-A969-7F78163998CB}"/>
              </a:ext>
            </a:extLst>
          </p:cNvPr>
          <p:cNvSpPr txBox="1"/>
          <p:nvPr/>
        </p:nvSpPr>
        <p:spPr>
          <a:xfrm>
            <a:off x="8286658" y="2177777"/>
            <a:ext cx="3464024" cy="646331"/>
          </a:xfrm>
          <a:prstGeom prst="rect">
            <a:avLst/>
          </a:prstGeom>
          <a:noFill/>
        </p:spPr>
        <p:txBody>
          <a:bodyPr wrap="square" rtlCol="0">
            <a:spAutoFit/>
          </a:bodyPr>
          <a:lstStyle/>
          <a:p>
            <a:pPr algn="ctr"/>
            <a:r>
              <a:rPr lang="es-VE" sz="3600" dirty="0">
                <a:effectLst>
                  <a:outerShdw blurRad="38100" dist="38100" dir="2700000" algn="tl">
                    <a:srgbClr val="000000">
                      <a:alpha val="43137"/>
                    </a:srgbClr>
                  </a:outerShdw>
                </a:effectLst>
              </a:rPr>
              <a:t>-</a:t>
            </a:r>
            <a:endParaRPr lang="en-US" sz="3600" dirty="0">
              <a:effectLst>
                <a:outerShdw blurRad="38100" dist="38100" dir="2700000" algn="tl">
                  <a:srgbClr val="000000">
                    <a:alpha val="43137"/>
                  </a:srgbClr>
                </a:outerShdw>
              </a:effectLst>
            </a:endParaRPr>
          </a:p>
        </p:txBody>
      </p:sp>
      <p:sp>
        <p:nvSpPr>
          <p:cNvPr id="88" name="Elipse 87">
            <a:extLst>
              <a:ext uri="{FF2B5EF4-FFF2-40B4-BE49-F238E27FC236}">
                <a16:creationId xmlns:a16="http://schemas.microsoft.com/office/drawing/2014/main" id="{B9E7607F-B5D4-4686-9898-752FC6F3B09B}"/>
              </a:ext>
              <a:ext uri="{C183D7F6-B498-43B3-948B-1728B52AA6E4}">
                <adec:decorative xmlns:adec="http://schemas.microsoft.com/office/drawing/2017/decorative" xmlns="" val="1"/>
              </a:ext>
            </a:extLst>
          </p:cNvPr>
          <p:cNvSpPr/>
          <p:nvPr/>
        </p:nvSpPr>
        <p:spPr>
          <a:xfrm>
            <a:off x="9745831" y="1290371"/>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5" name="Grupo 40" descr="binocular ">
            <a:extLst>
              <a:ext uri="{FF2B5EF4-FFF2-40B4-BE49-F238E27FC236}">
                <a16:creationId xmlns:a16="http://schemas.microsoft.com/office/drawing/2014/main" id="{46D9A3D0-3E15-473A-A9C9-7A7061371884}"/>
              </a:ext>
            </a:extLst>
          </p:cNvPr>
          <p:cNvGrpSpPr>
            <a:grpSpLocks noChangeAspect="1"/>
          </p:cNvGrpSpPr>
          <p:nvPr/>
        </p:nvGrpSpPr>
        <p:grpSpPr bwMode="auto">
          <a:xfrm>
            <a:off x="9833987" y="1361875"/>
            <a:ext cx="468000" cy="432927"/>
            <a:chOff x="3438" y="454"/>
            <a:chExt cx="427" cy="395"/>
          </a:xfrm>
          <a:solidFill>
            <a:schemeClr val="accent1"/>
          </a:solidFill>
        </p:grpSpPr>
        <p:sp>
          <p:nvSpPr>
            <p:cNvPr id="91" name="Forma libre 41">
              <a:extLst>
                <a:ext uri="{FF2B5EF4-FFF2-40B4-BE49-F238E27FC236}">
                  <a16:creationId xmlns:a16="http://schemas.microsoft.com/office/drawing/2014/main" id="{BF2B4316-2766-48DB-8CA9-749199736396}"/>
                </a:ext>
              </a:extLst>
            </p:cNvPr>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2" name="Forma libre 42">
              <a:extLst>
                <a:ext uri="{FF2B5EF4-FFF2-40B4-BE49-F238E27FC236}">
                  <a16:creationId xmlns:a16="http://schemas.microsoft.com/office/drawing/2014/main" id="{59A3DEA7-6748-4140-A532-ED4E2A934A25}"/>
                </a:ext>
              </a:extLst>
            </p:cNvPr>
            <p:cNvSpPr>
              <a:spLocks/>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3" name="Forma libre 43">
              <a:extLst>
                <a:ext uri="{FF2B5EF4-FFF2-40B4-BE49-F238E27FC236}">
                  <a16:creationId xmlns:a16="http://schemas.microsoft.com/office/drawing/2014/main" id="{5E4AED3E-9866-47B9-AF26-65B4F2871414}"/>
                </a:ext>
              </a:extLst>
            </p:cNvPr>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4" name="Forma libre 44">
              <a:extLst>
                <a:ext uri="{FF2B5EF4-FFF2-40B4-BE49-F238E27FC236}">
                  <a16:creationId xmlns:a16="http://schemas.microsoft.com/office/drawing/2014/main" id="{EF82B503-0FB7-4442-A26E-7CB758AB062D}"/>
                </a:ext>
              </a:extLst>
            </p:cNvPr>
            <p:cNvSpPr>
              <a:spLocks/>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5" name="Forma libre 45">
              <a:extLst>
                <a:ext uri="{FF2B5EF4-FFF2-40B4-BE49-F238E27FC236}">
                  <a16:creationId xmlns:a16="http://schemas.microsoft.com/office/drawing/2014/main" id="{B19A3130-18BF-4956-B087-54E6A3943C56}"/>
                </a:ext>
              </a:extLst>
            </p:cNvPr>
            <p:cNvSpPr>
              <a:spLocks/>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6" name="Forma libre 46">
              <a:extLst>
                <a:ext uri="{FF2B5EF4-FFF2-40B4-BE49-F238E27FC236}">
                  <a16:creationId xmlns:a16="http://schemas.microsoft.com/office/drawing/2014/main" id="{CDA99F59-0055-4ACC-8E7A-E005218AFF8D}"/>
                </a:ext>
              </a:extLst>
            </p:cNvPr>
            <p:cNvSpPr>
              <a:spLocks/>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7" name="Forma libre 47">
              <a:extLst>
                <a:ext uri="{FF2B5EF4-FFF2-40B4-BE49-F238E27FC236}">
                  <a16:creationId xmlns:a16="http://schemas.microsoft.com/office/drawing/2014/main" id="{2B279E8C-2DF7-4285-8CD8-18C0517B199A}"/>
                </a:ext>
              </a:extLst>
            </p:cNvPr>
            <p:cNvSpPr>
              <a:spLocks/>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8" name="Forma libre 48">
              <a:extLst>
                <a:ext uri="{FF2B5EF4-FFF2-40B4-BE49-F238E27FC236}">
                  <a16:creationId xmlns:a16="http://schemas.microsoft.com/office/drawing/2014/main" id="{45ADA050-5046-4D37-90C3-E804AA651229}"/>
                </a:ext>
              </a:extLst>
            </p:cNvPr>
            <p:cNvSpPr>
              <a:spLocks/>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9" name="Forma libre 49">
              <a:extLst>
                <a:ext uri="{FF2B5EF4-FFF2-40B4-BE49-F238E27FC236}">
                  <a16:creationId xmlns:a16="http://schemas.microsoft.com/office/drawing/2014/main" id="{E2F93E7F-9871-46F9-9269-295115A0B7B4}"/>
                </a:ext>
              </a:extLst>
            </p:cNvPr>
            <p:cNvSpPr>
              <a:spLocks/>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120" name="Rectángulo 119">
            <a:extLst>
              <a:ext uri="{FF2B5EF4-FFF2-40B4-BE49-F238E27FC236}">
                <a16:creationId xmlns:a16="http://schemas.microsoft.com/office/drawing/2014/main" id="{53FB6F6C-E71E-4E9A-BEDA-69B2FC2EB2BD}"/>
              </a:ext>
            </a:extLst>
          </p:cNvPr>
          <p:cNvSpPr/>
          <p:nvPr/>
        </p:nvSpPr>
        <p:spPr>
          <a:xfrm>
            <a:off x="8331022" y="3296655"/>
            <a:ext cx="3419021" cy="5870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121" name="Elipse 120">
            <a:extLst>
              <a:ext uri="{FF2B5EF4-FFF2-40B4-BE49-F238E27FC236}">
                <a16:creationId xmlns:a16="http://schemas.microsoft.com/office/drawing/2014/main" id="{A557D640-75BA-472A-9866-A1746A4AEBB3}"/>
              </a:ext>
              <a:ext uri="{C183D7F6-B498-43B3-948B-1728B52AA6E4}">
                <adec:decorative xmlns:adec="http://schemas.microsoft.com/office/drawing/2017/decorative" xmlns="" val="1"/>
              </a:ext>
            </a:extLst>
          </p:cNvPr>
          <p:cNvSpPr/>
          <p:nvPr/>
        </p:nvSpPr>
        <p:spPr>
          <a:xfrm>
            <a:off x="9760045" y="3079060"/>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122" name="Picture 4" descr="billete de dinero en dólares en una mano - Iconos gratis de comercio">
            <a:extLst>
              <a:ext uri="{FF2B5EF4-FFF2-40B4-BE49-F238E27FC236}">
                <a16:creationId xmlns:a16="http://schemas.microsoft.com/office/drawing/2014/main" id="{1E0A71D6-98D8-4978-836D-8750477923D7}"/>
              </a:ext>
            </a:extLst>
          </p:cNvPr>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34886" y="3156011"/>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23" name="Rectángulo 122">
            <a:extLst>
              <a:ext uri="{FF2B5EF4-FFF2-40B4-BE49-F238E27FC236}">
                <a16:creationId xmlns:a16="http://schemas.microsoft.com/office/drawing/2014/main" id="{BAEAA9D8-C12C-41BF-BB01-0E4EEA0D1FA8}"/>
              </a:ext>
            </a:extLst>
          </p:cNvPr>
          <p:cNvSpPr/>
          <p:nvPr/>
        </p:nvSpPr>
        <p:spPr>
          <a:xfrm>
            <a:off x="8347064" y="3876930"/>
            <a:ext cx="3419021" cy="830997"/>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124" name="CuadroTexto 123">
            <a:extLst>
              <a:ext uri="{FF2B5EF4-FFF2-40B4-BE49-F238E27FC236}">
                <a16:creationId xmlns:a16="http://schemas.microsoft.com/office/drawing/2014/main" id="{5C58E197-AA67-4D48-B012-0C6037E1FD61}"/>
              </a:ext>
            </a:extLst>
          </p:cNvPr>
          <p:cNvSpPr txBox="1"/>
          <p:nvPr/>
        </p:nvSpPr>
        <p:spPr>
          <a:xfrm>
            <a:off x="8294673" y="3902311"/>
            <a:ext cx="3464024" cy="646331"/>
          </a:xfrm>
          <a:prstGeom prst="rect">
            <a:avLst/>
          </a:prstGeom>
          <a:noFill/>
        </p:spPr>
        <p:txBody>
          <a:bodyPr wrap="square" rtlCol="0">
            <a:spAutoFit/>
          </a:bodyPr>
          <a:lstStyle/>
          <a:p>
            <a:pPr algn="ctr"/>
            <a:r>
              <a:rPr lang="es-VE" sz="3600" dirty="0">
                <a:effectLst>
                  <a:outerShdw blurRad="38100" dist="38100" dir="2700000" algn="tl">
                    <a:srgbClr val="000000">
                      <a:alpha val="43137"/>
                    </a:srgbClr>
                  </a:outerShdw>
                </a:effectLst>
              </a:rPr>
              <a:t>-</a:t>
            </a:r>
            <a:endParaRPr lang="en-US" sz="3600" dirty="0">
              <a:effectLst>
                <a:outerShdw blurRad="38100" dist="38100" dir="2700000" algn="tl">
                  <a:srgbClr val="000000">
                    <a:alpha val="43137"/>
                  </a:srgbClr>
                </a:outerShdw>
              </a:effectLst>
            </a:endParaRPr>
          </a:p>
        </p:txBody>
      </p:sp>
      <p:sp>
        <p:nvSpPr>
          <p:cNvPr id="126" name="objeto 5" descr="Rectángulo beige">
            <a:extLst>
              <a:ext uri="{FF2B5EF4-FFF2-40B4-BE49-F238E27FC236}">
                <a16:creationId xmlns:a16="http://schemas.microsoft.com/office/drawing/2014/main" id="{E7443ED2-FBC3-494E-BC83-D68A2D05149D}"/>
              </a:ext>
            </a:extLst>
          </p:cNvPr>
          <p:cNvSpPr/>
          <p:nvPr/>
        </p:nvSpPr>
        <p:spPr>
          <a:xfrm flipV="1">
            <a:off x="8644912" y="6057309"/>
            <a:ext cx="2856848" cy="45719"/>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grpSp>
        <p:nvGrpSpPr>
          <p:cNvPr id="7" name="Grupo 126" descr="Este es un icono de dos cuadros de conversación. ">
            <a:extLst>
              <a:ext uri="{FF2B5EF4-FFF2-40B4-BE49-F238E27FC236}">
                <a16:creationId xmlns:a16="http://schemas.microsoft.com/office/drawing/2014/main" id="{D905CDB9-739E-49C4-BEB1-4A9C79322F27}"/>
              </a:ext>
            </a:extLst>
          </p:cNvPr>
          <p:cNvGrpSpPr/>
          <p:nvPr/>
        </p:nvGrpSpPr>
        <p:grpSpPr>
          <a:xfrm>
            <a:off x="8686011" y="4980597"/>
            <a:ext cx="257964" cy="272873"/>
            <a:chOff x="3741701" y="1930400"/>
            <a:chExt cx="285750" cy="276225"/>
          </a:xfrm>
          <a:solidFill>
            <a:schemeClr val="accent2">
              <a:lumMod val="50000"/>
            </a:schemeClr>
          </a:solidFill>
        </p:grpSpPr>
        <p:sp>
          <p:nvSpPr>
            <p:cNvPr id="128" name="Forma libre 3129">
              <a:extLst>
                <a:ext uri="{FF2B5EF4-FFF2-40B4-BE49-F238E27FC236}">
                  <a16:creationId xmlns:a16="http://schemas.microsoft.com/office/drawing/2014/main" id="{F3B9B0C2-D8D9-456F-8B8A-B31E09B519BC}"/>
                </a:ext>
              </a:extLst>
            </p:cNvPr>
            <p:cNvSpPr>
              <a:spLocks/>
            </p:cNvSpPr>
            <p:nvPr/>
          </p:nvSpPr>
          <p:spPr bwMode="auto">
            <a:xfrm>
              <a:off x="3741701" y="2063750"/>
              <a:ext cx="285750" cy="142875"/>
            </a:xfrm>
            <a:custGeom>
              <a:avLst/>
              <a:gdLst>
                <a:gd name="T0" fmla="*/ 706 w 718"/>
                <a:gd name="T1" fmla="*/ 0 h 359"/>
                <a:gd name="T2" fmla="*/ 247 w 718"/>
                <a:gd name="T3" fmla="*/ 0 h 359"/>
                <a:gd name="T4" fmla="*/ 138 w 718"/>
                <a:gd name="T5" fmla="*/ 81 h 359"/>
                <a:gd name="T6" fmla="*/ 135 w 718"/>
                <a:gd name="T7" fmla="*/ 83 h 359"/>
                <a:gd name="T8" fmla="*/ 130 w 718"/>
                <a:gd name="T9" fmla="*/ 83 h 359"/>
                <a:gd name="T10" fmla="*/ 128 w 718"/>
                <a:gd name="T11" fmla="*/ 83 h 359"/>
                <a:gd name="T12" fmla="*/ 126 w 718"/>
                <a:gd name="T13" fmla="*/ 82 h 359"/>
                <a:gd name="T14" fmla="*/ 123 w 718"/>
                <a:gd name="T15" fmla="*/ 80 h 359"/>
                <a:gd name="T16" fmla="*/ 121 w 718"/>
                <a:gd name="T17" fmla="*/ 77 h 359"/>
                <a:gd name="T18" fmla="*/ 120 w 718"/>
                <a:gd name="T19" fmla="*/ 75 h 359"/>
                <a:gd name="T20" fmla="*/ 118 w 718"/>
                <a:gd name="T21" fmla="*/ 71 h 359"/>
                <a:gd name="T22" fmla="*/ 118 w 718"/>
                <a:gd name="T23" fmla="*/ 0 h 359"/>
                <a:gd name="T24" fmla="*/ 11 w 718"/>
                <a:gd name="T25" fmla="*/ 0 h 359"/>
                <a:gd name="T26" fmla="*/ 7 w 718"/>
                <a:gd name="T27" fmla="*/ 0 h 359"/>
                <a:gd name="T28" fmla="*/ 3 w 718"/>
                <a:gd name="T29" fmla="*/ 3 h 359"/>
                <a:gd name="T30" fmla="*/ 0 w 718"/>
                <a:gd name="T31" fmla="*/ 7 h 359"/>
                <a:gd name="T32" fmla="*/ 0 w 718"/>
                <a:gd name="T33" fmla="*/ 12 h 359"/>
                <a:gd name="T34" fmla="*/ 0 w 718"/>
                <a:gd name="T35" fmla="*/ 227 h 359"/>
                <a:gd name="T36" fmla="*/ 0 w 718"/>
                <a:gd name="T37" fmla="*/ 232 h 359"/>
                <a:gd name="T38" fmla="*/ 3 w 718"/>
                <a:gd name="T39" fmla="*/ 235 h 359"/>
                <a:gd name="T40" fmla="*/ 7 w 718"/>
                <a:gd name="T41" fmla="*/ 238 h 359"/>
                <a:gd name="T42" fmla="*/ 11 w 718"/>
                <a:gd name="T43" fmla="*/ 239 h 359"/>
                <a:gd name="T44" fmla="*/ 425 w 718"/>
                <a:gd name="T45" fmla="*/ 239 h 359"/>
                <a:gd name="T46" fmla="*/ 554 w 718"/>
                <a:gd name="T47" fmla="*/ 356 h 359"/>
                <a:gd name="T48" fmla="*/ 557 w 718"/>
                <a:gd name="T49" fmla="*/ 358 h 359"/>
                <a:gd name="T50" fmla="*/ 562 w 718"/>
                <a:gd name="T51" fmla="*/ 359 h 359"/>
                <a:gd name="T52" fmla="*/ 565 w 718"/>
                <a:gd name="T53" fmla="*/ 359 h 359"/>
                <a:gd name="T54" fmla="*/ 567 w 718"/>
                <a:gd name="T55" fmla="*/ 358 h 359"/>
                <a:gd name="T56" fmla="*/ 569 w 718"/>
                <a:gd name="T57" fmla="*/ 356 h 359"/>
                <a:gd name="T58" fmla="*/ 572 w 718"/>
                <a:gd name="T59" fmla="*/ 353 h 359"/>
                <a:gd name="T60" fmla="*/ 573 w 718"/>
                <a:gd name="T61" fmla="*/ 351 h 359"/>
                <a:gd name="T62" fmla="*/ 574 w 718"/>
                <a:gd name="T63" fmla="*/ 347 h 359"/>
                <a:gd name="T64" fmla="*/ 574 w 718"/>
                <a:gd name="T65" fmla="*/ 239 h 359"/>
                <a:gd name="T66" fmla="*/ 706 w 718"/>
                <a:gd name="T67" fmla="*/ 239 h 359"/>
                <a:gd name="T68" fmla="*/ 711 w 718"/>
                <a:gd name="T69" fmla="*/ 238 h 359"/>
                <a:gd name="T70" fmla="*/ 714 w 718"/>
                <a:gd name="T71" fmla="*/ 235 h 359"/>
                <a:gd name="T72" fmla="*/ 717 w 718"/>
                <a:gd name="T73" fmla="*/ 232 h 359"/>
                <a:gd name="T74" fmla="*/ 718 w 718"/>
                <a:gd name="T75" fmla="*/ 227 h 359"/>
                <a:gd name="T76" fmla="*/ 718 w 718"/>
                <a:gd name="T77" fmla="*/ 12 h 359"/>
                <a:gd name="T78" fmla="*/ 717 w 718"/>
                <a:gd name="T79" fmla="*/ 7 h 359"/>
                <a:gd name="T80" fmla="*/ 714 w 718"/>
                <a:gd name="T81" fmla="*/ 3 h 359"/>
                <a:gd name="T82" fmla="*/ 711 w 718"/>
                <a:gd name="T83" fmla="*/ 0 h 359"/>
                <a:gd name="T84" fmla="*/ 706 w 718"/>
                <a:gd name="T8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359">
                  <a:moveTo>
                    <a:pt x="706" y="0"/>
                  </a:moveTo>
                  <a:lnTo>
                    <a:pt x="247" y="0"/>
                  </a:lnTo>
                  <a:lnTo>
                    <a:pt x="138" y="81"/>
                  </a:lnTo>
                  <a:lnTo>
                    <a:pt x="135" y="83"/>
                  </a:lnTo>
                  <a:lnTo>
                    <a:pt x="130" y="83"/>
                  </a:lnTo>
                  <a:lnTo>
                    <a:pt x="128" y="83"/>
                  </a:lnTo>
                  <a:lnTo>
                    <a:pt x="126" y="82"/>
                  </a:lnTo>
                  <a:lnTo>
                    <a:pt x="123" y="80"/>
                  </a:lnTo>
                  <a:lnTo>
                    <a:pt x="121" y="77"/>
                  </a:lnTo>
                  <a:lnTo>
                    <a:pt x="120" y="75"/>
                  </a:lnTo>
                  <a:lnTo>
                    <a:pt x="118" y="71"/>
                  </a:lnTo>
                  <a:lnTo>
                    <a:pt x="118" y="0"/>
                  </a:lnTo>
                  <a:lnTo>
                    <a:pt x="11" y="0"/>
                  </a:lnTo>
                  <a:lnTo>
                    <a:pt x="7" y="0"/>
                  </a:lnTo>
                  <a:lnTo>
                    <a:pt x="3" y="3"/>
                  </a:lnTo>
                  <a:lnTo>
                    <a:pt x="0" y="7"/>
                  </a:lnTo>
                  <a:lnTo>
                    <a:pt x="0" y="12"/>
                  </a:lnTo>
                  <a:lnTo>
                    <a:pt x="0" y="227"/>
                  </a:lnTo>
                  <a:lnTo>
                    <a:pt x="0" y="232"/>
                  </a:lnTo>
                  <a:lnTo>
                    <a:pt x="3" y="235"/>
                  </a:lnTo>
                  <a:lnTo>
                    <a:pt x="7" y="238"/>
                  </a:lnTo>
                  <a:lnTo>
                    <a:pt x="11" y="239"/>
                  </a:lnTo>
                  <a:lnTo>
                    <a:pt x="425" y="239"/>
                  </a:lnTo>
                  <a:lnTo>
                    <a:pt x="554" y="356"/>
                  </a:lnTo>
                  <a:lnTo>
                    <a:pt x="557" y="358"/>
                  </a:lnTo>
                  <a:lnTo>
                    <a:pt x="562" y="359"/>
                  </a:lnTo>
                  <a:lnTo>
                    <a:pt x="565" y="359"/>
                  </a:lnTo>
                  <a:lnTo>
                    <a:pt x="567" y="358"/>
                  </a:lnTo>
                  <a:lnTo>
                    <a:pt x="569" y="356"/>
                  </a:lnTo>
                  <a:lnTo>
                    <a:pt x="572" y="353"/>
                  </a:lnTo>
                  <a:lnTo>
                    <a:pt x="573" y="351"/>
                  </a:lnTo>
                  <a:lnTo>
                    <a:pt x="574" y="347"/>
                  </a:lnTo>
                  <a:lnTo>
                    <a:pt x="574" y="239"/>
                  </a:lnTo>
                  <a:lnTo>
                    <a:pt x="706" y="239"/>
                  </a:lnTo>
                  <a:lnTo>
                    <a:pt x="711" y="238"/>
                  </a:lnTo>
                  <a:lnTo>
                    <a:pt x="714" y="235"/>
                  </a:lnTo>
                  <a:lnTo>
                    <a:pt x="717" y="232"/>
                  </a:lnTo>
                  <a:lnTo>
                    <a:pt x="718" y="227"/>
                  </a:lnTo>
                  <a:lnTo>
                    <a:pt x="718" y="12"/>
                  </a:lnTo>
                  <a:lnTo>
                    <a:pt x="717" y="7"/>
                  </a:lnTo>
                  <a:lnTo>
                    <a:pt x="714" y="3"/>
                  </a:lnTo>
                  <a:lnTo>
                    <a:pt x="711" y="0"/>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129" name="Forma libre 3130">
              <a:extLst>
                <a:ext uri="{FF2B5EF4-FFF2-40B4-BE49-F238E27FC236}">
                  <a16:creationId xmlns:a16="http://schemas.microsoft.com/office/drawing/2014/main" id="{AA0BCA0C-E374-4EE8-9863-AADB9223A133}"/>
                </a:ext>
              </a:extLst>
            </p:cNvPr>
            <p:cNvSpPr>
              <a:spLocks/>
            </p:cNvSpPr>
            <p:nvPr/>
          </p:nvSpPr>
          <p:spPr bwMode="auto">
            <a:xfrm>
              <a:off x="3741701" y="1930400"/>
              <a:ext cx="285750" cy="152400"/>
            </a:xfrm>
            <a:custGeom>
              <a:avLst/>
              <a:gdLst>
                <a:gd name="T0" fmla="*/ 706 w 718"/>
                <a:gd name="T1" fmla="*/ 0 h 383"/>
                <a:gd name="T2" fmla="*/ 11 w 718"/>
                <a:gd name="T3" fmla="*/ 0 h 383"/>
                <a:gd name="T4" fmla="*/ 7 w 718"/>
                <a:gd name="T5" fmla="*/ 2 h 383"/>
                <a:gd name="T6" fmla="*/ 3 w 718"/>
                <a:gd name="T7" fmla="*/ 4 h 383"/>
                <a:gd name="T8" fmla="*/ 0 w 718"/>
                <a:gd name="T9" fmla="*/ 8 h 383"/>
                <a:gd name="T10" fmla="*/ 0 w 718"/>
                <a:gd name="T11" fmla="*/ 12 h 383"/>
                <a:gd name="T12" fmla="*/ 0 w 718"/>
                <a:gd name="T13" fmla="*/ 251 h 383"/>
                <a:gd name="T14" fmla="*/ 0 w 718"/>
                <a:gd name="T15" fmla="*/ 256 h 383"/>
                <a:gd name="T16" fmla="*/ 3 w 718"/>
                <a:gd name="T17" fmla="*/ 260 h 383"/>
                <a:gd name="T18" fmla="*/ 7 w 718"/>
                <a:gd name="T19" fmla="*/ 262 h 383"/>
                <a:gd name="T20" fmla="*/ 11 w 718"/>
                <a:gd name="T21" fmla="*/ 263 h 383"/>
                <a:gd name="T22" fmla="*/ 130 w 718"/>
                <a:gd name="T23" fmla="*/ 263 h 383"/>
                <a:gd name="T24" fmla="*/ 142 w 718"/>
                <a:gd name="T25" fmla="*/ 263 h 383"/>
                <a:gd name="T26" fmla="*/ 142 w 718"/>
                <a:gd name="T27" fmla="*/ 275 h 383"/>
                <a:gd name="T28" fmla="*/ 142 w 718"/>
                <a:gd name="T29" fmla="*/ 360 h 383"/>
                <a:gd name="T30" fmla="*/ 142 w 718"/>
                <a:gd name="T31" fmla="*/ 383 h 383"/>
                <a:gd name="T32" fmla="*/ 207 w 718"/>
                <a:gd name="T33" fmla="*/ 336 h 383"/>
                <a:gd name="T34" fmla="*/ 233 w 718"/>
                <a:gd name="T35" fmla="*/ 317 h 383"/>
                <a:gd name="T36" fmla="*/ 299 w 718"/>
                <a:gd name="T37" fmla="*/ 266 h 383"/>
                <a:gd name="T38" fmla="*/ 299 w 718"/>
                <a:gd name="T39" fmla="*/ 266 h 383"/>
                <a:gd name="T40" fmla="*/ 299 w 718"/>
                <a:gd name="T41" fmla="*/ 266 h 383"/>
                <a:gd name="T42" fmla="*/ 303 w 718"/>
                <a:gd name="T43" fmla="*/ 263 h 383"/>
                <a:gd name="T44" fmla="*/ 306 w 718"/>
                <a:gd name="T45" fmla="*/ 263 h 383"/>
                <a:gd name="T46" fmla="*/ 706 w 718"/>
                <a:gd name="T47" fmla="*/ 263 h 383"/>
                <a:gd name="T48" fmla="*/ 711 w 718"/>
                <a:gd name="T49" fmla="*/ 262 h 383"/>
                <a:gd name="T50" fmla="*/ 714 w 718"/>
                <a:gd name="T51" fmla="*/ 260 h 383"/>
                <a:gd name="T52" fmla="*/ 717 w 718"/>
                <a:gd name="T53" fmla="*/ 256 h 383"/>
                <a:gd name="T54" fmla="*/ 718 w 718"/>
                <a:gd name="T55" fmla="*/ 251 h 383"/>
                <a:gd name="T56" fmla="*/ 718 w 718"/>
                <a:gd name="T57" fmla="*/ 12 h 383"/>
                <a:gd name="T58" fmla="*/ 717 w 718"/>
                <a:gd name="T59" fmla="*/ 8 h 383"/>
                <a:gd name="T60" fmla="*/ 714 w 718"/>
                <a:gd name="T61" fmla="*/ 4 h 383"/>
                <a:gd name="T62" fmla="*/ 711 w 718"/>
                <a:gd name="T63" fmla="*/ 2 h 383"/>
                <a:gd name="T64" fmla="*/ 706 w 718"/>
                <a:gd name="T6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383">
                  <a:moveTo>
                    <a:pt x="706" y="0"/>
                  </a:moveTo>
                  <a:lnTo>
                    <a:pt x="11" y="0"/>
                  </a:lnTo>
                  <a:lnTo>
                    <a:pt x="7" y="2"/>
                  </a:lnTo>
                  <a:lnTo>
                    <a:pt x="3" y="4"/>
                  </a:lnTo>
                  <a:lnTo>
                    <a:pt x="0" y="8"/>
                  </a:lnTo>
                  <a:lnTo>
                    <a:pt x="0" y="12"/>
                  </a:lnTo>
                  <a:lnTo>
                    <a:pt x="0" y="251"/>
                  </a:lnTo>
                  <a:lnTo>
                    <a:pt x="0" y="256"/>
                  </a:lnTo>
                  <a:lnTo>
                    <a:pt x="3" y="260"/>
                  </a:lnTo>
                  <a:lnTo>
                    <a:pt x="7" y="262"/>
                  </a:lnTo>
                  <a:lnTo>
                    <a:pt x="11" y="263"/>
                  </a:lnTo>
                  <a:lnTo>
                    <a:pt x="130" y="263"/>
                  </a:lnTo>
                  <a:lnTo>
                    <a:pt x="142" y="263"/>
                  </a:lnTo>
                  <a:lnTo>
                    <a:pt x="142" y="275"/>
                  </a:lnTo>
                  <a:lnTo>
                    <a:pt x="142" y="360"/>
                  </a:lnTo>
                  <a:lnTo>
                    <a:pt x="142" y="383"/>
                  </a:lnTo>
                  <a:lnTo>
                    <a:pt x="207" y="336"/>
                  </a:lnTo>
                  <a:lnTo>
                    <a:pt x="233" y="317"/>
                  </a:lnTo>
                  <a:lnTo>
                    <a:pt x="299" y="266"/>
                  </a:lnTo>
                  <a:lnTo>
                    <a:pt x="299" y="266"/>
                  </a:lnTo>
                  <a:lnTo>
                    <a:pt x="299" y="266"/>
                  </a:lnTo>
                  <a:lnTo>
                    <a:pt x="303" y="263"/>
                  </a:lnTo>
                  <a:lnTo>
                    <a:pt x="306" y="263"/>
                  </a:lnTo>
                  <a:lnTo>
                    <a:pt x="706" y="263"/>
                  </a:lnTo>
                  <a:lnTo>
                    <a:pt x="711" y="262"/>
                  </a:lnTo>
                  <a:lnTo>
                    <a:pt x="714" y="260"/>
                  </a:lnTo>
                  <a:lnTo>
                    <a:pt x="717" y="256"/>
                  </a:lnTo>
                  <a:lnTo>
                    <a:pt x="718" y="251"/>
                  </a:lnTo>
                  <a:lnTo>
                    <a:pt x="718" y="12"/>
                  </a:lnTo>
                  <a:lnTo>
                    <a:pt x="717" y="8"/>
                  </a:lnTo>
                  <a:lnTo>
                    <a:pt x="714" y="4"/>
                  </a:lnTo>
                  <a:lnTo>
                    <a:pt x="711" y="2"/>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132" name="Forma libre: Forma 59">
            <a:extLst>
              <a:ext uri="{FF2B5EF4-FFF2-40B4-BE49-F238E27FC236}">
                <a16:creationId xmlns:a16="http://schemas.microsoft.com/office/drawing/2014/main" id="{D491501F-26EE-455E-85F1-E5D59C9186DA}"/>
              </a:ext>
              <a:ext uri="{C183D7F6-B498-43B3-948B-1728B52AA6E4}">
                <adec:decorative xmlns:adec="http://schemas.microsoft.com/office/drawing/2017/decorative" xmlns="" val="1"/>
              </a:ext>
            </a:extLst>
          </p:cNvPr>
          <p:cNvSpPr/>
          <p:nvPr/>
        </p:nvSpPr>
        <p:spPr>
          <a:xfrm>
            <a:off x="9108143" y="9150"/>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133" name="image13.png">
            <a:extLst>
              <a:ext uri="{FF2B5EF4-FFF2-40B4-BE49-F238E27FC236}">
                <a16:creationId xmlns:a16="http://schemas.microsoft.com/office/drawing/2014/main" id="{163B9C46-F381-4334-A1EA-5BB5B084A707}"/>
              </a:ext>
            </a:extLst>
          </p:cNvPr>
          <p:cNvPicPr/>
          <p:nvPr/>
        </p:nvPicPr>
        <p:blipFill>
          <a:blip r:embed="rId9" cstate="print"/>
          <a:srcRect/>
          <a:stretch>
            <a:fillRect/>
          </a:stretch>
        </p:blipFill>
        <p:spPr>
          <a:xfrm>
            <a:off x="10420907" y="148035"/>
            <a:ext cx="1345813" cy="586633"/>
          </a:xfrm>
          <a:prstGeom prst="rect">
            <a:avLst/>
          </a:prstGeom>
          <a:ln>
            <a:noFill/>
          </a:ln>
          <a:effectLst>
            <a:softEdge rad="38100"/>
          </a:effectLst>
        </p:spPr>
      </p:pic>
      <p:pic>
        <p:nvPicPr>
          <p:cNvPr id="57" name="Picture 2" descr="Lataxnet">
            <a:extLst>
              <a:ext uri="{FF2B5EF4-FFF2-40B4-BE49-F238E27FC236}">
                <a16:creationId xmlns:a16="http://schemas.microsoft.com/office/drawing/2014/main" id="{7949BA81-7CAA-41BF-A5F7-6C91A6BB092A}"/>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59" name="Imagen 58" descr="Imagen que contiene dibujo, plato&#10;&#10;Descripción generada automáticamente">
            <a:extLst>
              <a:ext uri="{FF2B5EF4-FFF2-40B4-BE49-F238E27FC236}">
                <a16:creationId xmlns:a16="http://schemas.microsoft.com/office/drawing/2014/main" id="{3B1896E6-B8A2-436D-9F85-FE79597A6CE8}"/>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2614851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7318"/>
            <a:ext cx="12192000" cy="2102733"/>
          </a:xfrm>
          <a:prstGeom prst="rect">
            <a:avLst/>
          </a:prstGeom>
        </p:spPr>
      </p:pic>
      <p:grpSp>
        <p:nvGrpSpPr>
          <p:cNvPr id="43" name="Grupo 42">
            <a:extLst>
              <a:ext uri="{FF2B5EF4-FFF2-40B4-BE49-F238E27FC236}">
                <a16:creationId xmlns:a16="http://schemas.microsoft.com/office/drawing/2014/main" id="{91550221-8258-42F2-8C5D-7698C3085D53}"/>
              </a:ext>
              <a:ext uri="{C183D7F6-B498-43B3-948B-1728B52AA6E4}">
                <adec:decorative xmlns:adec="http://schemas.microsoft.com/office/drawing/2017/decorative" xmlns="" val="1"/>
              </a:ext>
            </a:extLst>
          </p:cNvPr>
          <p:cNvGrpSpPr/>
          <p:nvPr/>
        </p:nvGrpSpPr>
        <p:grpSpPr>
          <a:xfrm>
            <a:off x="304800" y="1620658"/>
            <a:ext cx="3419021" cy="4751046"/>
            <a:chOff x="304800" y="1577182"/>
            <a:chExt cx="3419021" cy="2214588"/>
          </a:xfrm>
          <a:effectLst>
            <a:outerShdw blurRad="50800" dist="38100" dir="5400000" algn="t" rotWithShape="0">
              <a:prstClr val="black">
                <a:alpha val="20000"/>
              </a:prstClr>
            </a:outerShdw>
          </a:effectLst>
        </p:grpSpPr>
        <p:sp>
          <p:nvSpPr>
            <p:cNvPr id="5" name="Rectángulo 4">
              <a:extLst>
                <a:ext uri="{FF2B5EF4-FFF2-40B4-BE49-F238E27FC236}">
                  <a16:creationId xmlns:a16="http://schemas.microsoft.com/office/drawing/2014/main" id="{CDADA208-E23E-4B7A-8B30-503644571020}"/>
                </a:ext>
              </a:extLst>
            </p:cNvPr>
            <p:cNvSpPr/>
            <p:nvPr/>
          </p:nvSpPr>
          <p:spPr>
            <a:xfrm>
              <a:off x="304800" y="1577182"/>
              <a:ext cx="3419021" cy="3063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7" name="Rectángulo 6">
              <a:extLst>
                <a:ext uri="{FF2B5EF4-FFF2-40B4-BE49-F238E27FC236}">
                  <a16:creationId xmlns:a16="http://schemas.microsoft.com/office/drawing/2014/main" id="{35AF9DE5-C8D3-43F1-8647-AA7713F1FCEF}"/>
                </a:ext>
              </a:extLst>
            </p:cNvPr>
            <p:cNvSpPr/>
            <p:nvPr/>
          </p:nvSpPr>
          <p:spPr>
            <a:xfrm>
              <a:off x="304800" y="1867944"/>
              <a:ext cx="3419021" cy="1923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6" name="Elipse 5">
            <a:extLst>
              <a:ext uri="{FF2B5EF4-FFF2-40B4-BE49-F238E27FC236}">
                <a16:creationId xmlns:a16="http://schemas.microsoft.com/office/drawing/2014/main" id="{97C50A8E-3918-4827-975A-99A3EAB66BFA}"/>
              </a:ext>
              <a:ext uri="{C183D7F6-B498-43B3-948B-1728B52AA6E4}">
                <adec:decorative xmlns:adec="http://schemas.microsoft.com/office/drawing/2017/decorative" xmlns="" val="1"/>
              </a:ext>
            </a:extLst>
          </p:cNvPr>
          <p:cNvSpPr/>
          <p:nvPr/>
        </p:nvSpPr>
        <p:spPr>
          <a:xfrm>
            <a:off x="1717782" y="1338497"/>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45" name="Grupo 44">
            <a:extLst>
              <a:ext uri="{FF2B5EF4-FFF2-40B4-BE49-F238E27FC236}">
                <a16:creationId xmlns:a16="http://schemas.microsoft.com/office/drawing/2014/main" id="{82DC834D-A801-489D-B18E-A3C9646F4D2E}"/>
              </a:ext>
              <a:ext uri="{C183D7F6-B498-43B3-948B-1728B52AA6E4}">
                <adec:decorative xmlns:adec="http://schemas.microsoft.com/office/drawing/2017/decorative" xmlns="" val="1"/>
              </a:ext>
            </a:extLst>
          </p:cNvPr>
          <p:cNvGrpSpPr/>
          <p:nvPr/>
        </p:nvGrpSpPr>
        <p:grpSpPr>
          <a:xfrm>
            <a:off x="4386489" y="1641350"/>
            <a:ext cx="3419021" cy="4698268"/>
            <a:chOff x="304800" y="1577182"/>
            <a:chExt cx="3419021" cy="2214588"/>
          </a:xfrm>
          <a:effectLst>
            <a:outerShdw blurRad="50800" dist="38100" dir="5400000" algn="t" rotWithShape="0">
              <a:prstClr val="black">
                <a:alpha val="20000"/>
              </a:prstClr>
            </a:outerShdw>
          </a:effectLst>
        </p:grpSpPr>
        <p:sp>
          <p:nvSpPr>
            <p:cNvPr id="46" name="Rectángulo 45">
              <a:extLst>
                <a:ext uri="{FF2B5EF4-FFF2-40B4-BE49-F238E27FC236}">
                  <a16:creationId xmlns:a16="http://schemas.microsoft.com/office/drawing/2014/main" id="{0A0A31DB-DD27-4F64-AB8C-EC7887B70CFD}"/>
                </a:ext>
              </a:extLst>
            </p:cNvPr>
            <p:cNvSpPr/>
            <p:nvPr/>
          </p:nvSpPr>
          <p:spPr>
            <a:xfrm>
              <a:off x="304800" y="1577182"/>
              <a:ext cx="3419021" cy="28391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47" name="Rectángulo 46">
              <a:extLst>
                <a:ext uri="{FF2B5EF4-FFF2-40B4-BE49-F238E27FC236}">
                  <a16:creationId xmlns:a16="http://schemas.microsoft.com/office/drawing/2014/main" id="{AC6A4160-8BE0-4F42-8528-A692DB7BDCCE}"/>
                </a:ext>
              </a:extLst>
            </p:cNvPr>
            <p:cNvSpPr/>
            <p:nvPr/>
          </p:nvSpPr>
          <p:spPr>
            <a:xfrm>
              <a:off x="304800" y="1869703"/>
              <a:ext cx="3419021" cy="1922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48" name="Elipse 47">
            <a:extLst>
              <a:ext uri="{FF2B5EF4-FFF2-40B4-BE49-F238E27FC236}">
                <a16:creationId xmlns:a16="http://schemas.microsoft.com/office/drawing/2014/main" id="{151F8D54-5195-4686-B421-E1F7E4D42652}"/>
              </a:ext>
              <a:ext uri="{C183D7F6-B498-43B3-948B-1728B52AA6E4}">
                <adec:decorative xmlns:adec="http://schemas.microsoft.com/office/drawing/2017/decorative" xmlns="" val="1"/>
              </a:ext>
            </a:extLst>
          </p:cNvPr>
          <p:cNvSpPr/>
          <p:nvPr/>
        </p:nvSpPr>
        <p:spPr>
          <a:xfrm>
            <a:off x="5767387" y="1338497"/>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87" name="Rectángulo 86">
            <a:extLst>
              <a:ext uri="{FF2B5EF4-FFF2-40B4-BE49-F238E27FC236}">
                <a16:creationId xmlns:a16="http://schemas.microsoft.com/office/drawing/2014/main" id="{BF061177-3A0B-4D94-95FF-46770B8B2E9B}"/>
              </a:ext>
            </a:extLst>
          </p:cNvPr>
          <p:cNvSpPr/>
          <p:nvPr/>
        </p:nvSpPr>
        <p:spPr>
          <a:xfrm>
            <a:off x="8467385" y="1641349"/>
            <a:ext cx="3419021" cy="65722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89" name="Elipse 88">
            <a:extLst>
              <a:ext uri="{FF2B5EF4-FFF2-40B4-BE49-F238E27FC236}">
                <a16:creationId xmlns:a16="http://schemas.microsoft.com/office/drawing/2014/main" id="{1710653A-F5C8-47DE-8D3E-A0B5438ED781}"/>
              </a:ext>
              <a:ext uri="{C183D7F6-B498-43B3-948B-1728B52AA6E4}">
                <adec:decorative xmlns:adec="http://schemas.microsoft.com/office/drawing/2017/decorative" xmlns="" val="1"/>
              </a:ext>
            </a:extLst>
          </p:cNvPr>
          <p:cNvSpPr/>
          <p:nvPr/>
        </p:nvSpPr>
        <p:spPr>
          <a:xfrm>
            <a:off x="9848283" y="1338497"/>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82" name="Título 2">
            <a:extLst>
              <a:ext uri="{FF2B5EF4-FFF2-40B4-BE49-F238E27FC236}">
                <a16:creationId xmlns:a16="http://schemas.microsoft.com/office/drawing/2014/main" id="{39DA6225-9300-438D-8C7A-924956B4C72B}"/>
              </a:ext>
            </a:extLst>
          </p:cNvPr>
          <p:cNvSpPr>
            <a:spLocks noGrp="1"/>
          </p:cNvSpPr>
          <p:nvPr>
            <p:ph type="title"/>
          </p:nvPr>
        </p:nvSpPr>
        <p:spPr>
          <a:xfrm>
            <a:off x="2225813" y="-7318"/>
            <a:ext cx="3349070" cy="1325563"/>
          </a:xfrm>
        </p:spPr>
        <p:txBody>
          <a:bodyPr rtlCol="0"/>
          <a:lstStyle/>
          <a:p>
            <a:pPr rtl="0"/>
            <a:r>
              <a:rPr lang="es-ES" dirty="0">
                <a:solidFill>
                  <a:schemeClr val="bg1"/>
                </a:solidFill>
              </a:rPr>
              <a:t>COSTA RICA</a:t>
            </a:r>
          </a:p>
        </p:txBody>
      </p:sp>
      <p:sp>
        <p:nvSpPr>
          <p:cNvPr id="183" name="objeto 5" descr="Rectángulo beige">
            <a:extLst>
              <a:ext uri="{FF2B5EF4-FFF2-40B4-BE49-F238E27FC236}">
                <a16:creationId xmlns:a16="http://schemas.microsoft.com/office/drawing/2014/main" id="{09C2941C-866F-4AF4-B58B-3C23A81FA84F}"/>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205" name="Picture 2" descr="Temporizador de cronómetro - Descargar PNG/SVG transparente">
            <a:extLst>
              <a:ext uri="{FF2B5EF4-FFF2-40B4-BE49-F238E27FC236}">
                <a16:creationId xmlns:a16="http://schemas.microsoft.com/office/drawing/2014/main" id="{3B624118-B61F-411D-B921-85CDF95DEE35}"/>
              </a:ext>
            </a:extLst>
          </p:cNvPr>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83907" y="137193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206" name="Forma libre 5" descr="icono de flechas">
            <a:extLst>
              <a:ext uri="{FF2B5EF4-FFF2-40B4-BE49-F238E27FC236}">
                <a16:creationId xmlns:a16="http://schemas.microsoft.com/office/drawing/2014/main" id="{F20525D1-CBC2-4BF2-8A28-538F81AC9AD5}"/>
              </a:ext>
            </a:extLst>
          </p:cNvPr>
          <p:cNvSpPr>
            <a:spLocks noChangeAspect="1" noEditPoints="1"/>
          </p:cNvSpPr>
          <p:nvPr/>
        </p:nvSpPr>
        <p:spPr bwMode="auto">
          <a:xfrm rot="10800000">
            <a:off x="5888774" y="1425485"/>
            <a:ext cx="465507" cy="50400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a:effectLst>
            <a:softEdge rad="0"/>
          </a:effectLst>
        </p:spPr>
        <p:txBody>
          <a:bodyPr vert="horz" wrap="square" lIns="91440" tIns="45720" rIns="91440" bIns="45720" numCol="1" rtlCol="0" anchor="t" anchorCtr="0" compatLnSpc="1">
            <a:prstTxWarp prst="textNoShape">
              <a:avLst/>
            </a:prstTxWarp>
          </a:bodyPr>
          <a:lstStyle/>
          <a:p>
            <a:pPr rtl="0"/>
            <a:endParaRPr lang="es-ES" dirty="0"/>
          </a:p>
        </p:txBody>
      </p:sp>
      <p:pic>
        <p:nvPicPr>
          <p:cNvPr id="207" name="Picture 4" descr="billete de dinero en dólares en una mano - Iconos gratis de comercio">
            <a:extLst>
              <a:ext uri="{FF2B5EF4-FFF2-40B4-BE49-F238E27FC236}">
                <a16:creationId xmlns:a16="http://schemas.microsoft.com/office/drawing/2014/main" id="{01F4D11A-3328-4D28-A963-4A14C3BB7DD4}"/>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23124" y="141544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209" name="Rectángulo 208">
            <a:extLst>
              <a:ext uri="{FF2B5EF4-FFF2-40B4-BE49-F238E27FC236}">
                <a16:creationId xmlns:a16="http://schemas.microsoft.com/office/drawing/2014/main" id="{EF7146E4-123C-45BA-985D-EB0F6B7CEC7D}"/>
              </a:ext>
            </a:extLst>
          </p:cNvPr>
          <p:cNvSpPr/>
          <p:nvPr/>
        </p:nvSpPr>
        <p:spPr>
          <a:xfrm>
            <a:off x="8467385" y="2277881"/>
            <a:ext cx="3419021" cy="4093826"/>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221" name="Forma libre: Forma 59">
            <a:extLst>
              <a:ext uri="{FF2B5EF4-FFF2-40B4-BE49-F238E27FC236}">
                <a16:creationId xmlns:a16="http://schemas.microsoft.com/office/drawing/2014/main" id="{A648CB2B-1F77-4D6F-8854-B234E0DF9821}"/>
              </a:ext>
              <a:ext uri="{C183D7F6-B498-43B3-948B-1728B52AA6E4}">
                <adec:decorative xmlns:adec="http://schemas.microsoft.com/office/drawing/2017/decorative" xmlns="" val="1"/>
              </a:ext>
            </a:extLst>
          </p:cNvPr>
          <p:cNvSpPr/>
          <p:nvPr/>
        </p:nvSpPr>
        <p:spPr>
          <a:xfrm>
            <a:off x="9092101" y="-6892"/>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36" name="15 Imagen">
            <a:extLst>
              <a:ext uri="{FF2B5EF4-FFF2-40B4-BE49-F238E27FC236}">
                <a16:creationId xmlns:a16="http://schemas.microsoft.com/office/drawing/2014/main" id="{4C271576-0BD0-4CFE-A6D8-398029C56334}"/>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0001" y="160183"/>
            <a:ext cx="1101449" cy="700735"/>
          </a:xfrm>
          <a:prstGeom prst="ellipse">
            <a:avLst/>
          </a:prstGeom>
          <a:ln>
            <a:noFill/>
          </a:ln>
          <a:effectLst>
            <a:softEdge rad="12700"/>
          </a:effectLst>
        </p:spPr>
      </p:pic>
      <p:sp>
        <p:nvSpPr>
          <p:cNvPr id="37" name="CuadroTexto 36">
            <a:extLst>
              <a:ext uri="{FF2B5EF4-FFF2-40B4-BE49-F238E27FC236}">
                <a16:creationId xmlns:a16="http://schemas.microsoft.com/office/drawing/2014/main" id="{126905C6-BCDF-4D00-A049-D70832B2F06C}"/>
              </a:ext>
            </a:extLst>
          </p:cNvPr>
          <p:cNvSpPr txBox="1"/>
          <p:nvPr/>
        </p:nvSpPr>
        <p:spPr>
          <a:xfrm>
            <a:off x="4342510" y="2431963"/>
            <a:ext cx="3464024" cy="2631490"/>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partial payment on account of the income tax to be paid in April, May or June are eliminated. The final payment corresponding to those months is not eliminated.</a:t>
            </a:r>
          </a:p>
          <a:p>
            <a:pPr marL="171450" indent="-171450" algn="just">
              <a:buFont typeface="Wingdings" panose="05000000000000000000" pitchFamily="2" charset="2"/>
              <a:buChar char="Ø"/>
            </a:pPr>
            <a:endParaRPr lang="en-US" sz="1100" dirty="0"/>
          </a:p>
          <a:p>
            <a:pPr marL="171450" indent="-171450" algn="just">
              <a:buFont typeface="Wingdings" panose="05000000000000000000" pitchFamily="2" charset="2"/>
              <a:buChar char="Ø"/>
            </a:pPr>
            <a:r>
              <a:rPr lang="en-US" sz="1100" dirty="0"/>
              <a:t>In other words, it does not contemplate any relief to capital income tax (dividends, interest, rent, income from intellectual property), capital gains tax, wages tax, or when the income recipient is a non-domiciled in Costa Rica.</a:t>
            </a:r>
          </a:p>
          <a:p>
            <a:pPr marL="171450" indent="-171450" algn="just">
              <a:buFont typeface="Wingdings" panose="05000000000000000000" pitchFamily="2" charset="2"/>
              <a:buChar char="Ø"/>
            </a:pPr>
            <a:endParaRPr lang="en-US" sz="1100" dirty="0"/>
          </a:p>
          <a:p>
            <a:pPr marL="171450" indent="-171450" algn="just">
              <a:buFont typeface="Wingdings" panose="05000000000000000000" pitchFamily="2" charset="2"/>
              <a:buChar char="Ø"/>
            </a:pPr>
            <a:r>
              <a:rPr lang="en-US" sz="1100" dirty="0"/>
              <a:t>The exemption of advance payment does not reduce the total tax payable, which for most taxpayers will correspond on March 15, 2021.</a:t>
            </a:r>
          </a:p>
          <a:p>
            <a:pPr marL="171450" indent="-171450" algn="just">
              <a:buFont typeface="Wingdings" panose="05000000000000000000" pitchFamily="2" charset="2"/>
              <a:buChar char="Ø"/>
            </a:pPr>
            <a:endParaRPr lang="en-US" sz="1100" dirty="0"/>
          </a:p>
        </p:txBody>
      </p:sp>
      <p:sp>
        <p:nvSpPr>
          <p:cNvPr id="38" name="CuadroTexto 37">
            <a:extLst>
              <a:ext uri="{FF2B5EF4-FFF2-40B4-BE49-F238E27FC236}">
                <a16:creationId xmlns:a16="http://schemas.microsoft.com/office/drawing/2014/main" id="{AD29A2A0-EF7C-4ED0-AE7D-48BD939340FE}"/>
              </a:ext>
            </a:extLst>
          </p:cNvPr>
          <p:cNvSpPr txBox="1"/>
          <p:nvPr/>
        </p:nvSpPr>
        <p:spPr>
          <a:xfrm>
            <a:off x="282695" y="2285871"/>
            <a:ext cx="3464024" cy="3985706"/>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April, May and June 2020 Tax Returns (corresponding to the operations of the months of March, April and May) are filed on the corresponding date, but can be paid December 31 of this year, without fines nor interest.</a:t>
            </a:r>
            <a:endParaRPr lang="es-ES" sz="1100" dirty="0"/>
          </a:p>
          <a:p>
            <a:pPr algn="just"/>
            <a:endParaRPr lang="es-ES" sz="1100" dirty="0"/>
          </a:p>
          <a:p>
            <a:pPr marL="171450" indent="-171450" algn="just">
              <a:buFont typeface="Wingdings" panose="05000000000000000000" pitchFamily="2" charset="2"/>
              <a:buChar char="Ø"/>
            </a:pPr>
            <a:r>
              <a:rPr lang="en-US" sz="1100" dirty="0"/>
              <a:t>The VAT taxpayer-declarant may also file a "payment arrangement" with the Tax Administration, without fines nor interest. The facilities request must be filed before October 15, 2020.</a:t>
            </a:r>
            <a:endParaRPr lang="es-ES" sz="1100" dirty="0"/>
          </a:p>
          <a:p>
            <a:pPr algn="just"/>
            <a:endParaRPr lang="es-ES" sz="1100" dirty="0"/>
          </a:p>
          <a:p>
            <a:pPr marL="171450" indent="-171450" algn="just">
              <a:buFont typeface="Wingdings" panose="05000000000000000000" pitchFamily="2" charset="2"/>
              <a:buChar char="Ø"/>
            </a:pPr>
            <a:r>
              <a:rPr lang="en-US" sz="1100" dirty="0"/>
              <a:t>A moratorium is granted to those who nationalize merchandise in April, May and June of this year, who would be able to do so without paying the tariffs with the Single Customs Declaration, but may postpone the payment until December 31 of this year, or well make a payment arrangement. In both cases, without fines nor interest. Likewise, those who have not paid or have approved a payment arrangement as of January 1, 2021, will be subject to the applicable interest, fines and penalties.</a:t>
            </a:r>
            <a:r>
              <a:rPr lang="es-ES" sz="1100" dirty="0"/>
              <a:t> </a:t>
            </a:r>
            <a:endParaRPr lang="en-US" sz="1100" dirty="0"/>
          </a:p>
        </p:txBody>
      </p:sp>
      <p:sp>
        <p:nvSpPr>
          <p:cNvPr id="39" name="CuadroTexto 38">
            <a:extLst>
              <a:ext uri="{FF2B5EF4-FFF2-40B4-BE49-F238E27FC236}">
                <a16:creationId xmlns:a16="http://schemas.microsoft.com/office/drawing/2014/main" id="{25E7E74C-BC69-4DAF-BC5D-CA650D7A76EA}"/>
              </a:ext>
            </a:extLst>
          </p:cNvPr>
          <p:cNvSpPr txBox="1"/>
          <p:nvPr/>
        </p:nvSpPr>
        <p:spPr>
          <a:xfrm>
            <a:off x="8425226" y="2423943"/>
            <a:ext cx="3464024" cy="1107996"/>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leases for commercial activity of April, May and June 2020 are exempt from VAT, without sum limit. The ruling, in addition to restrict the exemption to "the place where commercial activities are carried out", specifies some formal duties (registration, declaration and billing).</a:t>
            </a:r>
          </a:p>
        </p:txBody>
      </p:sp>
      <p:pic>
        <p:nvPicPr>
          <p:cNvPr id="26626" name="Picture 2" descr="Inicio - Facio &amp; Cañas - Servicios Legales en todas las áreas">
            <a:extLst>
              <a:ext uri="{FF2B5EF4-FFF2-40B4-BE49-F238E27FC236}">
                <a16:creationId xmlns:a16="http://schemas.microsoft.com/office/drawing/2014/main" id="{AD482BE2-D44F-42F9-AEB9-DCFA4B938F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09246" y="294311"/>
            <a:ext cx="1877160" cy="38396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Lataxnet">
            <a:extLst>
              <a:ext uri="{FF2B5EF4-FFF2-40B4-BE49-F238E27FC236}">
                <a16:creationId xmlns:a16="http://schemas.microsoft.com/office/drawing/2014/main" id="{8F1B3612-E02F-4B6D-A55D-6BD7D3F81204}"/>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30" name="Imagen 29" descr="Imagen que contiene dibujo, plato&#10;&#10;Descripción generada automáticamente">
            <a:extLst>
              <a:ext uri="{FF2B5EF4-FFF2-40B4-BE49-F238E27FC236}">
                <a16:creationId xmlns:a16="http://schemas.microsoft.com/office/drawing/2014/main" id="{732E95F9-8336-4D92-8100-C4A5DEE5A686}"/>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396618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La tasa de mortalidad del coronavirus ronda el 0,66%, según un ..."/>
          <p:cNvPicPr>
            <a:picLocks noChangeAspect="1" noChangeArrowheads="1"/>
          </p:cNvPicPr>
          <p:nvPr/>
        </p:nvPicPr>
        <p:blipFill>
          <a:blip r:embed="rId3" cstate="print"/>
          <a:srcRect l="14275" r="14331"/>
          <a:stretch>
            <a:fillRect/>
          </a:stretch>
        </p:blipFill>
        <p:spPr bwMode="auto">
          <a:xfrm>
            <a:off x="0" y="0"/>
            <a:ext cx="8160327" cy="6858000"/>
          </a:xfrm>
          <a:prstGeom prst="rect">
            <a:avLst/>
          </a:prstGeom>
          <a:noFill/>
        </p:spPr>
      </p:pic>
      <p:sp>
        <p:nvSpPr>
          <p:cNvPr id="5" name="objeto 3" descr="Rectángulo beige">
            <a:extLst>
              <a:ext uri="{FF2B5EF4-FFF2-40B4-BE49-F238E27FC236}">
                <a16:creationId xmlns:a16="http://schemas.microsoft.com/office/drawing/2014/main" id="{DCF29767-6635-4A46-AB77-672CC90C6FBE}"/>
              </a:ext>
            </a:extLst>
          </p:cNvPr>
          <p:cNvSpPr/>
          <p:nvPr/>
        </p:nvSpPr>
        <p:spPr>
          <a:xfrm>
            <a:off x="8181340" y="1132632"/>
            <a:ext cx="4010660" cy="4194074"/>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accent1"/>
          </a:solidFill>
        </p:spPr>
        <p:txBody>
          <a:bodyPr wrap="square" lIns="0" tIns="0" rIns="0" bIns="0" rtlCol="0"/>
          <a:lstStyle/>
          <a:p>
            <a:pPr rtl="0"/>
            <a:endParaRPr lang="es-ES" dirty="0"/>
          </a:p>
        </p:txBody>
      </p:sp>
      <p:sp>
        <p:nvSpPr>
          <p:cNvPr id="7" name="objeto 9" descr="Rectángulo beige">
            <a:extLst>
              <a:ext uri="{FF2B5EF4-FFF2-40B4-BE49-F238E27FC236}">
                <a16:creationId xmlns:a16="http://schemas.microsoft.com/office/drawing/2014/main" id="{02C6628C-972C-4717-AAF3-D882B30F6658}"/>
              </a:ext>
            </a:extLst>
          </p:cNvPr>
          <p:cNvSpPr/>
          <p:nvPr/>
        </p:nvSpPr>
        <p:spPr>
          <a:xfrm>
            <a:off x="6313932" y="3035554"/>
            <a:ext cx="4608000" cy="0"/>
          </a:xfrm>
          <a:custGeom>
            <a:avLst/>
            <a:gdLst/>
            <a:ahLst/>
            <a:cxnLst/>
            <a:rect l="l" t="t" r="r" b="b"/>
            <a:pathLst>
              <a:path w="2642870">
                <a:moveTo>
                  <a:pt x="0" y="0"/>
                </a:moveTo>
                <a:lnTo>
                  <a:pt x="2642616" y="0"/>
                </a:lnTo>
              </a:path>
            </a:pathLst>
          </a:custGeom>
          <a:ln w="54863">
            <a:solidFill>
              <a:schemeClr val="accent1"/>
            </a:solidFill>
          </a:ln>
        </p:spPr>
        <p:txBody>
          <a:bodyPr wrap="square" lIns="0" tIns="0" rIns="0" bIns="0" rtlCol="0"/>
          <a:lstStyle/>
          <a:p>
            <a:pPr rtl="0"/>
            <a:endParaRPr lang="es-ES" dirty="0"/>
          </a:p>
        </p:txBody>
      </p:sp>
      <p:sp>
        <p:nvSpPr>
          <p:cNvPr id="11" name="objeto 3" descr="Personas con documentos">
            <a:extLst>
              <a:ext uri="{FF2B5EF4-FFF2-40B4-BE49-F238E27FC236}">
                <a16:creationId xmlns:a16="http://schemas.microsoft.com/office/drawing/2014/main" id="{0CA2E80D-F3EC-4A5F-8E65-56FEA206EE0F}"/>
              </a:ext>
            </a:extLst>
          </p:cNvPr>
          <p:cNvSpPr/>
          <p:nvPr/>
        </p:nvSpPr>
        <p:spPr>
          <a:xfrm>
            <a:off x="0" y="0"/>
            <a:ext cx="8174182"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sp>
        <p:nvSpPr>
          <p:cNvPr id="6" name="objeto 6" descr="Rectángulo azul">
            <a:extLst>
              <a:ext uri="{FF2B5EF4-FFF2-40B4-BE49-F238E27FC236}">
                <a16:creationId xmlns:a16="http://schemas.microsoft.com/office/drawing/2014/main" id="{9FABC344-E043-45BE-8588-06C658DBCE70}"/>
              </a:ext>
            </a:extLst>
          </p:cNvPr>
          <p:cNvSpPr/>
          <p:nvPr/>
        </p:nvSpPr>
        <p:spPr>
          <a:xfrm>
            <a:off x="4895557" y="1565940"/>
            <a:ext cx="7296443" cy="4401723"/>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chemeClr val="accent2"/>
          </a:solidFill>
        </p:spPr>
        <p:txBody>
          <a:bodyPr wrap="square" lIns="0" tIns="0" rIns="0" bIns="0" rtlCol="0"/>
          <a:lstStyle/>
          <a:p>
            <a:pPr rtl="0"/>
            <a:endParaRPr lang="es-ES" dirty="0"/>
          </a:p>
        </p:txBody>
      </p:sp>
      <p:sp>
        <p:nvSpPr>
          <p:cNvPr id="9" name="Marcador de contenido 3">
            <a:extLst>
              <a:ext uri="{FF2B5EF4-FFF2-40B4-BE49-F238E27FC236}">
                <a16:creationId xmlns:a16="http://schemas.microsoft.com/office/drawing/2014/main" id="{E7A818AB-B120-41D5-88A6-933AB9CAAE68}"/>
              </a:ext>
            </a:extLst>
          </p:cNvPr>
          <p:cNvSpPr txBox="1">
            <a:spLocks/>
          </p:cNvSpPr>
          <p:nvPr/>
        </p:nvSpPr>
        <p:spPr>
          <a:xfrm>
            <a:off x="5225967" y="2241701"/>
            <a:ext cx="6830045" cy="3582481"/>
          </a:xfrm>
          <a:prstGeom prst="rect">
            <a:avLst/>
          </a:prstGeom>
        </p:spPr>
        <p:txBody>
          <a:bodyPr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1800" i="1" spc="-25" dirty="0">
                <a:solidFill>
                  <a:schemeClr val="bg2">
                    <a:lumMod val="20000"/>
                    <a:lumOff val="80000"/>
                  </a:schemeClr>
                </a:solidFill>
                <a:latin typeface="Arial"/>
                <a:cs typeface="Arial"/>
              </a:rPr>
              <a:t>In December 2019, an infectious disease caused by the SARS-CoV-2.9 10 virus (popularly known as “coronavirus” or “COVID-19”) lash out the health of the Chinese population of Wuhan (Hubei province) threatening with being easily spread around the world due to its simple method of contagion by droplets of saliva or </a:t>
            </a:r>
            <a:r>
              <a:rPr lang="en-US" sz="1800" i="1" spc="-25" dirty="0" err="1">
                <a:solidFill>
                  <a:schemeClr val="bg2">
                    <a:lumMod val="20000"/>
                    <a:lumOff val="80000"/>
                  </a:schemeClr>
                </a:solidFill>
                <a:latin typeface="Arial"/>
                <a:cs typeface="Arial"/>
              </a:rPr>
              <a:t>Flügge</a:t>
            </a:r>
            <a:r>
              <a:rPr lang="en-US" sz="1800" i="1" spc="-25" dirty="0">
                <a:solidFill>
                  <a:schemeClr val="bg2">
                    <a:lumMod val="20000"/>
                    <a:lumOff val="80000"/>
                  </a:schemeClr>
                </a:solidFill>
                <a:latin typeface="Arial"/>
                <a:cs typeface="Arial"/>
              </a:rPr>
              <a:t> microdroplets. On March 11, 2020, COVID-19 was declared a global pandemic by the World Health Organization (WHO). To date, there are approximately </a:t>
            </a:r>
            <a:r>
              <a:rPr lang="es-ES" sz="1800" b="1" i="1" spc="-25" dirty="0">
                <a:solidFill>
                  <a:schemeClr val="accent5">
                    <a:lumMod val="60000"/>
                    <a:lumOff val="40000"/>
                  </a:schemeClr>
                </a:solidFill>
                <a:latin typeface="Arial"/>
                <a:cs typeface="Arial"/>
              </a:rPr>
              <a:t>1.097.909</a:t>
            </a:r>
            <a:r>
              <a:rPr lang="en-US" sz="1800" i="1" spc="-25" dirty="0">
                <a:solidFill>
                  <a:schemeClr val="bg2">
                    <a:lumMod val="20000"/>
                    <a:lumOff val="80000"/>
                  </a:schemeClr>
                </a:solidFill>
                <a:latin typeface="Arial"/>
                <a:cs typeface="Arial"/>
              </a:rPr>
              <a:t> cases worldwide, representing one of the greatest diseases in history.</a:t>
            </a:r>
            <a:r>
              <a:rPr lang="es-ES" sz="1800" i="1" spc="-25" dirty="0">
                <a:solidFill>
                  <a:schemeClr val="bg2">
                    <a:lumMod val="20000"/>
                    <a:lumOff val="80000"/>
                  </a:schemeClr>
                </a:solidFill>
                <a:latin typeface="Arial"/>
                <a:cs typeface="Arial"/>
              </a:rPr>
              <a:t> </a:t>
            </a:r>
          </a:p>
        </p:txBody>
      </p:sp>
      <p:sp>
        <p:nvSpPr>
          <p:cNvPr id="2" name="Título 1">
            <a:extLst>
              <a:ext uri="{FF2B5EF4-FFF2-40B4-BE49-F238E27FC236}">
                <a16:creationId xmlns:a16="http://schemas.microsoft.com/office/drawing/2014/main" id="{345C5720-51D4-4632-91CD-936B8AB96750}"/>
              </a:ext>
            </a:extLst>
          </p:cNvPr>
          <p:cNvSpPr>
            <a:spLocks noGrp="1"/>
          </p:cNvSpPr>
          <p:nvPr>
            <p:ph type="title"/>
          </p:nvPr>
        </p:nvSpPr>
        <p:spPr>
          <a:xfrm>
            <a:off x="5284907" y="1563154"/>
            <a:ext cx="2283512" cy="833856"/>
          </a:xfrm>
        </p:spPr>
        <p:txBody>
          <a:bodyPr rtlCol="0"/>
          <a:lstStyle/>
          <a:p>
            <a:pPr rtl="0"/>
            <a:r>
              <a:rPr lang="es-ES" dirty="0">
                <a:solidFill>
                  <a:schemeClr val="accent5">
                    <a:lumMod val="60000"/>
                    <a:lumOff val="40000"/>
                  </a:schemeClr>
                </a:solidFill>
              </a:rPr>
              <a:t>COVID-19</a:t>
            </a:r>
            <a:endParaRPr lang="es-ES" dirty="0">
              <a:solidFill>
                <a:schemeClr val="accent5">
                  <a:lumMod val="60000"/>
                  <a:lumOff val="40000"/>
                </a:schemeClr>
              </a:solidFill>
              <a:latin typeface="Gill Sans MT" panose="020B0502020104020203" pitchFamily="34" charset="0"/>
            </a:endParaRPr>
          </a:p>
        </p:txBody>
      </p:sp>
      <p:pic>
        <p:nvPicPr>
          <p:cNvPr id="12" name="Picture 2" descr="Lataxnet">
            <a:extLst>
              <a:ext uri="{FF2B5EF4-FFF2-40B4-BE49-F238E27FC236}">
                <a16:creationId xmlns:a16="http://schemas.microsoft.com/office/drawing/2014/main" id="{8E6D2F52-DD5C-4A14-8A05-B48207CC1C8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781323" y="6863"/>
            <a:ext cx="3305708" cy="1033034"/>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13" name="Imagen 12" descr="Imagen que contiene dibujo, plato&#10;&#10;Descripción generada automáticamente">
            <a:extLst>
              <a:ext uri="{FF2B5EF4-FFF2-40B4-BE49-F238E27FC236}">
                <a16:creationId xmlns:a16="http://schemas.microsoft.com/office/drawing/2014/main" id="{B2D514F7-9DE1-4931-B633-661DB7C7B75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8287" y="6246056"/>
            <a:ext cx="1486213" cy="460478"/>
          </a:xfrm>
          <a:prstGeom prst="rect">
            <a:avLst/>
          </a:prstGeom>
        </p:spPr>
      </p:pic>
    </p:spTree>
    <p:extLst>
      <p:ext uri="{BB962C8B-B14F-4D97-AF65-F5344CB8AC3E}">
        <p14:creationId xmlns:p14="http://schemas.microsoft.com/office/powerpoint/2010/main" val="3312421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54670"/>
            <a:ext cx="12192000" cy="2150086"/>
          </a:xfrm>
          <a:prstGeom prst="rect">
            <a:avLst/>
          </a:prstGeom>
        </p:spPr>
      </p:pic>
      <p:grpSp>
        <p:nvGrpSpPr>
          <p:cNvPr id="43" name="Grupo 42">
            <a:extLst>
              <a:ext uri="{FF2B5EF4-FFF2-40B4-BE49-F238E27FC236}">
                <a16:creationId xmlns:a16="http://schemas.microsoft.com/office/drawing/2014/main" id="{91550221-8258-42F2-8C5D-7698C3085D53}"/>
              </a:ext>
              <a:ext uri="{C183D7F6-B498-43B3-948B-1728B52AA6E4}">
                <adec:decorative xmlns:adec="http://schemas.microsoft.com/office/drawing/2017/decorative" xmlns="" val="1"/>
              </a:ext>
            </a:extLst>
          </p:cNvPr>
          <p:cNvGrpSpPr/>
          <p:nvPr/>
        </p:nvGrpSpPr>
        <p:grpSpPr>
          <a:xfrm>
            <a:off x="304800" y="1604616"/>
            <a:ext cx="3419021" cy="2270601"/>
            <a:chOff x="304800" y="1577182"/>
            <a:chExt cx="3419021" cy="1058387"/>
          </a:xfrm>
          <a:effectLst>
            <a:outerShdw blurRad="50800" dist="38100" dir="5400000" algn="t" rotWithShape="0">
              <a:prstClr val="black">
                <a:alpha val="20000"/>
              </a:prstClr>
            </a:outerShdw>
          </a:effectLst>
        </p:grpSpPr>
        <p:sp>
          <p:nvSpPr>
            <p:cNvPr id="5" name="Rectángulo 4">
              <a:extLst>
                <a:ext uri="{FF2B5EF4-FFF2-40B4-BE49-F238E27FC236}">
                  <a16:creationId xmlns:a16="http://schemas.microsoft.com/office/drawing/2014/main" id="{CDADA208-E23E-4B7A-8B30-503644571020}"/>
                </a:ext>
              </a:extLst>
            </p:cNvPr>
            <p:cNvSpPr/>
            <p:nvPr/>
          </p:nvSpPr>
          <p:spPr>
            <a:xfrm>
              <a:off x="304800" y="1577182"/>
              <a:ext cx="3419021" cy="3141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7" name="Rectángulo 6">
              <a:extLst>
                <a:ext uri="{FF2B5EF4-FFF2-40B4-BE49-F238E27FC236}">
                  <a16:creationId xmlns:a16="http://schemas.microsoft.com/office/drawing/2014/main" id="{35AF9DE5-C8D3-43F1-8647-AA7713F1FCEF}"/>
                </a:ext>
              </a:extLst>
            </p:cNvPr>
            <p:cNvSpPr/>
            <p:nvPr/>
          </p:nvSpPr>
          <p:spPr>
            <a:xfrm>
              <a:off x="304800" y="1876944"/>
              <a:ext cx="3419021" cy="75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6" name="Elipse 5">
            <a:extLst>
              <a:ext uri="{FF2B5EF4-FFF2-40B4-BE49-F238E27FC236}">
                <a16:creationId xmlns:a16="http://schemas.microsoft.com/office/drawing/2014/main" id="{97C50A8E-3918-4827-975A-99A3EAB66BFA}"/>
              </a:ext>
              <a:ext uri="{C183D7F6-B498-43B3-948B-1728B52AA6E4}">
                <adec:decorative xmlns:adec="http://schemas.microsoft.com/office/drawing/2017/decorative" xmlns="" val="1"/>
              </a:ext>
            </a:extLst>
          </p:cNvPr>
          <p:cNvSpPr/>
          <p:nvPr/>
        </p:nvSpPr>
        <p:spPr>
          <a:xfrm>
            <a:off x="1717782" y="1322455"/>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45" name="Grupo 44">
            <a:extLst>
              <a:ext uri="{FF2B5EF4-FFF2-40B4-BE49-F238E27FC236}">
                <a16:creationId xmlns:a16="http://schemas.microsoft.com/office/drawing/2014/main" id="{82DC834D-A801-489D-B18E-A3C9646F4D2E}"/>
              </a:ext>
              <a:ext uri="{C183D7F6-B498-43B3-948B-1728B52AA6E4}">
                <adec:decorative xmlns:adec="http://schemas.microsoft.com/office/drawing/2017/decorative" xmlns="" val="1"/>
              </a:ext>
            </a:extLst>
          </p:cNvPr>
          <p:cNvGrpSpPr/>
          <p:nvPr/>
        </p:nvGrpSpPr>
        <p:grpSpPr>
          <a:xfrm>
            <a:off x="4386489" y="1625308"/>
            <a:ext cx="3419021" cy="4422566"/>
            <a:chOff x="304800" y="1577182"/>
            <a:chExt cx="3419021" cy="4422566"/>
          </a:xfrm>
          <a:effectLst>
            <a:outerShdw blurRad="50800" dist="38100" dir="5400000" algn="t" rotWithShape="0">
              <a:prstClr val="black">
                <a:alpha val="20000"/>
              </a:prstClr>
            </a:outerShdw>
          </a:effectLst>
        </p:grpSpPr>
        <p:sp>
          <p:nvSpPr>
            <p:cNvPr id="46" name="Rectángulo 45">
              <a:extLst>
                <a:ext uri="{FF2B5EF4-FFF2-40B4-BE49-F238E27FC236}">
                  <a16:creationId xmlns:a16="http://schemas.microsoft.com/office/drawing/2014/main" id="{0A0A31DB-DD27-4F64-AB8C-EC7887B70CFD}"/>
                </a:ext>
              </a:extLst>
            </p:cNvPr>
            <p:cNvSpPr/>
            <p:nvPr/>
          </p:nvSpPr>
          <p:spPr>
            <a:xfrm>
              <a:off x="304800" y="1577182"/>
              <a:ext cx="3419021" cy="61888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47" name="Rectángulo 46">
              <a:extLst>
                <a:ext uri="{FF2B5EF4-FFF2-40B4-BE49-F238E27FC236}">
                  <a16:creationId xmlns:a16="http://schemas.microsoft.com/office/drawing/2014/main" id="{AC6A4160-8BE0-4F42-8528-A692DB7BDCCE}"/>
                </a:ext>
              </a:extLst>
            </p:cNvPr>
            <p:cNvSpPr/>
            <p:nvPr/>
          </p:nvSpPr>
          <p:spPr>
            <a:xfrm>
              <a:off x="304800" y="2207607"/>
              <a:ext cx="3419021" cy="3792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48" name="Elipse 47">
            <a:extLst>
              <a:ext uri="{FF2B5EF4-FFF2-40B4-BE49-F238E27FC236}">
                <a16:creationId xmlns:a16="http://schemas.microsoft.com/office/drawing/2014/main" id="{151F8D54-5195-4686-B421-E1F7E4D42652}"/>
              </a:ext>
              <a:ext uri="{C183D7F6-B498-43B3-948B-1728B52AA6E4}">
                <adec:decorative xmlns:adec="http://schemas.microsoft.com/office/drawing/2017/decorative" xmlns="" val="1"/>
              </a:ext>
            </a:extLst>
          </p:cNvPr>
          <p:cNvSpPr/>
          <p:nvPr/>
        </p:nvSpPr>
        <p:spPr>
          <a:xfrm>
            <a:off x="5799471" y="1322455"/>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87" name="Rectángulo 86">
            <a:extLst>
              <a:ext uri="{FF2B5EF4-FFF2-40B4-BE49-F238E27FC236}">
                <a16:creationId xmlns:a16="http://schemas.microsoft.com/office/drawing/2014/main" id="{BF061177-3A0B-4D94-95FF-46770B8B2E9B}"/>
              </a:ext>
            </a:extLst>
          </p:cNvPr>
          <p:cNvSpPr/>
          <p:nvPr/>
        </p:nvSpPr>
        <p:spPr>
          <a:xfrm>
            <a:off x="8467385" y="1612068"/>
            <a:ext cx="3419021" cy="66642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89" name="Elipse 88">
            <a:extLst>
              <a:ext uri="{FF2B5EF4-FFF2-40B4-BE49-F238E27FC236}">
                <a16:creationId xmlns:a16="http://schemas.microsoft.com/office/drawing/2014/main" id="{1710653A-F5C8-47DE-8D3E-A0B5438ED781}"/>
              </a:ext>
              <a:ext uri="{C183D7F6-B498-43B3-948B-1728B52AA6E4}">
                <adec:decorative xmlns:adec="http://schemas.microsoft.com/office/drawing/2017/decorative" xmlns="" val="1"/>
              </a:ext>
            </a:extLst>
          </p:cNvPr>
          <p:cNvSpPr/>
          <p:nvPr/>
        </p:nvSpPr>
        <p:spPr>
          <a:xfrm>
            <a:off x="9848283" y="1322455"/>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09" name="Rectángulo 208">
            <a:extLst>
              <a:ext uri="{FF2B5EF4-FFF2-40B4-BE49-F238E27FC236}">
                <a16:creationId xmlns:a16="http://schemas.microsoft.com/office/drawing/2014/main" id="{EF7146E4-123C-45BA-985D-EB0F6B7CEC7D}"/>
              </a:ext>
            </a:extLst>
          </p:cNvPr>
          <p:cNvSpPr/>
          <p:nvPr/>
        </p:nvSpPr>
        <p:spPr>
          <a:xfrm>
            <a:off x="8467385" y="2255733"/>
            <a:ext cx="3419021" cy="2139468"/>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pic>
        <p:nvPicPr>
          <p:cNvPr id="29" name="Picture 6" descr="Add, calendar, event, plus, schedule icon">
            <a:extLst>
              <a:ext uri="{FF2B5EF4-FFF2-40B4-BE49-F238E27FC236}">
                <a16:creationId xmlns:a16="http://schemas.microsoft.com/office/drawing/2014/main" id="{06D23355-43D1-455D-B230-8EF946CCA109}"/>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7402" y="1389140"/>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upo 40" descr="binocular ">
            <a:extLst>
              <a:ext uri="{FF2B5EF4-FFF2-40B4-BE49-F238E27FC236}">
                <a16:creationId xmlns:a16="http://schemas.microsoft.com/office/drawing/2014/main" id="{536AB3B3-02A6-4C68-9893-1324CFC7DBA0}"/>
              </a:ext>
            </a:extLst>
          </p:cNvPr>
          <p:cNvGrpSpPr>
            <a:grpSpLocks noChangeAspect="1"/>
          </p:cNvGrpSpPr>
          <p:nvPr/>
        </p:nvGrpSpPr>
        <p:grpSpPr bwMode="auto">
          <a:xfrm>
            <a:off x="5903669" y="1393959"/>
            <a:ext cx="468000" cy="432927"/>
            <a:chOff x="3438" y="454"/>
            <a:chExt cx="427" cy="395"/>
          </a:xfrm>
          <a:solidFill>
            <a:schemeClr val="accent1"/>
          </a:solidFill>
        </p:grpSpPr>
        <p:sp>
          <p:nvSpPr>
            <p:cNvPr id="31" name="Forma libre 41">
              <a:extLst>
                <a:ext uri="{FF2B5EF4-FFF2-40B4-BE49-F238E27FC236}">
                  <a16:creationId xmlns:a16="http://schemas.microsoft.com/office/drawing/2014/main" id="{BAA2337A-CDA5-4510-979E-43F0B715D5D4}"/>
                </a:ext>
              </a:extLst>
            </p:cNvPr>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2" name="Forma libre 42">
              <a:extLst>
                <a:ext uri="{FF2B5EF4-FFF2-40B4-BE49-F238E27FC236}">
                  <a16:creationId xmlns:a16="http://schemas.microsoft.com/office/drawing/2014/main" id="{A8102A12-321A-4C65-984E-6099E9C411D4}"/>
                </a:ext>
              </a:extLst>
            </p:cNvPr>
            <p:cNvSpPr>
              <a:spLocks/>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3" name="Forma libre 43">
              <a:extLst>
                <a:ext uri="{FF2B5EF4-FFF2-40B4-BE49-F238E27FC236}">
                  <a16:creationId xmlns:a16="http://schemas.microsoft.com/office/drawing/2014/main" id="{4160EB8D-CF6C-418E-AD0D-89C8A57083D6}"/>
                </a:ext>
              </a:extLst>
            </p:cNvPr>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4" name="Forma libre 44">
              <a:extLst>
                <a:ext uri="{FF2B5EF4-FFF2-40B4-BE49-F238E27FC236}">
                  <a16:creationId xmlns:a16="http://schemas.microsoft.com/office/drawing/2014/main" id="{23A06F3A-1DE8-4333-BD75-B8C4CC0CB080}"/>
                </a:ext>
              </a:extLst>
            </p:cNvPr>
            <p:cNvSpPr>
              <a:spLocks/>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5" name="Forma libre 45">
              <a:extLst>
                <a:ext uri="{FF2B5EF4-FFF2-40B4-BE49-F238E27FC236}">
                  <a16:creationId xmlns:a16="http://schemas.microsoft.com/office/drawing/2014/main" id="{3DAEC0D7-DFB1-40CF-BDFF-289272630CCA}"/>
                </a:ext>
              </a:extLst>
            </p:cNvPr>
            <p:cNvSpPr>
              <a:spLocks/>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6" name="Forma libre 46">
              <a:extLst>
                <a:ext uri="{FF2B5EF4-FFF2-40B4-BE49-F238E27FC236}">
                  <a16:creationId xmlns:a16="http://schemas.microsoft.com/office/drawing/2014/main" id="{78939FBD-F66B-49D5-A1CE-9A8E36C0ADA3}"/>
                </a:ext>
              </a:extLst>
            </p:cNvPr>
            <p:cNvSpPr>
              <a:spLocks/>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7" name="Forma libre 47">
              <a:extLst>
                <a:ext uri="{FF2B5EF4-FFF2-40B4-BE49-F238E27FC236}">
                  <a16:creationId xmlns:a16="http://schemas.microsoft.com/office/drawing/2014/main" id="{86DD8897-1715-4169-93FB-D5FC8BCBD8C3}"/>
                </a:ext>
              </a:extLst>
            </p:cNvPr>
            <p:cNvSpPr>
              <a:spLocks/>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8" name="Forma libre 48">
              <a:extLst>
                <a:ext uri="{FF2B5EF4-FFF2-40B4-BE49-F238E27FC236}">
                  <a16:creationId xmlns:a16="http://schemas.microsoft.com/office/drawing/2014/main" id="{6D55A73B-AA63-4CA2-9BDB-79F28B09004E}"/>
                </a:ext>
              </a:extLst>
            </p:cNvPr>
            <p:cNvSpPr>
              <a:spLocks/>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9" name="Forma libre 49">
              <a:extLst>
                <a:ext uri="{FF2B5EF4-FFF2-40B4-BE49-F238E27FC236}">
                  <a16:creationId xmlns:a16="http://schemas.microsoft.com/office/drawing/2014/main" id="{4BB8676B-E8A3-4986-931B-BCAAA76C03FD}"/>
                </a:ext>
              </a:extLst>
            </p:cNvPr>
            <p:cNvSpPr>
              <a:spLocks/>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grpSp>
        <p:nvGrpSpPr>
          <p:cNvPr id="40" name="Grupo 89" descr="icono de marca de verificación con lápiz">
            <a:extLst>
              <a:ext uri="{FF2B5EF4-FFF2-40B4-BE49-F238E27FC236}">
                <a16:creationId xmlns:a16="http://schemas.microsoft.com/office/drawing/2014/main" id="{860C1AB1-F822-44C9-8312-D34C2EDDF1ED}"/>
              </a:ext>
            </a:extLst>
          </p:cNvPr>
          <p:cNvGrpSpPr>
            <a:grpSpLocks noChangeAspect="1"/>
          </p:cNvGrpSpPr>
          <p:nvPr/>
        </p:nvGrpSpPr>
        <p:grpSpPr bwMode="auto">
          <a:xfrm>
            <a:off x="10006481" y="1450313"/>
            <a:ext cx="432000" cy="432000"/>
            <a:chOff x="6539" y="440"/>
            <a:chExt cx="426" cy="426"/>
          </a:xfrm>
          <a:solidFill>
            <a:schemeClr val="accent1"/>
          </a:solidFill>
        </p:grpSpPr>
        <p:sp>
          <p:nvSpPr>
            <p:cNvPr id="41" name="Forma libre 90">
              <a:extLst>
                <a:ext uri="{FF2B5EF4-FFF2-40B4-BE49-F238E27FC236}">
                  <a16:creationId xmlns:a16="http://schemas.microsoft.com/office/drawing/2014/main" id="{C9F8DF31-B5CA-464A-B760-E6F6B154256E}"/>
                </a:ext>
              </a:extLst>
            </p:cNvPr>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42" name="Forma libre 91">
              <a:extLst>
                <a:ext uri="{FF2B5EF4-FFF2-40B4-BE49-F238E27FC236}">
                  <a16:creationId xmlns:a16="http://schemas.microsoft.com/office/drawing/2014/main" id="{58D7F468-EADD-44C6-AD6C-76BD72CFE8A1}"/>
                </a:ext>
              </a:extLst>
            </p:cNvPr>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49" name="Forma libre 92">
              <a:extLst>
                <a:ext uri="{FF2B5EF4-FFF2-40B4-BE49-F238E27FC236}">
                  <a16:creationId xmlns:a16="http://schemas.microsoft.com/office/drawing/2014/main" id="{E93DF41E-367E-4443-8052-A22456BF9AA7}"/>
                </a:ext>
              </a:extLst>
            </p:cNvPr>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0" name="Forma libre 93">
              <a:extLst>
                <a:ext uri="{FF2B5EF4-FFF2-40B4-BE49-F238E27FC236}">
                  <a16:creationId xmlns:a16="http://schemas.microsoft.com/office/drawing/2014/main" id="{AC3E2FE7-496B-4591-847C-F4553355C3F1}"/>
                </a:ext>
              </a:extLst>
            </p:cNvPr>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1" name="Forma libre 94">
              <a:extLst>
                <a:ext uri="{FF2B5EF4-FFF2-40B4-BE49-F238E27FC236}">
                  <a16:creationId xmlns:a16="http://schemas.microsoft.com/office/drawing/2014/main" id="{2535C6F3-20EF-4CCE-9635-640033262A4A}"/>
                </a:ext>
              </a:extLst>
            </p:cNvPr>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2" name="Forma libre 95">
              <a:extLst>
                <a:ext uri="{FF2B5EF4-FFF2-40B4-BE49-F238E27FC236}">
                  <a16:creationId xmlns:a16="http://schemas.microsoft.com/office/drawing/2014/main" id="{6985DAC3-B47C-410D-B1FF-7082E1BB7FF1}"/>
                </a:ext>
              </a:extLst>
            </p:cNvPr>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3" name="Forma libre 96">
              <a:extLst>
                <a:ext uri="{FF2B5EF4-FFF2-40B4-BE49-F238E27FC236}">
                  <a16:creationId xmlns:a16="http://schemas.microsoft.com/office/drawing/2014/main" id="{C28F5235-6643-4794-BE94-2863FDA1DCFC}"/>
                </a:ext>
              </a:extLst>
            </p:cNvPr>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4" name="Forma libre 97">
              <a:extLst>
                <a:ext uri="{FF2B5EF4-FFF2-40B4-BE49-F238E27FC236}">
                  <a16:creationId xmlns:a16="http://schemas.microsoft.com/office/drawing/2014/main" id="{52DAF1B5-D4D4-43BA-B8EF-3D79C39C3F78}"/>
                </a:ext>
              </a:extLst>
            </p:cNvPr>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5" name="Forma libre 98">
              <a:extLst>
                <a:ext uri="{FF2B5EF4-FFF2-40B4-BE49-F238E27FC236}">
                  <a16:creationId xmlns:a16="http://schemas.microsoft.com/office/drawing/2014/main" id="{0EAA7D28-5322-4BD3-964F-636BC5BB98DE}"/>
                </a:ext>
              </a:extLst>
            </p:cNvPr>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61" name="Título 2">
            <a:extLst>
              <a:ext uri="{FF2B5EF4-FFF2-40B4-BE49-F238E27FC236}">
                <a16:creationId xmlns:a16="http://schemas.microsoft.com/office/drawing/2014/main" id="{27854309-7CB7-4E75-A563-8F79D8F330B4}"/>
              </a:ext>
            </a:extLst>
          </p:cNvPr>
          <p:cNvSpPr>
            <a:spLocks noGrp="1"/>
          </p:cNvSpPr>
          <p:nvPr>
            <p:ph type="title"/>
          </p:nvPr>
        </p:nvSpPr>
        <p:spPr>
          <a:xfrm>
            <a:off x="2225813" y="-7318"/>
            <a:ext cx="3349070" cy="1325563"/>
          </a:xfrm>
        </p:spPr>
        <p:txBody>
          <a:bodyPr rtlCol="0"/>
          <a:lstStyle/>
          <a:p>
            <a:pPr rtl="0"/>
            <a:r>
              <a:rPr lang="es-ES" dirty="0">
                <a:solidFill>
                  <a:schemeClr val="bg1"/>
                </a:solidFill>
              </a:rPr>
              <a:t>COSTA RICA</a:t>
            </a:r>
          </a:p>
        </p:txBody>
      </p:sp>
      <p:sp>
        <p:nvSpPr>
          <p:cNvPr id="64" name="objeto 5" descr="Rectángulo beige">
            <a:extLst>
              <a:ext uri="{FF2B5EF4-FFF2-40B4-BE49-F238E27FC236}">
                <a16:creationId xmlns:a16="http://schemas.microsoft.com/office/drawing/2014/main" id="{97F9A2AA-D531-4AA9-A02A-D59BA4B4174F}"/>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65" name="15 Imagen">
            <a:extLst>
              <a:ext uri="{FF2B5EF4-FFF2-40B4-BE49-F238E27FC236}">
                <a16:creationId xmlns:a16="http://schemas.microsoft.com/office/drawing/2014/main" id="{C1D31F94-1ADA-4E52-91AC-2E6D40C4B14F}"/>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0001" y="160183"/>
            <a:ext cx="1101449" cy="700735"/>
          </a:xfrm>
          <a:prstGeom prst="ellipse">
            <a:avLst/>
          </a:prstGeom>
          <a:ln>
            <a:noFill/>
          </a:ln>
          <a:effectLst>
            <a:softEdge rad="12700"/>
          </a:effectLst>
        </p:spPr>
      </p:pic>
      <p:sp>
        <p:nvSpPr>
          <p:cNvPr id="66" name="CuadroTexto 65">
            <a:extLst>
              <a:ext uri="{FF2B5EF4-FFF2-40B4-BE49-F238E27FC236}">
                <a16:creationId xmlns:a16="http://schemas.microsoft.com/office/drawing/2014/main" id="{4F125A9C-69F9-469A-AF7B-53912CD4B16A}"/>
              </a:ext>
            </a:extLst>
          </p:cNvPr>
          <p:cNvSpPr txBox="1"/>
          <p:nvPr/>
        </p:nvSpPr>
        <p:spPr>
          <a:xfrm>
            <a:off x="4326468" y="2431963"/>
            <a:ext cx="3464024" cy="1954381"/>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accrue of interest and the imposition of penalties for taxpayers who took advantage of the differential or the use of a payment arrangement of VAT and Consumption Tax were suspended.</a:t>
            </a:r>
            <a:endParaRPr lang="es-ES" sz="1100" dirty="0"/>
          </a:p>
          <a:p>
            <a:pPr algn="just"/>
            <a:endParaRPr lang="es-ES" sz="1100" dirty="0"/>
          </a:p>
          <a:p>
            <a:pPr marL="171450" indent="-171450" algn="just">
              <a:buFont typeface="Wingdings" panose="05000000000000000000" pitchFamily="2" charset="2"/>
              <a:buChar char="Ø"/>
            </a:pPr>
            <a:r>
              <a:rPr lang="en-US" sz="1100" dirty="0"/>
              <a:t>Those who do not make the payment or do not have a payment arrangement for the months covered by the moratorium no later than December 31, will incur in interest, fines and penalties. Both interest and the default penalty will begin on January 1, 2020.</a:t>
            </a:r>
          </a:p>
        </p:txBody>
      </p:sp>
      <p:sp>
        <p:nvSpPr>
          <p:cNvPr id="69" name="CuadroTexto 68">
            <a:extLst>
              <a:ext uri="{FF2B5EF4-FFF2-40B4-BE49-F238E27FC236}">
                <a16:creationId xmlns:a16="http://schemas.microsoft.com/office/drawing/2014/main" id="{4E3DFB1E-D2AF-4B97-9E0E-1E0160193009}"/>
              </a:ext>
            </a:extLst>
          </p:cNvPr>
          <p:cNvSpPr txBox="1"/>
          <p:nvPr/>
        </p:nvSpPr>
        <p:spPr>
          <a:xfrm>
            <a:off x="8409182" y="2279565"/>
            <a:ext cx="3464024" cy="1785104"/>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Executive Branch may extend the tax moratorium for a month, by duly reasoned Executive Decree. That delegation has a limit: "without this modifying the term and the form of payment." This could mean that the final payment of income tax cannot be decreased, but it could eliminate the partial payment of income tax for July, and / or postpone the payment of VAT, selective consumption and tariffs corresponding to July of this year.</a:t>
            </a:r>
          </a:p>
        </p:txBody>
      </p:sp>
      <p:sp>
        <p:nvSpPr>
          <p:cNvPr id="70" name="CuadroTexto 69">
            <a:extLst>
              <a:ext uri="{FF2B5EF4-FFF2-40B4-BE49-F238E27FC236}">
                <a16:creationId xmlns:a16="http://schemas.microsoft.com/office/drawing/2014/main" id="{BBA3C8B5-E87D-4CC8-8125-166668A922A1}"/>
              </a:ext>
            </a:extLst>
          </p:cNvPr>
          <p:cNvSpPr txBox="1"/>
          <p:nvPr/>
        </p:nvSpPr>
        <p:spPr>
          <a:xfrm>
            <a:off x="313732" y="2530701"/>
            <a:ext cx="3464024" cy="646331"/>
          </a:xfrm>
          <a:prstGeom prst="rect">
            <a:avLst/>
          </a:prstGeom>
          <a:noFill/>
        </p:spPr>
        <p:txBody>
          <a:bodyPr wrap="square" rtlCol="0">
            <a:spAutoFit/>
          </a:bodyPr>
          <a:lstStyle/>
          <a:p>
            <a:pPr algn="ctr"/>
            <a:r>
              <a:rPr lang="es-VE" sz="3600" dirty="0">
                <a:effectLst>
                  <a:outerShdw blurRad="38100" dist="38100" dir="2700000" algn="tl">
                    <a:srgbClr val="000000">
                      <a:alpha val="43137"/>
                    </a:srgbClr>
                  </a:outerShdw>
                </a:effectLst>
              </a:rPr>
              <a:t>-</a:t>
            </a:r>
            <a:endParaRPr lang="en-US" sz="3600" dirty="0">
              <a:effectLst>
                <a:outerShdw blurRad="38100" dist="38100" dir="2700000" algn="tl">
                  <a:srgbClr val="000000">
                    <a:alpha val="43137"/>
                  </a:srgbClr>
                </a:outerShdw>
              </a:effectLst>
            </a:endParaRPr>
          </a:p>
        </p:txBody>
      </p:sp>
      <p:sp>
        <p:nvSpPr>
          <p:cNvPr id="58" name="CuadroTexto 57">
            <a:extLst>
              <a:ext uri="{FF2B5EF4-FFF2-40B4-BE49-F238E27FC236}">
                <a16:creationId xmlns:a16="http://schemas.microsoft.com/office/drawing/2014/main" id="{6FC8B001-8DBE-4619-8DC8-CFF6FD9E82C9}"/>
              </a:ext>
            </a:extLst>
          </p:cNvPr>
          <p:cNvSpPr txBox="1"/>
          <p:nvPr/>
        </p:nvSpPr>
        <p:spPr>
          <a:xfrm>
            <a:off x="9144803" y="5019844"/>
            <a:ext cx="2856848" cy="523220"/>
          </a:xfrm>
          <a:prstGeom prst="rect">
            <a:avLst/>
          </a:prstGeom>
          <a:noFill/>
        </p:spPr>
        <p:txBody>
          <a:bodyPr wrap="square" rtlCol="0">
            <a:spAutoFit/>
          </a:bodyPr>
          <a:lstStyle/>
          <a:p>
            <a:r>
              <a:rPr lang="es-VE" sz="1400" b="1" dirty="0">
                <a:solidFill>
                  <a:schemeClr val="accent2">
                    <a:lumMod val="50000"/>
                  </a:schemeClr>
                </a:solidFill>
              </a:rPr>
              <a:t>More </a:t>
            </a:r>
            <a:r>
              <a:rPr lang="es-VE" sz="1400" b="1" dirty="0" err="1">
                <a:solidFill>
                  <a:schemeClr val="accent2">
                    <a:lumMod val="50000"/>
                  </a:schemeClr>
                </a:solidFill>
              </a:rPr>
              <a:t>information</a:t>
            </a:r>
            <a:r>
              <a:rPr lang="es-VE" sz="1400" b="1" dirty="0">
                <a:solidFill>
                  <a:schemeClr val="accent2">
                    <a:lumMod val="50000"/>
                  </a:schemeClr>
                </a:solidFill>
              </a:rPr>
              <a:t>: </a:t>
            </a:r>
          </a:p>
          <a:p>
            <a:r>
              <a:rPr lang="es-VE" sz="1400" dirty="0">
                <a:solidFill>
                  <a:schemeClr val="accent3">
                    <a:lumMod val="90000"/>
                    <a:lumOff val="10000"/>
                  </a:schemeClr>
                </a:solidFill>
                <a:hlinkClick r:id="rId7">
                  <a:extLst>
                    <a:ext uri="{A12FA001-AC4F-418D-AE19-62706E023703}">
                      <ahyp:hlinkClr xmlns:ahyp="http://schemas.microsoft.com/office/drawing/2018/hyperlinkcolor" xmlns="" val="tx"/>
                    </a:ext>
                  </a:extLst>
                </a:hlinkClick>
              </a:rPr>
              <a:t>www.fayca.com</a:t>
            </a:r>
            <a:r>
              <a:rPr lang="es-VE" sz="1400" dirty="0">
                <a:solidFill>
                  <a:schemeClr val="accent3">
                    <a:lumMod val="90000"/>
                    <a:lumOff val="10000"/>
                  </a:schemeClr>
                </a:solidFill>
              </a:rPr>
              <a:t> </a:t>
            </a:r>
            <a:endParaRPr lang="en-US" sz="1400" dirty="0">
              <a:solidFill>
                <a:schemeClr val="accent3">
                  <a:lumMod val="90000"/>
                  <a:lumOff val="10000"/>
                </a:schemeClr>
              </a:solidFill>
            </a:endParaRPr>
          </a:p>
        </p:txBody>
      </p:sp>
      <p:sp>
        <p:nvSpPr>
          <p:cNvPr id="59" name="objeto 5" descr="Rectángulo beige">
            <a:extLst>
              <a:ext uri="{FF2B5EF4-FFF2-40B4-BE49-F238E27FC236}">
                <a16:creationId xmlns:a16="http://schemas.microsoft.com/office/drawing/2014/main" id="{84C5F77C-C28A-4176-A582-835F440943CA}"/>
              </a:ext>
            </a:extLst>
          </p:cNvPr>
          <p:cNvSpPr/>
          <p:nvPr/>
        </p:nvSpPr>
        <p:spPr>
          <a:xfrm>
            <a:off x="8869500" y="5605723"/>
            <a:ext cx="2552478" cy="54337"/>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grpSp>
        <p:nvGrpSpPr>
          <p:cNvPr id="60" name="Grupo 59" descr="Este es un icono de dos cuadros de conversación. ">
            <a:extLst>
              <a:ext uri="{FF2B5EF4-FFF2-40B4-BE49-F238E27FC236}">
                <a16:creationId xmlns:a16="http://schemas.microsoft.com/office/drawing/2014/main" id="{553AB596-8890-46D1-9077-5522DFA5CBC7}"/>
              </a:ext>
            </a:extLst>
          </p:cNvPr>
          <p:cNvGrpSpPr/>
          <p:nvPr/>
        </p:nvGrpSpPr>
        <p:grpSpPr>
          <a:xfrm>
            <a:off x="8830389" y="5076849"/>
            <a:ext cx="257964" cy="272873"/>
            <a:chOff x="3741701" y="1930400"/>
            <a:chExt cx="285750" cy="276225"/>
          </a:xfrm>
          <a:solidFill>
            <a:schemeClr val="accent2">
              <a:lumMod val="50000"/>
            </a:schemeClr>
          </a:solidFill>
        </p:grpSpPr>
        <p:sp>
          <p:nvSpPr>
            <p:cNvPr id="62" name="Forma libre 3129">
              <a:extLst>
                <a:ext uri="{FF2B5EF4-FFF2-40B4-BE49-F238E27FC236}">
                  <a16:creationId xmlns:a16="http://schemas.microsoft.com/office/drawing/2014/main" id="{B4518E16-1785-4019-BFAE-8D7508072984}"/>
                </a:ext>
              </a:extLst>
            </p:cNvPr>
            <p:cNvSpPr>
              <a:spLocks/>
            </p:cNvSpPr>
            <p:nvPr/>
          </p:nvSpPr>
          <p:spPr bwMode="auto">
            <a:xfrm>
              <a:off x="3741701" y="2063750"/>
              <a:ext cx="285750" cy="142875"/>
            </a:xfrm>
            <a:custGeom>
              <a:avLst/>
              <a:gdLst>
                <a:gd name="T0" fmla="*/ 706 w 718"/>
                <a:gd name="T1" fmla="*/ 0 h 359"/>
                <a:gd name="T2" fmla="*/ 247 w 718"/>
                <a:gd name="T3" fmla="*/ 0 h 359"/>
                <a:gd name="T4" fmla="*/ 138 w 718"/>
                <a:gd name="T5" fmla="*/ 81 h 359"/>
                <a:gd name="T6" fmla="*/ 135 w 718"/>
                <a:gd name="T7" fmla="*/ 83 h 359"/>
                <a:gd name="T8" fmla="*/ 130 w 718"/>
                <a:gd name="T9" fmla="*/ 83 h 359"/>
                <a:gd name="T10" fmla="*/ 128 w 718"/>
                <a:gd name="T11" fmla="*/ 83 h 359"/>
                <a:gd name="T12" fmla="*/ 126 w 718"/>
                <a:gd name="T13" fmla="*/ 82 h 359"/>
                <a:gd name="T14" fmla="*/ 123 w 718"/>
                <a:gd name="T15" fmla="*/ 80 h 359"/>
                <a:gd name="T16" fmla="*/ 121 w 718"/>
                <a:gd name="T17" fmla="*/ 77 h 359"/>
                <a:gd name="T18" fmla="*/ 120 w 718"/>
                <a:gd name="T19" fmla="*/ 75 h 359"/>
                <a:gd name="T20" fmla="*/ 118 w 718"/>
                <a:gd name="T21" fmla="*/ 71 h 359"/>
                <a:gd name="T22" fmla="*/ 118 w 718"/>
                <a:gd name="T23" fmla="*/ 0 h 359"/>
                <a:gd name="T24" fmla="*/ 11 w 718"/>
                <a:gd name="T25" fmla="*/ 0 h 359"/>
                <a:gd name="T26" fmla="*/ 7 w 718"/>
                <a:gd name="T27" fmla="*/ 0 h 359"/>
                <a:gd name="T28" fmla="*/ 3 w 718"/>
                <a:gd name="T29" fmla="*/ 3 h 359"/>
                <a:gd name="T30" fmla="*/ 0 w 718"/>
                <a:gd name="T31" fmla="*/ 7 h 359"/>
                <a:gd name="T32" fmla="*/ 0 w 718"/>
                <a:gd name="T33" fmla="*/ 12 h 359"/>
                <a:gd name="T34" fmla="*/ 0 w 718"/>
                <a:gd name="T35" fmla="*/ 227 h 359"/>
                <a:gd name="T36" fmla="*/ 0 w 718"/>
                <a:gd name="T37" fmla="*/ 232 h 359"/>
                <a:gd name="T38" fmla="*/ 3 w 718"/>
                <a:gd name="T39" fmla="*/ 235 h 359"/>
                <a:gd name="T40" fmla="*/ 7 w 718"/>
                <a:gd name="T41" fmla="*/ 238 h 359"/>
                <a:gd name="T42" fmla="*/ 11 w 718"/>
                <a:gd name="T43" fmla="*/ 239 h 359"/>
                <a:gd name="T44" fmla="*/ 425 w 718"/>
                <a:gd name="T45" fmla="*/ 239 h 359"/>
                <a:gd name="T46" fmla="*/ 554 w 718"/>
                <a:gd name="T47" fmla="*/ 356 h 359"/>
                <a:gd name="T48" fmla="*/ 557 w 718"/>
                <a:gd name="T49" fmla="*/ 358 h 359"/>
                <a:gd name="T50" fmla="*/ 562 w 718"/>
                <a:gd name="T51" fmla="*/ 359 h 359"/>
                <a:gd name="T52" fmla="*/ 565 w 718"/>
                <a:gd name="T53" fmla="*/ 359 h 359"/>
                <a:gd name="T54" fmla="*/ 567 w 718"/>
                <a:gd name="T55" fmla="*/ 358 h 359"/>
                <a:gd name="T56" fmla="*/ 569 w 718"/>
                <a:gd name="T57" fmla="*/ 356 h 359"/>
                <a:gd name="T58" fmla="*/ 572 w 718"/>
                <a:gd name="T59" fmla="*/ 353 h 359"/>
                <a:gd name="T60" fmla="*/ 573 w 718"/>
                <a:gd name="T61" fmla="*/ 351 h 359"/>
                <a:gd name="T62" fmla="*/ 574 w 718"/>
                <a:gd name="T63" fmla="*/ 347 h 359"/>
                <a:gd name="T64" fmla="*/ 574 w 718"/>
                <a:gd name="T65" fmla="*/ 239 h 359"/>
                <a:gd name="T66" fmla="*/ 706 w 718"/>
                <a:gd name="T67" fmla="*/ 239 h 359"/>
                <a:gd name="T68" fmla="*/ 711 w 718"/>
                <a:gd name="T69" fmla="*/ 238 h 359"/>
                <a:gd name="T70" fmla="*/ 714 w 718"/>
                <a:gd name="T71" fmla="*/ 235 h 359"/>
                <a:gd name="T72" fmla="*/ 717 w 718"/>
                <a:gd name="T73" fmla="*/ 232 h 359"/>
                <a:gd name="T74" fmla="*/ 718 w 718"/>
                <a:gd name="T75" fmla="*/ 227 h 359"/>
                <a:gd name="T76" fmla="*/ 718 w 718"/>
                <a:gd name="T77" fmla="*/ 12 h 359"/>
                <a:gd name="T78" fmla="*/ 717 w 718"/>
                <a:gd name="T79" fmla="*/ 7 h 359"/>
                <a:gd name="T80" fmla="*/ 714 w 718"/>
                <a:gd name="T81" fmla="*/ 3 h 359"/>
                <a:gd name="T82" fmla="*/ 711 w 718"/>
                <a:gd name="T83" fmla="*/ 0 h 359"/>
                <a:gd name="T84" fmla="*/ 706 w 718"/>
                <a:gd name="T8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359">
                  <a:moveTo>
                    <a:pt x="706" y="0"/>
                  </a:moveTo>
                  <a:lnTo>
                    <a:pt x="247" y="0"/>
                  </a:lnTo>
                  <a:lnTo>
                    <a:pt x="138" y="81"/>
                  </a:lnTo>
                  <a:lnTo>
                    <a:pt x="135" y="83"/>
                  </a:lnTo>
                  <a:lnTo>
                    <a:pt x="130" y="83"/>
                  </a:lnTo>
                  <a:lnTo>
                    <a:pt x="128" y="83"/>
                  </a:lnTo>
                  <a:lnTo>
                    <a:pt x="126" y="82"/>
                  </a:lnTo>
                  <a:lnTo>
                    <a:pt x="123" y="80"/>
                  </a:lnTo>
                  <a:lnTo>
                    <a:pt x="121" y="77"/>
                  </a:lnTo>
                  <a:lnTo>
                    <a:pt x="120" y="75"/>
                  </a:lnTo>
                  <a:lnTo>
                    <a:pt x="118" y="71"/>
                  </a:lnTo>
                  <a:lnTo>
                    <a:pt x="118" y="0"/>
                  </a:lnTo>
                  <a:lnTo>
                    <a:pt x="11" y="0"/>
                  </a:lnTo>
                  <a:lnTo>
                    <a:pt x="7" y="0"/>
                  </a:lnTo>
                  <a:lnTo>
                    <a:pt x="3" y="3"/>
                  </a:lnTo>
                  <a:lnTo>
                    <a:pt x="0" y="7"/>
                  </a:lnTo>
                  <a:lnTo>
                    <a:pt x="0" y="12"/>
                  </a:lnTo>
                  <a:lnTo>
                    <a:pt x="0" y="227"/>
                  </a:lnTo>
                  <a:lnTo>
                    <a:pt x="0" y="232"/>
                  </a:lnTo>
                  <a:lnTo>
                    <a:pt x="3" y="235"/>
                  </a:lnTo>
                  <a:lnTo>
                    <a:pt x="7" y="238"/>
                  </a:lnTo>
                  <a:lnTo>
                    <a:pt x="11" y="239"/>
                  </a:lnTo>
                  <a:lnTo>
                    <a:pt x="425" y="239"/>
                  </a:lnTo>
                  <a:lnTo>
                    <a:pt x="554" y="356"/>
                  </a:lnTo>
                  <a:lnTo>
                    <a:pt x="557" y="358"/>
                  </a:lnTo>
                  <a:lnTo>
                    <a:pt x="562" y="359"/>
                  </a:lnTo>
                  <a:lnTo>
                    <a:pt x="565" y="359"/>
                  </a:lnTo>
                  <a:lnTo>
                    <a:pt x="567" y="358"/>
                  </a:lnTo>
                  <a:lnTo>
                    <a:pt x="569" y="356"/>
                  </a:lnTo>
                  <a:lnTo>
                    <a:pt x="572" y="353"/>
                  </a:lnTo>
                  <a:lnTo>
                    <a:pt x="573" y="351"/>
                  </a:lnTo>
                  <a:lnTo>
                    <a:pt x="574" y="347"/>
                  </a:lnTo>
                  <a:lnTo>
                    <a:pt x="574" y="239"/>
                  </a:lnTo>
                  <a:lnTo>
                    <a:pt x="706" y="239"/>
                  </a:lnTo>
                  <a:lnTo>
                    <a:pt x="711" y="238"/>
                  </a:lnTo>
                  <a:lnTo>
                    <a:pt x="714" y="235"/>
                  </a:lnTo>
                  <a:lnTo>
                    <a:pt x="717" y="232"/>
                  </a:lnTo>
                  <a:lnTo>
                    <a:pt x="718" y="227"/>
                  </a:lnTo>
                  <a:lnTo>
                    <a:pt x="718" y="12"/>
                  </a:lnTo>
                  <a:lnTo>
                    <a:pt x="717" y="7"/>
                  </a:lnTo>
                  <a:lnTo>
                    <a:pt x="714" y="3"/>
                  </a:lnTo>
                  <a:lnTo>
                    <a:pt x="711" y="0"/>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63" name="Forma libre 3130">
              <a:extLst>
                <a:ext uri="{FF2B5EF4-FFF2-40B4-BE49-F238E27FC236}">
                  <a16:creationId xmlns:a16="http://schemas.microsoft.com/office/drawing/2014/main" id="{53DF9D6A-1F21-47C2-BC23-9AD165445A6B}"/>
                </a:ext>
              </a:extLst>
            </p:cNvPr>
            <p:cNvSpPr>
              <a:spLocks/>
            </p:cNvSpPr>
            <p:nvPr/>
          </p:nvSpPr>
          <p:spPr bwMode="auto">
            <a:xfrm>
              <a:off x="3741701" y="1930400"/>
              <a:ext cx="285750" cy="152400"/>
            </a:xfrm>
            <a:custGeom>
              <a:avLst/>
              <a:gdLst>
                <a:gd name="T0" fmla="*/ 706 w 718"/>
                <a:gd name="T1" fmla="*/ 0 h 383"/>
                <a:gd name="T2" fmla="*/ 11 w 718"/>
                <a:gd name="T3" fmla="*/ 0 h 383"/>
                <a:gd name="T4" fmla="*/ 7 w 718"/>
                <a:gd name="T5" fmla="*/ 2 h 383"/>
                <a:gd name="T6" fmla="*/ 3 w 718"/>
                <a:gd name="T7" fmla="*/ 4 h 383"/>
                <a:gd name="T8" fmla="*/ 0 w 718"/>
                <a:gd name="T9" fmla="*/ 8 h 383"/>
                <a:gd name="T10" fmla="*/ 0 w 718"/>
                <a:gd name="T11" fmla="*/ 12 h 383"/>
                <a:gd name="T12" fmla="*/ 0 w 718"/>
                <a:gd name="T13" fmla="*/ 251 h 383"/>
                <a:gd name="T14" fmla="*/ 0 w 718"/>
                <a:gd name="T15" fmla="*/ 256 h 383"/>
                <a:gd name="T16" fmla="*/ 3 w 718"/>
                <a:gd name="T17" fmla="*/ 260 h 383"/>
                <a:gd name="T18" fmla="*/ 7 w 718"/>
                <a:gd name="T19" fmla="*/ 262 h 383"/>
                <a:gd name="T20" fmla="*/ 11 w 718"/>
                <a:gd name="T21" fmla="*/ 263 h 383"/>
                <a:gd name="T22" fmla="*/ 130 w 718"/>
                <a:gd name="T23" fmla="*/ 263 h 383"/>
                <a:gd name="T24" fmla="*/ 142 w 718"/>
                <a:gd name="T25" fmla="*/ 263 h 383"/>
                <a:gd name="T26" fmla="*/ 142 w 718"/>
                <a:gd name="T27" fmla="*/ 275 h 383"/>
                <a:gd name="T28" fmla="*/ 142 w 718"/>
                <a:gd name="T29" fmla="*/ 360 h 383"/>
                <a:gd name="T30" fmla="*/ 142 w 718"/>
                <a:gd name="T31" fmla="*/ 383 h 383"/>
                <a:gd name="T32" fmla="*/ 207 w 718"/>
                <a:gd name="T33" fmla="*/ 336 h 383"/>
                <a:gd name="T34" fmla="*/ 233 w 718"/>
                <a:gd name="T35" fmla="*/ 317 h 383"/>
                <a:gd name="T36" fmla="*/ 299 w 718"/>
                <a:gd name="T37" fmla="*/ 266 h 383"/>
                <a:gd name="T38" fmla="*/ 299 w 718"/>
                <a:gd name="T39" fmla="*/ 266 h 383"/>
                <a:gd name="T40" fmla="*/ 299 w 718"/>
                <a:gd name="T41" fmla="*/ 266 h 383"/>
                <a:gd name="T42" fmla="*/ 303 w 718"/>
                <a:gd name="T43" fmla="*/ 263 h 383"/>
                <a:gd name="T44" fmla="*/ 306 w 718"/>
                <a:gd name="T45" fmla="*/ 263 h 383"/>
                <a:gd name="T46" fmla="*/ 706 w 718"/>
                <a:gd name="T47" fmla="*/ 263 h 383"/>
                <a:gd name="T48" fmla="*/ 711 w 718"/>
                <a:gd name="T49" fmla="*/ 262 h 383"/>
                <a:gd name="T50" fmla="*/ 714 w 718"/>
                <a:gd name="T51" fmla="*/ 260 h 383"/>
                <a:gd name="T52" fmla="*/ 717 w 718"/>
                <a:gd name="T53" fmla="*/ 256 h 383"/>
                <a:gd name="T54" fmla="*/ 718 w 718"/>
                <a:gd name="T55" fmla="*/ 251 h 383"/>
                <a:gd name="T56" fmla="*/ 718 w 718"/>
                <a:gd name="T57" fmla="*/ 12 h 383"/>
                <a:gd name="T58" fmla="*/ 717 w 718"/>
                <a:gd name="T59" fmla="*/ 8 h 383"/>
                <a:gd name="T60" fmla="*/ 714 w 718"/>
                <a:gd name="T61" fmla="*/ 4 h 383"/>
                <a:gd name="T62" fmla="*/ 711 w 718"/>
                <a:gd name="T63" fmla="*/ 2 h 383"/>
                <a:gd name="T64" fmla="*/ 706 w 718"/>
                <a:gd name="T6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383">
                  <a:moveTo>
                    <a:pt x="706" y="0"/>
                  </a:moveTo>
                  <a:lnTo>
                    <a:pt x="11" y="0"/>
                  </a:lnTo>
                  <a:lnTo>
                    <a:pt x="7" y="2"/>
                  </a:lnTo>
                  <a:lnTo>
                    <a:pt x="3" y="4"/>
                  </a:lnTo>
                  <a:lnTo>
                    <a:pt x="0" y="8"/>
                  </a:lnTo>
                  <a:lnTo>
                    <a:pt x="0" y="12"/>
                  </a:lnTo>
                  <a:lnTo>
                    <a:pt x="0" y="251"/>
                  </a:lnTo>
                  <a:lnTo>
                    <a:pt x="0" y="256"/>
                  </a:lnTo>
                  <a:lnTo>
                    <a:pt x="3" y="260"/>
                  </a:lnTo>
                  <a:lnTo>
                    <a:pt x="7" y="262"/>
                  </a:lnTo>
                  <a:lnTo>
                    <a:pt x="11" y="263"/>
                  </a:lnTo>
                  <a:lnTo>
                    <a:pt x="130" y="263"/>
                  </a:lnTo>
                  <a:lnTo>
                    <a:pt x="142" y="263"/>
                  </a:lnTo>
                  <a:lnTo>
                    <a:pt x="142" y="275"/>
                  </a:lnTo>
                  <a:lnTo>
                    <a:pt x="142" y="360"/>
                  </a:lnTo>
                  <a:lnTo>
                    <a:pt x="142" y="383"/>
                  </a:lnTo>
                  <a:lnTo>
                    <a:pt x="207" y="336"/>
                  </a:lnTo>
                  <a:lnTo>
                    <a:pt x="233" y="317"/>
                  </a:lnTo>
                  <a:lnTo>
                    <a:pt x="299" y="266"/>
                  </a:lnTo>
                  <a:lnTo>
                    <a:pt x="299" y="266"/>
                  </a:lnTo>
                  <a:lnTo>
                    <a:pt x="299" y="266"/>
                  </a:lnTo>
                  <a:lnTo>
                    <a:pt x="303" y="263"/>
                  </a:lnTo>
                  <a:lnTo>
                    <a:pt x="306" y="263"/>
                  </a:lnTo>
                  <a:lnTo>
                    <a:pt x="706" y="263"/>
                  </a:lnTo>
                  <a:lnTo>
                    <a:pt x="711" y="262"/>
                  </a:lnTo>
                  <a:lnTo>
                    <a:pt x="714" y="260"/>
                  </a:lnTo>
                  <a:lnTo>
                    <a:pt x="717" y="256"/>
                  </a:lnTo>
                  <a:lnTo>
                    <a:pt x="718" y="251"/>
                  </a:lnTo>
                  <a:lnTo>
                    <a:pt x="718" y="12"/>
                  </a:lnTo>
                  <a:lnTo>
                    <a:pt x="717" y="8"/>
                  </a:lnTo>
                  <a:lnTo>
                    <a:pt x="714" y="4"/>
                  </a:lnTo>
                  <a:lnTo>
                    <a:pt x="711" y="2"/>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67" name="Forma libre: Forma 59">
            <a:extLst>
              <a:ext uri="{FF2B5EF4-FFF2-40B4-BE49-F238E27FC236}">
                <a16:creationId xmlns:a16="http://schemas.microsoft.com/office/drawing/2014/main" id="{E9A776C1-4437-48C2-B4D4-18B1077CAEB3}"/>
              </a:ext>
              <a:ext uri="{C183D7F6-B498-43B3-948B-1728B52AA6E4}">
                <adec:decorative xmlns:adec="http://schemas.microsoft.com/office/drawing/2017/decorative" xmlns="" val="1"/>
              </a:ext>
            </a:extLst>
          </p:cNvPr>
          <p:cNvSpPr/>
          <p:nvPr/>
        </p:nvSpPr>
        <p:spPr>
          <a:xfrm>
            <a:off x="9092101" y="-6892"/>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68" name="Picture 2" descr="Inicio - Facio &amp; Cañas - Servicios Legales en todas las áreas">
            <a:extLst>
              <a:ext uri="{FF2B5EF4-FFF2-40B4-BE49-F238E27FC236}">
                <a16:creationId xmlns:a16="http://schemas.microsoft.com/office/drawing/2014/main" id="{21174AC7-50F1-4D43-840F-50F10BA31B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09246" y="294311"/>
            <a:ext cx="1877160" cy="383964"/>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Lataxnet">
            <a:extLst>
              <a:ext uri="{FF2B5EF4-FFF2-40B4-BE49-F238E27FC236}">
                <a16:creationId xmlns:a16="http://schemas.microsoft.com/office/drawing/2014/main" id="{6B697524-46D4-4588-8307-3A6855D18CD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57" name="Imagen 56" descr="Imagen que contiene dibujo, plato&#10;&#10;Descripción generada automáticamente">
            <a:extLst>
              <a:ext uri="{FF2B5EF4-FFF2-40B4-BE49-F238E27FC236}">
                <a16:creationId xmlns:a16="http://schemas.microsoft.com/office/drawing/2014/main" id="{A3BE589C-5CEF-495B-8158-4B840F11F65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3537102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0"/>
            <a:ext cx="12192000" cy="2095415"/>
          </a:xfrm>
          <a:prstGeom prst="rect">
            <a:avLst/>
          </a:prstGeom>
        </p:spPr>
      </p:pic>
      <p:sp>
        <p:nvSpPr>
          <p:cNvPr id="221" name="Forma libre: Forma 59">
            <a:extLst>
              <a:ext uri="{FF2B5EF4-FFF2-40B4-BE49-F238E27FC236}">
                <a16:creationId xmlns:a16="http://schemas.microsoft.com/office/drawing/2014/main" id="{A648CB2B-1F77-4D6F-8854-B234E0DF9821}"/>
              </a:ext>
              <a:ext uri="{C183D7F6-B498-43B3-948B-1728B52AA6E4}">
                <adec:decorative xmlns:adec="http://schemas.microsoft.com/office/drawing/2017/decorative" xmlns="" val="1"/>
              </a:ext>
            </a:extLst>
          </p:cNvPr>
          <p:cNvSpPr/>
          <p:nvPr/>
        </p:nvSpPr>
        <p:spPr>
          <a:xfrm>
            <a:off x="9108143" y="9150"/>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7" name="objeto 5" descr="Rectángulo beige">
            <a:extLst>
              <a:ext uri="{FF2B5EF4-FFF2-40B4-BE49-F238E27FC236}">
                <a16:creationId xmlns:a16="http://schemas.microsoft.com/office/drawing/2014/main" id="{3843DB7B-7620-4E34-B330-3C763DB9BCF2}"/>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38" name="Imagen 37">
            <a:extLst>
              <a:ext uri="{FF2B5EF4-FFF2-40B4-BE49-F238E27FC236}">
                <a16:creationId xmlns:a16="http://schemas.microsoft.com/office/drawing/2014/main" id="{D23BD46C-C697-4208-85DE-9132128E18BD}"/>
              </a:ext>
            </a:extLst>
          </p:cNvPr>
          <p:cNvPicPr>
            <a:picLocks noChangeAspect="1"/>
          </p:cNvPicPr>
          <p:nvPr/>
        </p:nvPicPr>
        <p:blipFill>
          <a:blip r:embed="rId5"/>
          <a:stretch>
            <a:fillRect/>
          </a:stretch>
        </p:blipFill>
        <p:spPr>
          <a:xfrm>
            <a:off x="893706" y="97191"/>
            <a:ext cx="1249939" cy="833293"/>
          </a:xfrm>
          <a:prstGeom prst="ellipse">
            <a:avLst/>
          </a:prstGeom>
          <a:ln>
            <a:noFill/>
          </a:ln>
          <a:effectLst>
            <a:softEdge rad="63500"/>
          </a:effectLst>
        </p:spPr>
      </p:pic>
      <p:grpSp>
        <p:nvGrpSpPr>
          <p:cNvPr id="82" name="Grupo 81">
            <a:extLst>
              <a:ext uri="{FF2B5EF4-FFF2-40B4-BE49-F238E27FC236}">
                <a16:creationId xmlns:a16="http://schemas.microsoft.com/office/drawing/2014/main" id="{1B3FDD48-14F9-4552-9B01-647EE8667519}"/>
              </a:ext>
              <a:ext uri="{C183D7F6-B498-43B3-948B-1728B52AA6E4}">
                <adec:decorative xmlns:adec="http://schemas.microsoft.com/office/drawing/2017/decorative" xmlns="" val="1"/>
              </a:ext>
            </a:extLst>
          </p:cNvPr>
          <p:cNvGrpSpPr/>
          <p:nvPr/>
        </p:nvGrpSpPr>
        <p:grpSpPr>
          <a:xfrm>
            <a:off x="304800" y="1620658"/>
            <a:ext cx="3419021" cy="4751046"/>
            <a:chOff x="304800" y="1577182"/>
            <a:chExt cx="3419021" cy="2214588"/>
          </a:xfrm>
          <a:effectLst>
            <a:outerShdw blurRad="50800" dist="38100" dir="5400000" algn="t" rotWithShape="0">
              <a:prstClr val="black">
                <a:alpha val="20000"/>
              </a:prstClr>
            </a:outerShdw>
          </a:effectLst>
        </p:grpSpPr>
        <p:sp>
          <p:nvSpPr>
            <p:cNvPr id="83" name="Rectángulo 82">
              <a:extLst>
                <a:ext uri="{FF2B5EF4-FFF2-40B4-BE49-F238E27FC236}">
                  <a16:creationId xmlns:a16="http://schemas.microsoft.com/office/drawing/2014/main" id="{EBAACF4B-6F8E-4A4B-B2C7-1CD723735CF0}"/>
                </a:ext>
              </a:extLst>
            </p:cNvPr>
            <p:cNvSpPr/>
            <p:nvPr/>
          </p:nvSpPr>
          <p:spPr>
            <a:xfrm>
              <a:off x="304800" y="1577182"/>
              <a:ext cx="3419021" cy="3063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84" name="Rectángulo 83">
              <a:extLst>
                <a:ext uri="{FF2B5EF4-FFF2-40B4-BE49-F238E27FC236}">
                  <a16:creationId xmlns:a16="http://schemas.microsoft.com/office/drawing/2014/main" id="{17D9837C-FCE4-43CE-B61B-CDAF88EEBF02}"/>
                </a:ext>
              </a:extLst>
            </p:cNvPr>
            <p:cNvSpPr/>
            <p:nvPr/>
          </p:nvSpPr>
          <p:spPr>
            <a:xfrm>
              <a:off x="304800" y="1867944"/>
              <a:ext cx="3419021" cy="1923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85" name="Elipse 84">
            <a:extLst>
              <a:ext uri="{FF2B5EF4-FFF2-40B4-BE49-F238E27FC236}">
                <a16:creationId xmlns:a16="http://schemas.microsoft.com/office/drawing/2014/main" id="{493E7FB4-7974-44C5-AB98-5B3E32E47577}"/>
              </a:ext>
              <a:ext uri="{C183D7F6-B498-43B3-948B-1728B52AA6E4}">
                <adec:decorative xmlns:adec="http://schemas.microsoft.com/office/drawing/2017/decorative" xmlns="" val="1"/>
              </a:ext>
            </a:extLst>
          </p:cNvPr>
          <p:cNvSpPr/>
          <p:nvPr/>
        </p:nvSpPr>
        <p:spPr>
          <a:xfrm>
            <a:off x="1717782" y="1338497"/>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86" name="Grupo 85">
            <a:extLst>
              <a:ext uri="{FF2B5EF4-FFF2-40B4-BE49-F238E27FC236}">
                <a16:creationId xmlns:a16="http://schemas.microsoft.com/office/drawing/2014/main" id="{7C9A5890-9260-4A65-87A0-4817E3BF8B39}"/>
              </a:ext>
              <a:ext uri="{C183D7F6-B498-43B3-948B-1728B52AA6E4}">
                <adec:decorative xmlns:adec="http://schemas.microsoft.com/office/drawing/2017/decorative" xmlns="" val="1"/>
              </a:ext>
            </a:extLst>
          </p:cNvPr>
          <p:cNvGrpSpPr/>
          <p:nvPr/>
        </p:nvGrpSpPr>
        <p:grpSpPr>
          <a:xfrm>
            <a:off x="8313909" y="4553363"/>
            <a:ext cx="3419021" cy="1783794"/>
            <a:chOff x="304800" y="1577182"/>
            <a:chExt cx="3419021" cy="840814"/>
          </a:xfrm>
          <a:effectLst>
            <a:outerShdw blurRad="50800" dist="38100" dir="5400000" algn="t" rotWithShape="0">
              <a:prstClr val="black">
                <a:alpha val="20000"/>
              </a:prstClr>
            </a:outerShdw>
          </a:effectLst>
        </p:grpSpPr>
        <p:sp>
          <p:nvSpPr>
            <p:cNvPr id="88" name="Rectángulo 87">
              <a:extLst>
                <a:ext uri="{FF2B5EF4-FFF2-40B4-BE49-F238E27FC236}">
                  <a16:creationId xmlns:a16="http://schemas.microsoft.com/office/drawing/2014/main" id="{8E8290A3-DC33-4ABE-A5FD-ACE17E3FF244}"/>
                </a:ext>
              </a:extLst>
            </p:cNvPr>
            <p:cNvSpPr/>
            <p:nvPr/>
          </p:nvSpPr>
          <p:spPr>
            <a:xfrm>
              <a:off x="304800" y="1577182"/>
              <a:ext cx="3419021" cy="28391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90" name="Rectángulo 89">
              <a:extLst>
                <a:ext uri="{FF2B5EF4-FFF2-40B4-BE49-F238E27FC236}">
                  <a16:creationId xmlns:a16="http://schemas.microsoft.com/office/drawing/2014/main" id="{AD228179-E307-473B-B533-76330658852C}"/>
                </a:ext>
              </a:extLst>
            </p:cNvPr>
            <p:cNvSpPr/>
            <p:nvPr/>
          </p:nvSpPr>
          <p:spPr>
            <a:xfrm>
              <a:off x="304800" y="1856441"/>
              <a:ext cx="3419021" cy="561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91" name="Elipse 90">
            <a:extLst>
              <a:ext uri="{FF2B5EF4-FFF2-40B4-BE49-F238E27FC236}">
                <a16:creationId xmlns:a16="http://schemas.microsoft.com/office/drawing/2014/main" id="{E08B71FE-1B64-404E-8EDA-4EB99AA8140E}"/>
              </a:ext>
              <a:ext uri="{C183D7F6-B498-43B3-948B-1728B52AA6E4}">
                <adec:decorative xmlns:adec="http://schemas.microsoft.com/office/drawing/2017/decorative" xmlns="" val="1"/>
              </a:ext>
            </a:extLst>
          </p:cNvPr>
          <p:cNvSpPr/>
          <p:nvPr/>
        </p:nvSpPr>
        <p:spPr>
          <a:xfrm>
            <a:off x="9694807" y="4250510"/>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94" name="Picture 2" descr="Temporizador de cronómetro - Descargar PNG/SVG transparente">
            <a:extLst>
              <a:ext uri="{FF2B5EF4-FFF2-40B4-BE49-F238E27FC236}">
                <a16:creationId xmlns:a16="http://schemas.microsoft.com/office/drawing/2014/main" id="{EBB84302-B820-4732-B7D1-075BA2E22198}"/>
              </a:ext>
            </a:extLst>
          </p:cNvPr>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83907" y="137193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95" name="Forma libre 5" descr="icono de flechas">
            <a:extLst>
              <a:ext uri="{FF2B5EF4-FFF2-40B4-BE49-F238E27FC236}">
                <a16:creationId xmlns:a16="http://schemas.microsoft.com/office/drawing/2014/main" id="{9BA7FEF3-6071-4114-BD1E-88365AEAF368}"/>
              </a:ext>
            </a:extLst>
          </p:cNvPr>
          <p:cNvSpPr>
            <a:spLocks noChangeAspect="1" noEditPoints="1"/>
          </p:cNvSpPr>
          <p:nvPr/>
        </p:nvSpPr>
        <p:spPr bwMode="auto">
          <a:xfrm rot="10800000">
            <a:off x="9816194" y="4337498"/>
            <a:ext cx="465507" cy="50400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a:effectLst>
            <a:softEdge rad="0"/>
          </a:effectLst>
        </p:spPr>
        <p:txBody>
          <a:bodyPr vert="horz" wrap="square" lIns="91440" tIns="45720" rIns="91440" bIns="45720" numCol="1" rtlCol="0" anchor="t" anchorCtr="0" compatLnSpc="1">
            <a:prstTxWarp prst="textNoShape">
              <a:avLst/>
            </a:prstTxWarp>
          </a:bodyPr>
          <a:lstStyle/>
          <a:p>
            <a:pPr rtl="0"/>
            <a:endParaRPr lang="es-ES" dirty="0"/>
          </a:p>
        </p:txBody>
      </p:sp>
      <p:sp>
        <p:nvSpPr>
          <p:cNvPr id="98" name="CuadroTexto 97">
            <a:extLst>
              <a:ext uri="{FF2B5EF4-FFF2-40B4-BE49-F238E27FC236}">
                <a16:creationId xmlns:a16="http://schemas.microsoft.com/office/drawing/2014/main" id="{15C2EC1B-8BFB-4F67-A2B1-B80DF2E23145}"/>
              </a:ext>
            </a:extLst>
          </p:cNvPr>
          <p:cNvSpPr txBox="1"/>
          <p:nvPr/>
        </p:nvSpPr>
        <p:spPr>
          <a:xfrm>
            <a:off x="8269930" y="5263766"/>
            <a:ext cx="3464024" cy="938719"/>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Current taxes due, related to all and any payment agreement in force up to March 19, 2020, are reduced to 50% and, at the same time, the payment period of these tax debts is doubled in order to regularize taxpayers. </a:t>
            </a:r>
          </a:p>
        </p:txBody>
      </p:sp>
      <p:sp>
        <p:nvSpPr>
          <p:cNvPr id="99" name="CuadroTexto 98">
            <a:extLst>
              <a:ext uri="{FF2B5EF4-FFF2-40B4-BE49-F238E27FC236}">
                <a16:creationId xmlns:a16="http://schemas.microsoft.com/office/drawing/2014/main" id="{81866174-2EDC-4A6E-A522-9F103C6E9B77}"/>
              </a:ext>
            </a:extLst>
          </p:cNvPr>
          <p:cNvSpPr txBox="1"/>
          <p:nvPr/>
        </p:nvSpPr>
        <p:spPr>
          <a:xfrm>
            <a:off x="282695" y="2255891"/>
            <a:ext cx="3464024" cy="4154984"/>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deadline for the filing and payment of the Transfer of Industrialized Goods and Services Tax (“ITBIS” or Value Added Tax “VAT”), that was due for the February 2020 fiscal period, is extended to March 30, 2020 (deadline was originally on March 20, 2020). Additionally, the VAT due may be paid in up to 4 consecutive, monthly and equal payment installments, free of the compensatory interests (1.10% monthly) that could result from the formalization of the payment agreement. </a:t>
            </a:r>
            <a:endParaRPr lang="es-ES" sz="1100" dirty="0"/>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An extension is established for the deadline for the filing and payment of the Corporate Income Tax Returns (IR-2) for the fiscal period ended in December 31, 2019. The new filing and payment deadline is May 29, 2020 (originally April 29, 2020). </a:t>
            </a:r>
            <a:endParaRPr lang="es-ES" sz="1100" dirty="0"/>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Likewise, this deadline extension applies to:</a:t>
            </a:r>
            <a:endParaRPr lang="es-ES" sz="1100" dirty="0"/>
          </a:p>
          <a:p>
            <a:pPr marL="171450" indent="-171450" algn="just">
              <a:buFont typeface="Wingdings" panose="05000000000000000000" pitchFamily="2" charset="2"/>
              <a:buChar char="Ø"/>
            </a:pPr>
            <a:endParaRPr lang="es-ES" sz="1100" dirty="0"/>
          </a:p>
          <a:p>
            <a:pPr marL="360363" lvl="1" indent="-171450" algn="just">
              <a:buFont typeface="Wingdings" panose="05000000000000000000" pitchFamily="2" charset="2"/>
              <a:buChar char="§"/>
            </a:pPr>
            <a:r>
              <a:rPr lang="en-US" sz="1100" dirty="0"/>
              <a:t>Income Tax Returns for Individuals with Sole Business Ownership (“SBO”).</a:t>
            </a:r>
            <a:endParaRPr lang="es-ES" sz="1100" dirty="0"/>
          </a:p>
          <a:p>
            <a:pPr marL="1560513" lvl="4" algn="just"/>
            <a:r>
              <a:rPr lang="es-ES" sz="1100" dirty="0"/>
              <a:t>(…) </a:t>
            </a:r>
            <a:r>
              <a:rPr lang="es-ES" sz="1100" dirty="0" err="1"/>
              <a:t>Keep</a:t>
            </a:r>
            <a:r>
              <a:rPr lang="es-ES" sz="1100" dirty="0"/>
              <a:t> </a:t>
            </a:r>
            <a:r>
              <a:rPr lang="es-ES" sz="1100" dirty="0" err="1"/>
              <a:t>going</a:t>
            </a:r>
            <a:r>
              <a:rPr lang="es-ES" sz="1100" dirty="0"/>
              <a:t>…</a:t>
            </a:r>
          </a:p>
          <a:p>
            <a:pPr marL="171450" indent="-171450" algn="just">
              <a:buFont typeface="Wingdings" panose="05000000000000000000" pitchFamily="2" charset="2"/>
              <a:buChar char="Ø"/>
            </a:pPr>
            <a:endParaRPr lang="en-US" sz="1100" dirty="0"/>
          </a:p>
        </p:txBody>
      </p:sp>
      <p:grpSp>
        <p:nvGrpSpPr>
          <p:cNvPr id="27" name="Grupo 26">
            <a:extLst>
              <a:ext uri="{FF2B5EF4-FFF2-40B4-BE49-F238E27FC236}">
                <a16:creationId xmlns:a16="http://schemas.microsoft.com/office/drawing/2014/main" id="{800DA605-919D-4972-8D50-9D946F6894E3}"/>
              </a:ext>
              <a:ext uri="{C183D7F6-B498-43B3-948B-1728B52AA6E4}">
                <adec:decorative xmlns:adec="http://schemas.microsoft.com/office/drawing/2017/decorative" xmlns="" val="1"/>
              </a:ext>
            </a:extLst>
          </p:cNvPr>
          <p:cNvGrpSpPr/>
          <p:nvPr/>
        </p:nvGrpSpPr>
        <p:grpSpPr>
          <a:xfrm>
            <a:off x="4294676" y="1608168"/>
            <a:ext cx="3419021" cy="4751046"/>
            <a:chOff x="304800" y="1577182"/>
            <a:chExt cx="3419021" cy="2214588"/>
          </a:xfrm>
          <a:effectLst>
            <a:outerShdw blurRad="50800" dist="38100" dir="5400000" algn="t" rotWithShape="0">
              <a:prstClr val="black">
                <a:alpha val="20000"/>
              </a:prstClr>
            </a:outerShdw>
          </a:effectLst>
        </p:grpSpPr>
        <p:sp>
          <p:nvSpPr>
            <p:cNvPr id="28" name="Rectángulo 27">
              <a:extLst>
                <a:ext uri="{FF2B5EF4-FFF2-40B4-BE49-F238E27FC236}">
                  <a16:creationId xmlns:a16="http://schemas.microsoft.com/office/drawing/2014/main" id="{6D88B915-A0C0-4B5B-A3D3-9335B2FBC466}"/>
                </a:ext>
              </a:extLst>
            </p:cNvPr>
            <p:cNvSpPr/>
            <p:nvPr/>
          </p:nvSpPr>
          <p:spPr>
            <a:xfrm>
              <a:off x="304800" y="1577182"/>
              <a:ext cx="3419021" cy="3063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29" name="Rectángulo 28">
              <a:extLst>
                <a:ext uri="{FF2B5EF4-FFF2-40B4-BE49-F238E27FC236}">
                  <a16:creationId xmlns:a16="http://schemas.microsoft.com/office/drawing/2014/main" id="{7142A273-BF0C-41E4-B4DA-3D1C4C468F5D}"/>
                </a:ext>
              </a:extLst>
            </p:cNvPr>
            <p:cNvSpPr/>
            <p:nvPr/>
          </p:nvSpPr>
          <p:spPr>
            <a:xfrm>
              <a:off x="304800" y="1867944"/>
              <a:ext cx="3419021" cy="1923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30" name="Elipse 29">
            <a:extLst>
              <a:ext uri="{FF2B5EF4-FFF2-40B4-BE49-F238E27FC236}">
                <a16:creationId xmlns:a16="http://schemas.microsoft.com/office/drawing/2014/main" id="{725B8543-45D9-4B9C-9122-5C4E4C6D449C}"/>
              </a:ext>
              <a:ext uri="{C183D7F6-B498-43B3-948B-1728B52AA6E4}">
                <adec:decorative xmlns:adec="http://schemas.microsoft.com/office/drawing/2017/decorative" xmlns="" val="1"/>
              </a:ext>
            </a:extLst>
          </p:cNvPr>
          <p:cNvSpPr/>
          <p:nvPr/>
        </p:nvSpPr>
        <p:spPr>
          <a:xfrm>
            <a:off x="5707658" y="1326007"/>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31" name="Picture 2" descr="Temporizador de cronómetro - Descargar PNG/SVG transparente">
            <a:extLst>
              <a:ext uri="{FF2B5EF4-FFF2-40B4-BE49-F238E27FC236}">
                <a16:creationId xmlns:a16="http://schemas.microsoft.com/office/drawing/2014/main" id="{CDEB272E-2823-4960-99EA-F7826132A642}"/>
              </a:ext>
            </a:extLst>
          </p:cNvPr>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773783" y="135944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32" name="CuadroTexto 31">
            <a:extLst>
              <a:ext uri="{FF2B5EF4-FFF2-40B4-BE49-F238E27FC236}">
                <a16:creationId xmlns:a16="http://schemas.microsoft.com/office/drawing/2014/main" id="{7FE2832B-A709-4820-8905-AF23AB87A76F}"/>
              </a:ext>
            </a:extLst>
          </p:cNvPr>
          <p:cNvSpPr txBox="1"/>
          <p:nvPr/>
        </p:nvSpPr>
        <p:spPr>
          <a:xfrm>
            <a:off x="4272571" y="2243401"/>
            <a:ext cx="3464024" cy="1107996"/>
          </a:xfrm>
          <a:prstGeom prst="rect">
            <a:avLst/>
          </a:prstGeom>
          <a:noFill/>
        </p:spPr>
        <p:txBody>
          <a:bodyPr wrap="square" rtlCol="0">
            <a:spAutoFit/>
          </a:bodyPr>
          <a:lstStyle/>
          <a:p>
            <a:pPr marL="360363" lvl="1" indent="-171450" algn="just">
              <a:buFont typeface="Wingdings" panose="05000000000000000000" pitchFamily="2" charset="2"/>
              <a:buChar char="§"/>
            </a:pPr>
            <a:r>
              <a:rPr lang="en-US" sz="1100" dirty="0"/>
              <a:t>1st. installment of the Asset Tax payment for Individuals SBO.</a:t>
            </a:r>
          </a:p>
          <a:p>
            <a:pPr marL="360363" lvl="1" indent="-171450" algn="just">
              <a:buFont typeface="Wingdings" panose="05000000000000000000" pitchFamily="2" charset="2"/>
              <a:buChar char="§"/>
            </a:pPr>
            <a:r>
              <a:rPr lang="en-US" sz="1100" dirty="0"/>
              <a:t>1st. installment of the Asset Tax payment for juridical persons with year-end 12/31/19.</a:t>
            </a:r>
          </a:p>
          <a:p>
            <a:pPr marL="360363" lvl="1" indent="-171450" algn="just">
              <a:buFont typeface="Wingdings" panose="05000000000000000000" pitchFamily="2" charset="2"/>
              <a:buChar char="§"/>
            </a:pPr>
            <a:r>
              <a:rPr lang="en-US" sz="1100" dirty="0"/>
              <a:t>Informative Income Tax Return for Non-for-Profit Institutions with year-end 12/31/19.</a:t>
            </a:r>
          </a:p>
        </p:txBody>
      </p:sp>
      <p:sp>
        <p:nvSpPr>
          <p:cNvPr id="33" name="CuadroTexto 32">
            <a:extLst>
              <a:ext uri="{FF2B5EF4-FFF2-40B4-BE49-F238E27FC236}">
                <a16:creationId xmlns:a16="http://schemas.microsoft.com/office/drawing/2014/main" id="{102604E7-A4F7-4C66-A4CF-B50580A96ED2}"/>
              </a:ext>
            </a:extLst>
          </p:cNvPr>
          <p:cNvSpPr txBox="1"/>
          <p:nvPr/>
        </p:nvSpPr>
        <p:spPr>
          <a:xfrm>
            <a:off x="4286971" y="3521779"/>
            <a:ext cx="3464024" cy="2462213"/>
          </a:xfrm>
          <a:prstGeom prst="rect">
            <a:avLst/>
          </a:prstGeom>
          <a:noFill/>
        </p:spPr>
        <p:txBody>
          <a:bodyPr wrap="square" rtlCol="0">
            <a:spAutoFit/>
          </a:bodyPr>
          <a:lstStyle/>
          <a:p>
            <a:pPr marL="171450" indent="-171450" algn="just">
              <a:buFont typeface="Wingdings" panose="05000000000000000000" pitchFamily="2" charset="2"/>
              <a:buChar char="Ø"/>
            </a:pPr>
            <a:r>
              <a:rPr lang="es-ES" sz="1100" dirty="0" err="1"/>
              <a:t>From</a:t>
            </a:r>
            <a:r>
              <a:rPr lang="es-ES" sz="1100" dirty="0"/>
              <a:t> </a:t>
            </a:r>
            <a:r>
              <a:rPr lang="es-ES" sz="1100" dirty="0" err="1"/>
              <a:t>the</a:t>
            </a:r>
            <a:r>
              <a:rPr lang="es-ES" sz="1100" dirty="0"/>
              <a:t> </a:t>
            </a:r>
            <a:r>
              <a:rPr lang="es-ES" sz="1100" dirty="0" err="1"/>
              <a:t>above</a:t>
            </a:r>
            <a:r>
              <a:rPr lang="es-ES" sz="1100" dirty="0"/>
              <a:t>, </a:t>
            </a:r>
            <a:r>
              <a:rPr lang="en-US" sz="1100" dirty="0"/>
              <a:t>in case income taxes are due, its payment may be extended up to 4 equal, consecutive and monthly installments, free of compensatory interests (1.10% per month).</a:t>
            </a:r>
            <a:endParaRPr lang="es-ES" sz="1100" dirty="0"/>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An extension to the filing and payment, for the next 3 fiscal periods (March, April and May </a:t>
            </a:r>
            <a:r>
              <a:rPr lang="es-ES" sz="1100" dirty="0"/>
              <a:t>2020</a:t>
            </a:r>
            <a:r>
              <a:rPr lang="en-US" sz="1100" dirty="0"/>
              <a:t>), has been granted to the following tax obligations:</a:t>
            </a:r>
            <a:endParaRPr lang="es-ES" sz="1100" dirty="0"/>
          </a:p>
          <a:p>
            <a:pPr marL="360363" indent="-171450" algn="just">
              <a:buFont typeface="Wingdings" panose="05000000000000000000" pitchFamily="2" charset="2"/>
              <a:buChar char="§"/>
            </a:pPr>
            <a:r>
              <a:rPr lang="en-US" sz="1100" dirty="0"/>
              <a:t>Tax on Casinos</a:t>
            </a:r>
          </a:p>
          <a:p>
            <a:pPr marL="360363" indent="-171450" algn="just">
              <a:buFont typeface="Wingdings" panose="05000000000000000000" pitchFamily="2" charset="2"/>
              <a:buChar char="§"/>
            </a:pPr>
            <a:r>
              <a:rPr lang="en-US" sz="1100" dirty="0"/>
              <a:t>Tax on Slot Machines</a:t>
            </a:r>
          </a:p>
          <a:p>
            <a:pPr marL="360363" indent="-171450" algn="just">
              <a:buFont typeface="Wingdings" panose="05000000000000000000" pitchFamily="2" charset="2"/>
              <a:buChar char="§"/>
            </a:pPr>
            <a:r>
              <a:rPr lang="en-US" sz="1100" dirty="0"/>
              <a:t>Single Tax on Sports Betting Agencies</a:t>
            </a:r>
          </a:p>
          <a:p>
            <a:pPr marL="360363" indent="-171450" algn="just">
              <a:buFont typeface="Wingdings" panose="05000000000000000000" pitchFamily="2" charset="2"/>
              <a:buChar char="§"/>
            </a:pPr>
            <a:r>
              <a:rPr lang="en-US" sz="1100" dirty="0"/>
              <a:t>Single Tax on Lottery Agencies</a:t>
            </a:r>
          </a:p>
          <a:p>
            <a:pPr marL="360363" indent="-171450" algn="just">
              <a:buFont typeface="Wingdings" panose="05000000000000000000" pitchFamily="2" charset="2"/>
              <a:buChar char="§"/>
            </a:pPr>
            <a:endParaRPr lang="es-ES" sz="1100" dirty="0"/>
          </a:p>
          <a:p>
            <a:pPr marL="1560513" lvl="3" algn="just"/>
            <a:r>
              <a:rPr lang="es-ES" sz="1100" dirty="0"/>
              <a:t>          (…) </a:t>
            </a:r>
            <a:r>
              <a:rPr lang="es-ES" sz="1100" dirty="0" err="1"/>
              <a:t>Keep</a:t>
            </a:r>
            <a:r>
              <a:rPr lang="es-ES" sz="1100" dirty="0"/>
              <a:t> </a:t>
            </a:r>
            <a:r>
              <a:rPr lang="es-ES" sz="1100" dirty="0" err="1"/>
              <a:t>going</a:t>
            </a:r>
            <a:r>
              <a:rPr lang="es-ES" sz="1100" dirty="0"/>
              <a:t>…</a:t>
            </a:r>
          </a:p>
        </p:txBody>
      </p:sp>
      <p:pic>
        <p:nvPicPr>
          <p:cNvPr id="32770" name="Picture 2" descr="Pellerano &amp; Herrera | RDabogados.com">
            <a:extLst>
              <a:ext uri="{FF2B5EF4-FFF2-40B4-BE49-F238E27FC236}">
                <a16:creationId xmlns:a16="http://schemas.microsoft.com/office/drawing/2014/main" id="{EA96DD47-ECBB-401E-ABE8-7E25B5E45F8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10110565" y="224774"/>
            <a:ext cx="1848351" cy="546042"/>
          </a:xfrm>
          <a:prstGeom prst="rect">
            <a:avLst/>
          </a:prstGeom>
          <a:ln>
            <a:noFill/>
          </a:ln>
          <a:effectLst>
            <a:softEdge rad="38100"/>
          </a:effectLst>
          <a:extLst>
            <a:ext uri="{909E8E84-426E-40DD-AFC4-6F175D3DCCD1}">
              <a14:hiddenFill xmlns:a14="http://schemas.microsoft.com/office/drawing/2010/main">
                <a:solidFill>
                  <a:srgbClr val="FFFFFF"/>
                </a:solidFill>
              </a14:hiddenFill>
            </a:ext>
          </a:extLst>
        </p:spPr>
      </p:pic>
      <p:grpSp>
        <p:nvGrpSpPr>
          <p:cNvPr id="34" name="Grupo 33">
            <a:extLst>
              <a:ext uri="{FF2B5EF4-FFF2-40B4-BE49-F238E27FC236}">
                <a16:creationId xmlns:a16="http://schemas.microsoft.com/office/drawing/2014/main" id="{DC29A644-CA92-4AD7-99E8-C42309B8A7FE}"/>
              </a:ext>
              <a:ext uri="{C183D7F6-B498-43B3-948B-1728B52AA6E4}">
                <adec:decorative xmlns:adec="http://schemas.microsoft.com/office/drawing/2017/decorative" xmlns="" val="1"/>
              </a:ext>
            </a:extLst>
          </p:cNvPr>
          <p:cNvGrpSpPr/>
          <p:nvPr/>
        </p:nvGrpSpPr>
        <p:grpSpPr>
          <a:xfrm>
            <a:off x="8306994" y="1605389"/>
            <a:ext cx="3419021" cy="2358333"/>
            <a:chOff x="304800" y="1577182"/>
            <a:chExt cx="3419021" cy="1099281"/>
          </a:xfrm>
          <a:effectLst>
            <a:outerShdw blurRad="50800" dist="38100" dir="5400000" algn="t" rotWithShape="0">
              <a:prstClr val="black">
                <a:alpha val="20000"/>
              </a:prstClr>
            </a:outerShdw>
          </a:effectLst>
        </p:grpSpPr>
        <p:sp>
          <p:nvSpPr>
            <p:cNvPr id="35" name="Rectángulo 34">
              <a:extLst>
                <a:ext uri="{FF2B5EF4-FFF2-40B4-BE49-F238E27FC236}">
                  <a16:creationId xmlns:a16="http://schemas.microsoft.com/office/drawing/2014/main" id="{B9E32CF6-B4D9-44E5-A4FD-C7BFDAB3E492}"/>
                </a:ext>
              </a:extLst>
            </p:cNvPr>
            <p:cNvSpPr/>
            <p:nvPr/>
          </p:nvSpPr>
          <p:spPr>
            <a:xfrm>
              <a:off x="304800" y="1577182"/>
              <a:ext cx="3419021" cy="30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39" name="Rectángulo 38">
              <a:extLst>
                <a:ext uri="{FF2B5EF4-FFF2-40B4-BE49-F238E27FC236}">
                  <a16:creationId xmlns:a16="http://schemas.microsoft.com/office/drawing/2014/main" id="{11FDD13B-09DA-46C0-8A7C-B61EDC32422C}"/>
                </a:ext>
              </a:extLst>
            </p:cNvPr>
            <p:cNvSpPr/>
            <p:nvPr/>
          </p:nvSpPr>
          <p:spPr>
            <a:xfrm>
              <a:off x="304800" y="1878325"/>
              <a:ext cx="3419021" cy="798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40" name="Elipse 39">
            <a:extLst>
              <a:ext uri="{FF2B5EF4-FFF2-40B4-BE49-F238E27FC236}">
                <a16:creationId xmlns:a16="http://schemas.microsoft.com/office/drawing/2014/main" id="{D4B7DF70-5B00-49BC-A2C4-D9DE75017DB4}"/>
              </a:ext>
              <a:ext uri="{C183D7F6-B498-43B3-948B-1728B52AA6E4}">
                <adec:decorative xmlns:adec="http://schemas.microsoft.com/office/drawing/2017/decorative" xmlns="" val="1"/>
              </a:ext>
            </a:extLst>
          </p:cNvPr>
          <p:cNvSpPr/>
          <p:nvPr/>
        </p:nvSpPr>
        <p:spPr>
          <a:xfrm>
            <a:off x="9719976" y="1378353"/>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41" name="Picture 2" descr="Temporizador de cronómetro - Descargar PNG/SVG transparente">
            <a:extLst>
              <a:ext uri="{FF2B5EF4-FFF2-40B4-BE49-F238E27FC236}">
                <a16:creationId xmlns:a16="http://schemas.microsoft.com/office/drawing/2014/main" id="{70B478CD-3E89-4129-8188-E4B25EBF6547}"/>
              </a:ext>
            </a:extLst>
          </p:cNvPr>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786101" y="1411794"/>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43" name="CuadroTexto 42">
            <a:extLst>
              <a:ext uri="{FF2B5EF4-FFF2-40B4-BE49-F238E27FC236}">
                <a16:creationId xmlns:a16="http://schemas.microsoft.com/office/drawing/2014/main" id="{D6637BD0-F621-4FE2-B773-96E67DD897E7}"/>
              </a:ext>
            </a:extLst>
          </p:cNvPr>
          <p:cNvSpPr txBox="1"/>
          <p:nvPr/>
        </p:nvSpPr>
        <p:spPr>
          <a:xfrm>
            <a:off x="8270806" y="2281681"/>
            <a:ext cx="3464024" cy="1446550"/>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Taxpayers with payment agreements in force as of April 1, 2020, are granted an automatic 3-month extension to the payments of fees that are due in April, May, and June 2020. The facilities established in Notice No. 23-20 of March 19, 2019 regarding the 50% reduction of the current value of the installments related to all the payment agreements.</a:t>
            </a:r>
            <a:endParaRPr lang="es-ES" sz="1100" dirty="0"/>
          </a:p>
        </p:txBody>
      </p:sp>
      <p:sp>
        <p:nvSpPr>
          <p:cNvPr id="42" name="Título 2">
            <a:extLst>
              <a:ext uri="{FF2B5EF4-FFF2-40B4-BE49-F238E27FC236}">
                <a16:creationId xmlns:a16="http://schemas.microsoft.com/office/drawing/2014/main" id="{DD727C92-F62C-4869-8CB8-A583B1F8EC55}"/>
              </a:ext>
            </a:extLst>
          </p:cNvPr>
          <p:cNvSpPr>
            <a:spLocks noGrp="1"/>
          </p:cNvSpPr>
          <p:nvPr>
            <p:ph type="title"/>
          </p:nvPr>
        </p:nvSpPr>
        <p:spPr>
          <a:xfrm>
            <a:off x="2225813" y="-121618"/>
            <a:ext cx="3349070" cy="1325563"/>
          </a:xfrm>
        </p:spPr>
        <p:txBody>
          <a:bodyPr rtlCol="0"/>
          <a:lstStyle/>
          <a:p>
            <a:pPr rtl="0"/>
            <a:r>
              <a:rPr lang="es-ES" dirty="0">
                <a:solidFill>
                  <a:schemeClr val="bg1"/>
                </a:solidFill>
              </a:rPr>
              <a:t>DOMINICAN</a:t>
            </a:r>
            <a:br>
              <a:rPr lang="es-ES" dirty="0">
                <a:solidFill>
                  <a:schemeClr val="bg1"/>
                </a:solidFill>
              </a:rPr>
            </a:br>
            <a:r>
              <a:rPr lang="es-ES" dirty="0">
                <a:solidFill>
                  <a:schemeClr val="bg1"/>
                </a:solidFill>
              </a:rPr>
              <a:t>REPUBLIC</a:t>
            </a:r>
          </a:p>
        </p:txBody>
      </p:sp>
      <p:pic>
        <p:nvPicPr>
          <p:cNvPr id="46" name="Picture 2" descr="Lataxnet">
            <a:extLst>
              <a:ext uri="{FF2B5EF4-FFF2-40B4-BE49-F238E27FC236}">
                <a16:creationId xmlns:a16="http://schemas.microsoft.com/office/drawing/2014/main" id="{1E8E4A55-8719-4353-AF36-4E6BF3A3A0C2}"/>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45" name="Imagen 44" descr="Imagen que contiene dibujo, plato&#10;&#10;Descripción generada automáticamente">
            <a:extLst>
              <a:ext uri="{FF2B5EF4-FFF2-40B4-BE49-F238E27FC236}">
                <a16:creationId xmlns:a16="http://schemas.microsoft.com/office/drawing/2014/main" id="{B91E28A5-CD49-424F-9FD4-BBF6A31EBAD4}"/>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119253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4929"/>
            <a:ext cx="12199647" cy="4753072"/>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0"/>
            <a:ext cx="12192000" cy="2095415"/>
          </a:xfrm>
          <a:prstGeom prst="rect">
            <a:avLst/>
          </a:prstGeom>
        </p:spPr>
      </p:pic>
      <p:sp>
        <p:nvSpPr>
          <p:cNvPr id="62" name="Título 2">
            <a:extLst>
              <a:ext uri="{FF2B5EF4-FFF2-40B4-BE49-F238E27FC236}">
                <a16:creationId xmlns:a16="http://schemas.microsoft.com/office/drawing/2014/main" id="{3DCAEA40-29A9-4634-8ED6-13295C1F7591}"/>
              </a:ext>
            </a:extLst>
          </p:cNvPr>
          <p:cNvSpPr>
            <a:spLocks noGrp="1"/>
          </p:cNvSpPr>
          <p:nvPr>
            <p:ph type="title"/>
          </p:nvPr>
        </p:nvSpPr>
        <p:spPr>
          <a:xfrm>
            <a:off x="2225813" y="-121618"/>
            <a:ext cx="3349070" cy="1325563"/>
          </a:xfrm>
        </p:spPr>
        <p:txBody>
          <a:bodyPr rtlCol="0"/>
          <a:lstStyle/>
          <a:p>
            <a:pPr rtl="0"/>
            <a:r>
              <a:rPr lang="es-ES" dirty="0">
                <a:solidFill>
                  <a:schemeClr val="bg1"/>
                </a:solidFill>
              </a:rPr>
              <a:t>DOMINICAN</a:t>
            </a:r>
            <a:br>
              <a:rPr lang="es-ES" dirty="0">
                <a:solidFill>
                  <a:schemeClr val="bg1"/>
                </a:solidFill>
              </a:rPr>
            </a:br>
            <a:r>
              <a:rPr lang="es-ES" dirty="0">
                <a:solidFill>
                  <a:schemeClr val="bg1"/>
                </a:solidFill>
              </a:rPr>
              <a:t>REPUBLIC</a:t>
            </a:r>
          </a:p>
        </p:txBody>
      </p:sp>
      <p:sp>
        <p:nvSpPr>
          <p:cNvPr id="63" name="objeto 5" descr="Rectángulo beige">
            <a:extLst>
              <a:ext uri="{FF2B5EF4-FFF2-40B4-BE49-F238E27FC236}">
                <a16:creationId xmlns:a16="http://schemas.microsoft.com/office/drawing/2014/main" id="{56A58B00-9289-4DC9-8FF6-34C006D6B3A8}"/>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8" name="Imagen 7">
            <a:extLst>
              <a:ext uri="{FF2B5EF4-FFF2-40B4-BE49-F238E27FC236}">
                <a16:creationId xmlns:a16="http://schemas.microsoft.com/office/drawing/2014/main" id="{9ED4112E-9277-4A27-9D3D-5C784C808F6E}"/>
              </a:ext>
            </a:extLst>
          </p:cNvPr>
          <p:cNvPicPr>
            <a:picLocks noChangeAspect="1"/>
          </p:cNvPicPr>
          <p:nvPr/>
        </p:nvPicPr>
        <p:blipFill>
          <a:blip r:embed="rId5"/>
          <a:stretch>
            <a:fillRect/>
          </a:stretch>
        </p:blipFill>
        <p:spPr>
          <a:xfrm>
            <a:off x="893706" y="97191"/>
            <a:ext cx="1249939" cy="833293"/>
          </a:xfrm>
          <a:prstGeom prst="ellipse">
            <a:avLst/>
          </a:prstGeom>
          <a:ln>
            <a:noFill/>
          </a:ln>
          <a:effectLst>
            <a:softEdge rad="63500"/>
          </a:effectLst>
        </p:spPr>
      </p:pic>
      <p:grpSp>
        <p:nvGrpSpPr>
          <p:cNvPr id="68" name="Grupo 67">
            <a:extLst>
              <a:ext uri="{FF2B5EF4-FFF2-40B4-BE49-F238E27FC236}">
                <a16:creationId xmlns:a16="http://schemas.microsoft.com/office/drawing/2014/main" id="{5FD07CF1-0DAF-4BCB-BAF9-DAECDEAE5E83}"/>
              </a:ext>
              <a:ext uri="{C183D7F6-B498-43B3-948B-1728B52AA6E4}">
                <adec:decorative xmlns:adec="http://schemas.microsoft.com/office/drawing/2017/decorative" xmlns="" val="1"/>
              </a:ext>
            </a:extLst>
          </p:cNvPr>
          <p:cNvGrpSpPr/>
          <p:nvPr/>
        </p:nvGrpSpPr>
        <p:grpSpPr>
          <a:xfrm>
            <a:off x="4386489" y="1625308"/>
            <a:ext cx="3419021" cy="3706115"/>
            <a:chOff x="304800" y="1577182"/>
            <a:chExt cx="3419021" cy="3706115"/>
          </a:xfrm>
          <a:effectLst>
            <a:outerShdw blurRad="50800" dist="38100" dir="5400000" algn="t" rotWithShape="0">
              <a:prstClr val="black">
                <a:alpha val="20000"/>
              </a:prstClr>
            </a:outerShdw>
          </a:effectLst>
        </p:grpSpPr>
        <p:sp>
          <p:nvSpPr>
            <p:cNvPr id="69" name="Rectángulo 68">
              <a:extLst>
                <a:ext uri="{FF2B5EF4-FFF2-40B4-BE49-F238E27FC236}">
                  <a16:creationId xmlns:a16="http://schemas.microsoft.com/office/drawing/2014/main" id="{4550B956-774C-413E-88A9-1290E080CEFC}"/>
                </a:ext>
              </a:extLst>
            </p:cNvPr>
            <p:cNvSpPr/>
            <p:nvPr/>
          </p:nvSpPr>
          <p:spPr>
            <a:xfrm>
              <a:off x="304800" y="1577182"/>
              <a:ext cx="3419021" cy="61888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70" name="Rectángulo 69">
              <a:extLst>
                <a:ext uri="{FF2B5EF4-FFF2-40B4-BE49-F238E27FC236}">
                  <a16:creationId xmlns:a16="http://schemas.microsoft.com/office/drawing/2014/main" id="{39B8DABF-077B-4BF5-9BB8-DC4F90261CBE}"/>
                </a:ext>
              </a:extLst>
            </p:cNvPr>
            <p:cNvSpPr/>
            <p:nvPr/>
          </p:nvSpPr>
          <p:spPr>
            <a:xfrm>
              <a:off x="304800" y="2207607"/>
              <a:ext cx="3419021" cy="3075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71" name="Elipse 70">
            <a:extLst>
              <a:ext uri="{FF2B5EF4-FFF2-40B4-BE49-F238E27FC236}">
                <a16:creationId xmlns:a16="http://schemas.microsoft.com/office/drawing/2014/main" id="{22D52743-6A7B-4A83-8167-EFBEA640CF68}"/>
              </a:ext>
              <a:ext uri="{C183D7F6-B498-43B3-948B-1728B52AA6E4}">
                <adec:decorative xmlns:adec="http://schemas.microsoft.com/office/drawing/2017/decorative" xmlns="" val="1"/>
              </a:ext>
            </a:extLst>
          </p:cNvPr>
          <p:cNvSpPr/>
          <p:nvPr/>
        </p:nvSpPr>
        <p:spPr>
          <a:xfrm>
            <a:off x="5799471" y="1322455"/>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2" name="Rectángulo 71">
            <a:extLst>
              <a:ext uri="{FF2B5EF4-FFF2-40B4-BE49-F238E27FC236}">
                <a16:creationId xmlns:a16="http://schemas.microsoft.com/office/drawing/2014/main" id="{D4AAA8AA-12A1-4E87-BEF7-29ADB16695AB}"/>
              </a:ext>
            </a:extLst>
          </p:cNvPr>
          <p:cNvSpPr/>
          <p:nvPr/>
        </p:nvSpPr>
        <p:spPr>
          <a:xfrm>
            <a:off x="8467385" y="1612068"/>
            <a:ext cx="3419021" cy="66642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73" name="Elipse 72">
            <a:extLst>
              <a:ext uri="{FF2B5EF4-FFF2-40B4-BE49-F238E27FC236}">
                <a16:creationId xmlns:a16="http://schemas.microsoft.com/office/drawing/2014/main" id="{61A609EE-4C9A-44E4-8419-3F885C538736}"/>
              </a:ext>
              <a:ext uri="{C183D7F6-B498-43B3-948B-1728B52AA6E4}">
                <adec:decorative xmlns:adec="http://schemas.microsoft.com/office/drawing/2017/decorative" xmlns="" val="1"/>
              </a:ext>
            </a:extLst>
          </p:cNvPr>
          <p:cNvSpPr/>
          <p:nvPr/>
        </p:nvSpPr>
        <p:spPr>
          <a:xfrm>
            <a:off x="9848283" y="1322455"/>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4" name="Rectángulo 73">
            <a:extLst>
              <a:ext uri="{FF2B5EF4-FFF2-40B4-BE49-F238E27FC236}">
                <a16:creationId xmlns:a16="http://schemas.microsoft.com/office/drawing/2014/main" id="{1FAFBF21-7D24-4064-BC07-577F4CE06986}"/>
              </a:ext>
            </a:extLst>
          </p:cNvPr>
          <p:cNvSpPr/>
          <p:nvPr/>
        </p:nvSpPr>
        <p:spPr>
          <a:xfrm>
            <a:off x="8467385" y="2255733"/>
            <a:ext cx="3419021" cy="3007954"/>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grpSp>
        <p:nvGrpSpPr>
          <p:cNvPr id="76" name="Grupo 40" descr="binocular ">
            <a:extLst>
              <a:ext uri="{FF2B5EF4-FFF2-40B4-BE49-F238E27FC236}">
                <a16:creationId xmlns:a16="http://schemas.microsoft.com/office/drawing/2014/main" id="{4C847A31-CE42-4E9B-BBFD-3F30D940AB56}"/>
              </a:ext>
            </a:extLst>
          </p:cNvPr>
          <p:cNvGrpSpPr>
            <a:grpSpLocks noChangeAspect="1"/>
          </p:cNvGrpSpPr>
          <p:nvPr/>
        </p:nvGrpSpPr>
        <p:grpSpPr bwMode="auto">
          <a:xfrm>
            <a:off x="5903669" y="1393959"/>
            <a:ext cx="468000" cy="432927"/>
            <a:chOff x="3438" y="454"/>
            <a:chExt cx="427" cy="395"/>
          </a:xfrm>
          <a:solidFill>
            <a:schemeClr val="accent1"/>
          </a:solidFill>
        </p:grpSpPr>
        <p:sp>
          <p:nvSpPr>
            <p:cNvPr id="77" name="Forma libre 41">
              <a:extLst>
                <a:ext uri="{FF2B5EF4-FFF2-40B4-BE49-F238E27FC236}">
                  <a16:creationId xmlns:a16="http://schemas.microsoft.com/office/drawing/2014/main" id="{EECC606C-0326-420B-AC42-4ABFC90C4A4A}"/>
                </a:ext>
              </a:extLst>
            </p:cNvPr>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8" name="Forma libre 42">
              <a:extLst>
                <a:ext uri="{FF2B5EF4-FFF2-40B4-BE49-F238E27FC236}">
                  <a16:creationId xmlns:a16="http://schemas.microsoft.com/office/drawing/2014/main" id="{61C0B482-5201-4EBA-AD4B-3B1AF54427FF}"/>
                </a:ext>
              </a:extLst>
            </p:cNvPr>
            <p:cNvSpPr>
              <a:spLocks/>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9" name="Forma libre 43">
              <a:extLst>
                <a:ext uri="{FF2B5EF4-FFF2-40B4-BE49-F238E27FC236}">
                  <a16:creationId xmlns:a16="http://schemas.microsoft.com/office/drawing/2014/main" id="{6B169492-5DA5-49DB-946B-3C3DD7C62A62}"/>
                </a:ext>
              </a:extLst>
            </p:cNvPr>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1" name="Forma libre 44">
              <a:extLst>
                <a:ext uri="{FF2B5EF4-FFF2-40B4-BE49-F238E27FC236}">
                  <a16:creationId xmlns:a16="http://schemas.microsoft.com/office/drawing/2014/main" id="{2145BDD3-ABA7-4F3D-A601-EEE0A98A061B}"/>
                </a:ext>
              </a:extLst>
            </p:cNvPr>
            <p:cNvSpPr>
              <a:spLocks/>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2" name="Forma libre 45">
              <a:extLst>
                <a:ext uri="{FF2B5EF4-FFF2-40B4-BE49-F238E27FC236}">
                  <a16:creationId xmlns:a16="http://schemas.microsoft.com/office/drawing/2014/main" id="{D99CBBF6-72BC-4CC7-AA8B-71700D5EC809}"/>
                </a:ext>
              </a:extLst>
            </p:cNvPr>
            <p:cNvSpPr>
              <a:spLocks/>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3" name="Forma libre 46">
              <a:extLst>
                <a:ext uri="{FF2B5EF4-FFF2-40B4-BE49-F238E27FC236}">
                  <a16:creationId xmlns:a16="http://schemas.microsoft.com/office/drawing/2014/main" id="{37FCB42C-0D2A-4FEB-93D9-E78A77671C2E}"/>
                </a:ext>
              </a:extLst>
            </p:cNvPr>
            <p:cNvSpPr>
              <a:spLocks/>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4" name="Forma libre 47">
              <a:extLst>
                <a:ext uri="{FF2B5EF4-FFF2-40B4-BE49-F238E27FC236}">
                  <a16:creationId xmlns:a16="http://schemas.microsoft.com/office/drawing/2014/main" id="{E12ED8A9-5494-4534-8383-D7E6C861D723}"/>
                </a:ext>
              </a:extLst>
            </p:cNvPr>
            <p:cNvSpPr>
              <a:spLocks/>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5" name="Forma libre 48">
              <a:extLst>
                <a:ext uri="{FF2B5EF4-FFF2-40B4-BE49-F238E27FC236}">
                  <a16:creationId xmlns:a16="http://schemas.microsoft.com/office/drawing/2014/main" id="{19FBB172-CD99-4115-A8BE-A1D9D3E35066}"/>
                </a:ext>
              </a:extLst>
            </p:cNvPr>
            <p:cNvSpPr>
              <a:spLocks/>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6" name="Forma libre 49">
              <a:extLst>
                <a:ext uri="{FF2B5EF4-FFF2-40B4-BE49-F238E27FC236}">
                  <a16:creationId xmlns:a16="http://schemas.microsoft.com/office/drawing/2014/main" id="{4DE8D709-1BC8-4AD3-A1BF-E60080BD0304}"/>
                </a:ext>
              </a:extLst>
            </p:cNvPr>
            <p:cNvSpPr>
              <a:spLocks/>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grpSp>
        <p:nvGrpSpPr>
          <p:cNvPr id="88" name="Grupo 89" descr="icono de marca de verificación con lápiz">
            <a:extLst>
              <a:ext uri="{FF2B5EF4-FFF2-40B4-BE49-F238E27FC236}">
                <a16:creationId xmlns:a16="http://schemas.microsoft.com/office/drawing/2014/main" id="{3FECBA8B-B9AB-41AB-849A-857665C1285B}"/>
              </a:ext>
            </a:extLst>
          </p:cNvPr>
          <p:cNvGrpSpPr>
            <a:grpSpLocks noChangeAspect="1"/>
          </p:cNvGrpSpPr>
          <p:nvPr/>
        </p:nvGrpSpPr>
        <p:grpSpPr bwMode="auto">
          <a:xfrm>
            <a:off x="10006481" y="1450313"/>
            <a:ext cx="432000" cy="432000"/>
            <a:chOff x="6539" y="440"/>
            <a:chExt cx="426" cy="426"/>
          </a:xfrm>
          <a:solidFill>
            <a:schemeClr val="accent1"/>
          </a:solidFill>
        </p:grpSpPr>
        <p:sp>
          <p:nvSpPr>
            <p:cNvPr id="90" name="Forma libre 90">
              <a:extLst>
                <a:ext uri="{FF2B5EF4-FFF2-40B4-BE49-F238E27FC236}">
                  <a16:creationId xmlns:a16="http://schemas.microsoft.com/office/drawing/2014/main" id="{2DB31252-240F-424C-A02B-DEE99FCA9AA3}"/>
                </a:ext>
              </a:extLst>
            </p:cNvPr>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1" name="Forma libre 91">
              <a:extLst>
                <a:ext uri="{FF2B5EF4-FFF2-40B4-BE49-F238E27FC236}">
                  <a16:creationId xmlns:a16="http://schemas.microsoft.com/office/drawing/2014/main" id="{719C9912-C46E-4A85-ADC1-329B872FC4B3}"/>
                </a:ext>
              </a:extLst>
            </p:cNvPr>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2" name="Forma libre 92">
              <a:extLst>
                <a:ext uri="{FF2B5EF4-FFF2-40B4-BE49-F238E27FC236}">
                  <a16:creationId xmlns:a16="http://schemas.microsoft.com/office/drawing/2014/main" id="{1DF27324-C9EF-4877-BDB4-9E580F023DB1}"/>
                </a:ext>
              </a:extLst>
            </p:cNvPr>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3" name="Forma libre 93">
              <a:extLst>
                <a:ext uri="{FF2B5EF4-FFF2-40B4-BE49-F238E27FC236}">
                  <a16:creationId xmlns:a16="http://schemas.microsoft.com/office/drawing/2014/main" id="{8F65C24A-3FA8-4886-A927-DDA3C1BBB14A}"/>
                </a:ext>
              </a:extLst>
            </p:cNvPr>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4" name="Forma libre 94">
              <a:extLst>
                <a:ext uri="{FF2B5EF4-FFF2-40B4-BE49-F238E27FC236}">
                  <a16:creationId xmlns:a16="http://schemas.microsoft.com/office/drawing/2014/main" id="{CCBB0CAF-D81D-4E8D-8B6F-DA3D6B3FC2B7}"/>
                </a:ext>
              </a:extLst>
            </p:cNvPr>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5" name="Forma libre 95">
              <a:extLst>
                <a:ext uri="{FF2B5EF4-FFF2-40B4-BE49-F238E27FC236}">
                  <a16:creationId xmlns:a16="http://schemas.microsoft.com/office/drawing/2014/main" id="{5F3229AF-FCD1-4BDF-A35F-446DF3036B57}"/>
                </a:ext>
              </a:extLst>
            </p:cNvPr>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6" name="Forma libre 96">
              <a:extLst>
                <a:ext uri="{FF2B5EF4-FFF2-40B4-BE49-F238E27FC236}">
                  <a16:creationId xmlns:a16="http://schemas.microsoft.com/office/drawing/2014/main" id="{B1FB7343-47A8-4A3E-BF12-B7A3E04F162D}"/>
                </a:ext>
              </a:extLst>
            </p:cNvPr>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7" name="Forma libre 97">
              <a:extLst>
                <a:ext uri="{FF2B5EF4-FFF2-40B4-BE49-F238E27FC236}">
                  <a16:creationId xmlns:a16="http://schemas.microsoft.com/office/drawing/2014/main" id="{2F5DAA09-6E55-487A-BD90-0CBF9D4BE0E6}"/>
                </a:ext>
              </a:extLst>
            </p:cNvPr>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8" name="Forma libre 98">
              <a:extLst>
                <a:ext uri="{FF2B5EF4-FFF2-40B4-BE49-F238E27FC236}">
                  <a16:creationId xmlns:a16="http://schemas.microsoft.com/office/drawing/2014/main" id="{582817A4-964E-4BF7-B71E-2C734C9D64B5}"/>
                </a:ext>
              </a:extLst>
            </p:cNvPr>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99" name="CuadroTexto 98">
            <a:extLst>
              <a:ext uri="{FF2B5EF4-FFF2-40B4-BE49-F238E27FC236}">
                <a16:creationId xmlns:a16="http://schemas.microsoft.com/office/drawing/2014/main" id="{44567A45-53AC-4B04-A580-D27EAAF606C3}"/>
              </a:ext>
            </a:extLst>
          </p:cNvPr>
          <p:cNvSpPr txBox="1"/>
          <p:nvPr/>
        </p:nvSpPr>
        <p:spPr>
          <a:xfrm>
            <a:off x="4352240" y="2331509"/>
            <a:ext cx="3464024" cy="600164"/>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Penalties on outstanding tax debts are eliminated. It is recommended to request the applicability of this measure during the state of emergency.</a:t>
            </a:r>
          </a:p>
        </p:txBody>
      </p:sp>
      <p:sp>
        <p:nvSpPr>
          <p:cNvPr id="101" name="CuadroTexto 100">
            <a:extLst>
              <a:ext uri="{FF2B5EF4-FFF2-40B4-BE49-F238E27FC236}">
                <a16:creationId xmlns:a16="http://schemas.microsoft.com/office/drawing/2014/main" id="{A99FE0BB-3A4C-458F-ABA5-5FC3A38CA684}"/>
              </a:ext>
            </a:extLst>
          </p:cNvPr>
          <p:cNvSpPr txBox="1"/>
          <p:nvPr/>
        </p:nvSpPr>
        <p:spPr>
          <a:xfrm>
            <a:off x="8409182" y="2279565"/>
            <a:ext cx="3464024" cy="2292935"/>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When filing the VAT return (Form IT-1) by March 30, 2020, within 10 minutes  4 payment authorizations will be automatically generated by DGII’s Virtual Office, each for 25% of the total to be paid. This novelty enables the taxpayer to make the filing and obtain the authorization for payment of the 4 installments virtually, rather than having to approach DGII’s offices as in the recent past.</a:t>
            </a:r>
          </a:p>
          <a:p>
            <a:pPr marL="171450" indent="-171450" algn="just">
              <a:buFont typeface="Wingdings" panose="05000000000000000000" pitchFamily="2" charset="2"/>
              <a:buChar char="Ø"/>
            </a:pPr>
            <a:endParaRPr lang="en-US" sz="1100" dirty="0"/>
          </a:p>
          <a:p>
            <a:pPr marL="171450" indent="-171450" algn="just">
              <a:buFont typeface="Wingdings" panose="05000000000000000000" pitchFamily="2" charset="2"/>
              <a:buChar char="Ø"/>
            </a:pPr>
            <a:r>
              <a:rPr lang="en-US" sz="1100" dirty="0"/>
              <a:t>DGII has enabled its digital platform for the requests of new Tax ID’s, previously made through the filing of the request in hardcopy.</a:t>
            </a:r>
            <a:endParaRPr lang="es-ES" sz="1100" dirty="0"/>
          </a:p>
        </p:txBody>
      </p:sp>
      <p:sp>
        <p:nvSpPr>
          <p:cNvPr id="45" name="CuadroTexto 44">
            <a:extLst>
              <a:ext uri="{FF2B5EF4-FFF2-40B4-BE49-F238E27FC236}">
                <a16:creationId xmlns:a16="http://schemas.microsoft.com/office/drawing/2014/main" id="{240D72F4-EDE5-49E9-BAED-246BC11AFB94}"/>
              </a:ext>
            </a:extLst>
          </p:cNvPr>
          <p:cNvSpPr txBox="1"/>
          <p:nvPr/>
        </p:nvSpPr>
        <p:spPr>
          <a:xfrm>
            <a:off x="9032509" y="5629440"/>
            <a:ext cx="2856848" cy="538609"/>
          </a:xfrm>
          <a:prstGeom prst="rect">
            <a:avLst/>
          </a:prstGeom>
          <a:noFill/>
        </p:spPr>
        <p:txBody>
          <a:bodyPr wrap="square" rtlCol="0">
            <a:spAutoFit/>
          </a:bodyPr>
          <a:lstStyle/>
          <a:p>
            <a:r>
              <a:rPr lang="es-VE" sz="1450" b="1" dirty="0">
                <a:solidFill>
                  <a:schemeClr val="accent2">
                    <a:lumMod val="50000"/>
                  </a:schemeClr>
                </a:solidFill>
              </a:rPr>
              <a:t>More </a:t>
            </a:r>
            <a:r>
              <a:rPr lang="es-VE" sz="1450" b="1" dirty="0" err="1">
                <a:solidFill>
                  <a:schemeClr val="accent2">
                    <a:lumMod val="50000"/>
                  </a:schemeClr>
                </a:solidFill>
              </a:rPr>
              <a:t>information</a:t>
            </a:r>
            <a:r>
              <a:rPr lang="es-VE" sz="1450" b="1" dirty="0">
                <a:solidFill>
                  <a:schemeClr val="accent2">
                    <a:lumMod val="50000"/>
                  </a:schemeClr>
                </a:solidFill>
              </a:rPr>
              <a:t>: </a:t>
            </a:r>
          </a:p>
          <a:p>
            <a:r>
              <a:rPr lang="es-VE" sz="1450" dirty="0">
                <a:solidFill>
                  <a:schemeClr val="accent3">
                    <a:lumMod val="90000"/>
                    <a:lumOff val="10000"/>
                  </a:schemeClr>
                </a:solidFill>
                <a:hlinkClick r:id="rId6">
                  <a:extLst>
                    <a:ext uri="{A12FA001-AC4F-418D-AE19-62706E023703}">
                      <ahyp:hlinkClr xmlns:ahyp="http://schemas.microsoft.com/office/drawing/2018/hyperlinkcolor" xmlns="" val="tx"/>
                    </a:ext>
                  </a:extLst>
                </a:hlinkClick>
              </a:rPr>
              <a:t>www.phlaw.com</a:t>
            </a:r>
            <a:r>
              <a:rPr lang="es-VE" sz="1450" dirty="0">
                <a:solidFill>
                  <a:schemeClr val="accent3">
                    <a:lumMod val="90000"/>
                    <a:lumOff val="10000"/>
                  </a:schemeClr>
                </a:solidFill>
              </a:rPr>
              <a:t> </a:t>
            </a:r>
            <a:endParaRPr lang="en-US" sz="1450" dirty="0">
              <a:solidFill>
                <a:schemeClr val="accent3">
                  <a:lumMod val="90000"/>
                  <a:lumOff val="10000"/>
                </a:schemeClr>
              </a:solidFill>
            </a:endParaRPr>
          </a:p>
        </p:txBody>
      </p:sp>
      <p:sp>
        <p:nvSpPr>
          <p:cNvPr id="46" name="objeto 5" descr="Rectángulo beige">
            <a:extLst>
              <a:ext uri="{FF2B5EF4-FFF2-40B4-BE49-F238E27FC236}">
                <a16:creationId xmlns:a16="http://schemas.microsoft.com/office/drawing/2014/main" id="{1A8CC9AB-4BEA-4C1F-B65F-58498BD0971D}"/>
              </a:ext>
            </a:extLst>
          </p:cNvPr>
          <p:cNvSpPr/>
          <p:nvPr/>
        </p:nvSpPr>
        <p:spPr>
          <a:xfrm flipV="1">
            <a:off x="8741163" y="6225352"/>
            <a:ext cx="3003815" cy="54136"/>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grpSp>
        <p:nvGrpSpPr>
          <p:cNvPr id="47" name="Grupo 46" descr="Este es un icono de dos cuadros de conversación. ">
            <a:extLst>
              <a:ext uri="{FF2B5EF4-FFF2-40B4-BE49-F238E27FC236}">
                <a16:creationId xmlns:a16="http://schemas.microsoft.com/office/drawing/2014/main" id="{1A4E3DCE-8004-4148-A2CC-93292B7050EE}"/>
              </a:ext>
            </a:extLst>
          </p:cNvPr>
          <p:cNvGrpSpPr/>
          <p:nvPr/>
        </p:nvGrpSpPr>
        <p:grpSpPr>
          <a:xfrm>
            <a:off x="8718095" y="5686445"/>
            <a:ext cx="257964" cy="272873"/>
            <a:chOff x="3741701" y="1930400"/>
            <a:chExt cx="285750" cy="276225"/>
          </a:xfrm>
          <a:solidFill>
            <a:schemeClr val="accent2">
              <a:lumMod val="50000"/>
            </a:schemeClr>
          </a:solidFill>
        </p:grpSpPr>
        <p:sp>
          <p:nvSpPr>
            <p:cNvPr id="48" name="Forma libre 3129">
              <a:extLst>
                <a:ext uri="{FF2B5EF4-FFF2-40B4-BE49-F238E27FC236}">
                  <a16:creationId xmlns:a16="http://schemas.microsoft.com/office/drawing/2014/main" id="{B8A78764-3B52-4A97-B1BA-6AFFFB427D83}"/>
                </a:ext>
              </a:extLst>
            </p:cNvPr>
            <p:cNvSpPr>
              <a:spLocks/>
            </p:cNvSpPr>
            <p:nvPr/>
          </p:nvSpPr>
          <p:spPr bwMode="auto">
            <a:xfrm>
              <a:off x="3741701" y="2063750"/>
              <a:ext cx="285750" cy="142875"/>
            </a:xfrm>
            <a:custGeom>
              <a:avLst/>
              <a:gdLst>
                <a:gd name="T0" fmla="*/ 706 w 718"/>
                <a:gd name="T1" fmla="*/ 0 h 359"/>
                <a:gd name="T2" fmla="*/ 247 w 718"/>
                <a:gd name="T3" fmla="*/ 0 h 359"/>
                <a:gd name="T4" fmla="*/ 138 w 718"/>
                <a:gd name="T5" fmla="*/ 81 h 359"/>
                <a:gd name="T6" fmla="*/ 135 w 718"/>
                <a:gd name="T7" fmla="*/ 83 h 359"/>
                <a:gd name="T8" fmla="*/ 130 w 718"/>
                <a:gd name="T9" fmla="*/ 83 h 359"/>
                <a:gd name="T10" fmla="*/ 128 w 718"/>
                <a:gd name="T11" fmla="*/ 83 h 359"/>
                <a:gd name="T12" fmla="*/ 126 w 718"/>
                <a:gd name="T13" fmla="*/ 82 h 359"/>
                <a:gd name="T14" fmla="*/ 123 w 718"/>
                <a:gd name="T15" fmla="*/ 80 h 359"/>
                <a:gd name="T16" fmla="*/ 121 w 718"/>
                <a:gd name="T17" fmla="*/ 77 h 359"/>
                <a:gd name="T18" fmla="*/ 120 w 718"/>
                <a:gd name="T19" fmla="*/ 75 h 359"/>
                <a:gd name="T20" fmla="*/ 118 w 718"/>
                <a:gd name="T21" fmla="*/ 71 h 359"/>
                <a:gd name="T22" fmla="*/ 118 w 718"/>
                <a:gd name="T23" fmla="*/ 0 h 359"/>
                <a:gd name="T24" fmla="*/ 11 w 718"/>
                <a:gd name="T25" fmla="*/ 0 h 359"/>
                <a:gd name="T26" fmla="*/ 7 w 718"/>
                <a:gd name="T27" fmla="*/ 0 h 359"/>
                <a:gd name="T28" fmla="*/ 3 w 718"/>
                <a:gd name="T29" fmla="*/ 3 h 359"/>
                <a:gd name="T30" fmla="*/ 0 w 718"/>
                <a:gd name="T31" fmla="*/ 7 h 359"/>
                <a:gd name="T32" fmla="*/ 0 w 718"/>
                <a:gd name="T33" fmla="*/ 12 h 359"/>
                <a:gd name="T34" fmla="*/ 0 w 718"/>
                <a:gd name="T35" fmla="*/ 227 h 359"/>
                <a:gd name="T36" fmla="*/ 0 w 718"/>
                <a:gd name="T37" fmla="*/ 232 h 359"/>
                <a:gd name="T38" fmla="*/ 3 w 718"/>
                <a:gd name="T39" fmla="*/ 235 h 359"/>
                <a:gd name="T40" fmla="*/ 7 w 718"/>
                <a:gd name="T41" fmla="*/ 238 h 359"/>
                <a:gd name="T42" fmla="*/ 11 w 718"/>
                <a:gd name="T43" fmla="*/ 239 h 359"/>
                <a:gd name="T44" fmla="*/ 425 w 718"/>
                <a:gd name="T45" fmla="*/ 239 h 359"/>
                <a:gd name="T46" fmla="*/ 554 w 718"/>
                <a:gd name="T47" fmla="*/ 356 h 359"/>
                <a:gd name="T48" fmla="*/ 557 w 718"/>
                <a:gd name="T49" fmla="*/ 358 h 359"/>
                <a:gd name="T50" fmla="*/ 562 w 718"/>
                <a:gd name="T51" fmla="*/ 359 h 359"/>
                <a:gd name="T52" fmla="*/ 565 w 718"/>
                <a:gd name="T53" fmla="*/ 359 h 359"/>
                <a:gd name="T54" fmla="*/ 567 w 718"/>
                <a:gd name="T55" fmla="*/ 358 h 359"/>
                <a:gd name="T56" fmla="*/ 569 w 718"/>
                <a:gd name="T57" fmla="*/ 356 h 359"/>
                <a:gd name="T58" fmla="*/ 572 w 718"/>
                <a:gd name="T59" fmla="*/ 353 h 359"/>
                <a:gd name="T60" fmla="*/ 573 w 718"/>
                <a:gd name="T61" fmla="*/ 351 h 359"/>
                <a:gd name="T62" fmla="*/ 574 w 718"/>
                <a:gd name="T63" fmla="*/ 347 h 359"/>
                <a:gd name="T64" fmla="*/ 574 w 718"/>
                <a:gd name="T65" fmla="*/ 239 h 359"/>
                <a:gd name="T66" fmla="*/ 706 w 718"/>
                <a:gd name="T67" fmla="*/ 239 h 359"/>
                <a:gd name="T68" fmla="*/ 711 w 718"/>
                <a:gd name="T69" fmla="*/ 238 h 359"/>
                <a:gd name="T70" fmla="*/ 714 w 718"/>
                <a:gd name="T71" fmla="*/ 235 h 359"/>
                <a:gd name="T72" fmla="*/ 717 w 718"/>
                <a:gd name="T73" fmla="*/ 232 h 359"/>
                <a:gd name="T74" fmla="*/ 718 w 718"/>
                <a:gd name="T75" fmla="*/ 227 h 359"/>
                <a:gd name="T76" fmla="*/ 718 w 718"/>
                <a:gd name="T77" fmla="*/ 12 h 359"/>
                <a:gd name="T78" fmla="*/ 717 w 718"/>
                <a:gd name="T79" fmla="*/ 7 h 359"/>
                <a:gd name="T80" fmla="*/ 714 w 718"/>
                <a:gd name="T81" fmla="*/ 3 h 359"/>
                <a:gd name="T82" fmla="*/ 711 w 718"/>
                <a:gd name="T83" fmla="*/ 0 h 359"/>
                <a:gd name="T84" fmla="*/ 706 w 718"/>
                <a:gd name="T8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359">
                  <a:moveTo>
                    <a:pt x="706" y="0"/>
                  </a:moveTo>
                  <a:lnTo>
                    <a:pt x="247" y="0"/>
                  </a:lnTo>
                  <a:lnTo>
                    <a:pt x="138" y="81"/>
                  </a:lnTo>
                  <a:lnTo>
                    <a:pt x="135" y="83"/>
                  </a:lnTo>
                  <a:lnTo>
                    <a:pt x="130" y="83"/>
                  </a:lnTo>
                  <a:lnTo>
                    <a:pt x="128" y="83"/>
                  </a:lnTo>
                  <a:lnTo>
                    <a:pt x="126" y="82"/>
                  </a:lnTo>
                  <a:lnTo>
                    <a:pt x="123" y="80"/>
                  </a:lnTo>
                  <a:lnTo>
                    <a:pt x="121" y="77"/>
                  </a:lnTo>
                  <a:lnTo>
                    <a:pt x="120" y="75"/>
                  </a:lnTo>
                  <a:lnTo>
                    <a:pt x="118" y="71"/>
                  </a:lnTo>
                  <a:lnTo>
                    <a:pt x="118" y="0"/>
                  </a:lnTo>
                  <a:lnTo>
                    <a:pt x="11" y="0"/>
                  </a:lnTo>
                  <a:lnTo>
                    <a:pt x="7" y="0"/>
                  </a:lnTo>
                  <a:lnTo>
                    <a:pt x="3" y="3"/>
                  </a:lnTo>
                  <a:lnTo>
                    <a:pt x="0" y="7"/>
                  </a:lnTo>
                  <a:lnTo>
                    <a:pt x="0" y="12"/>
                  </a:lnTo>
                  <a:lnTo>
                    <a:pt x="0" y="227"/>
                  </a:lnTo>
                  <a:lnTo>
                    <a:pt x="0" y="232"/>
                  </a:lnTo>
                  <a:lnTo>
                    <a:pt x="3" y="235"/>
                  </a:lnTo>
                  <a:lnTo>
                    <a:pt x="7" y="238"/>
                  </a:lnTo>
                  <a:lnTo>
                    <a:pt x="11" y="239"/>
                  </a:lnTo>
                  <a:lnTo>
                    <a:pt x="425" y="239"/>
                  </a:lnTo>
                  <a:lnTo>
                    <a:pt x="554" y="356"/>
                  </a:lnTo>
                  <a:lnTo>
                    <a:pt x="557" y="358"/>
                  </a:lnTo>
                  <a:lnTo>
                    <a:pt x="562" y="359"/>
                  </a:lnTo>
                  <a:lnTo>
                    <a:pt x="565" y="359"/>
                  </a:lnTo>
                  <a:lnTo>
                    <a:pt x="567" y="358"/>
                  </a:lnTo>
                  <a:lnTo>
                    <a:pt x="569" y="356"/>
                  </a:lnTo>
                  <a:lnTo>
                    <a:pt x="572" y="353"/>
                  </a:lnTo>
                  <a:lnTo>
                    <a:pt x="573" y="351"/>
                  </a:lnTo>
                  <a:lnTo>
                    <a:pt x="574" y="347"/>
                  </a:lnTo>
                  <a:lnTo>
                    <a:pt x="574" y="239"/>
                  </a:lnTo>
                  <a:lnTo>
                    <a:pt x="706" y="239"/>
                  </a:lnTo>
                  <a:lnTo>
                    <a:pt x="711" y="238"/>
                  </a:lnTo>
                  <a:lnTo>
                    <a:pt x="714" y="235"/>
                  </a:lnTo>
                  <a:lnTo>
                    <a:pt x="717" y="232"/>
                  </a:lnTo>
                  <a:lnTo>
                    <a:pt x="718" y="227"/>
                  </a:lnTo>
                  <a:lnTo>
                    <a:pt x="718" y="12"/>
                  </a:lnTo>
                  <a:lnTo>
                    <a:pt x="717" y="7"/>
                  </a:lnTo>
                  <a:lnTo>
                    <a:pt x="714" y="3"/>
                  </a:lnTo>
                  <a:lnTo>
                    <a:pt x="711" y="0"/>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49" name="Forma libre 3130">
              <a:extLst>
                <a:ext uri="{FF2B5EF4-FFF2-40B4-BE49-F238E27FC236}">
                  <a16:creationId xmlns:a16="http://schemas.microsoft.com/office/drawing/2014/main" id="{3B2457F4-3ED9-49C5-B2A3-A61638C8F86A}"/>
                </a:ext>
              </a:extLst>
            </p:cNvPr>
            <p:cNvSpPr>
              <a:spLocks/>
            </p:cNvSpPr>
            <p:nvPr/>
          </p:nvSpPr>
          <p:spPr bwMode="auto">
            <a:xfrm>
              <a:off x="3741701" y="1930400"/>
              <a:ext cx="285750" cy="152400"/>
            </a:xfrm>
            <a:custGeom>
              <a:avLst/>
              <a:gdLst>
                <a:gd name="T0" fmla="*/ 706 w 718"/>
                <a:gd name="T1" fmla="*/ 0 h 383"/>
                <a:gd name="T2" fmla="*/ 11 w 718"/>
                <a:gd name="T3" fmla="*/ 0 h 383"/>
                <a:gd name="T4" fmla="*/ 7 w 718"/>
                <a:gd name="T5" fmla="*/ 2 h 383"/>
                <a:gd name="T6" fmla="*/ 3 w 718"/>
                <a:gd name="T7" fmla="*/ 4 h 383"/>
                <a:gd name="T8" fmla="*/ 0 w 718"/>
                <a:gd name="T9" fmla="*/ 8 h 383"/>
                <a:gd name="T10" fmla="*/ 0 w 718"/>
                <a:gd name="T11" fmla="*/ 12 h 383"/>
                <a:gd name="T12" fmla="*/ 0 w 718"/>
                <a:gd name="T13" fmla="*/ 251 h 383"/>
                <a:gd name="T14" fmla="*/ 0 w 718"/>
                <a:gd name="T15" fmla="*/ 256 h 383"/>
                <a:gd name="T16" fmla="*/ 3 w 718"/>
                <a:gd name="T17" fmla="*/ 260 h 383"/>
                <a:gd name="T18" fmla="*/ 7 w 718"/>
                <a:gd name="T19" fmla="*/ 262 h 383"/>
                <a:gd name="T20" fmla="*/ 11 w 718"/>
                <a:gd name="T21" fmla="*/ 263 h 383"/>
                <a:gd name="T22" fmla="*/ 130 w 718"/>
                <a:gd name="T23" fmla="*/ 263 h 383"/>
                <a:gd name="T24" fmla="*/ 142 w 718"/>
                <a:gd name="T25" fmla="*/ 263 h 383"/>
                <a:gd name="T26" fmla="*/ 142 w 718"/>
                <a:gd name="T27" fmla="*/ 275 h 383"/>
                <a:gd name="T28" fmla="*/ 142 w 718"/>
                <a:gd name="T29" fmla="*/ 360 h 383"/>
                <a:gd name="T30" fmla="*/ 142 w 718"/>
                <a:gd name="T31" fmla="*/ 383 h 383"/>
                <a:gd name="T32" fmla="*/ 207 w 718"/>
                <a:gd name="T33" fmla="*/ 336 h 383"/>
                <a:gd name="T34" fmla="*/ 233 w 718"/>
                <a:gd name="T35" fmla="*/ 317 h 383"/>
                <a:gd name="T36" fmla="*/ 299 w 718"/>
                <a:gd name="T37" fmla="*/ 266 h 383"/>
                <a:gd name="T38" fmla="*/ 299 w 718"/>
                <a:gd name="T39" fmla="*/ 266 h 383"/>
                <a:gd name="T40" fmla="*/ 299 w 718"/>
                <a:gd name="T41" fmla="*/ 266 h 383"/>
                <a:gd name="T42" fmla="*/ 303 w 718"/>
                <a:gd name="T43" fmla="*/ 263 h 383"/>
                <a:gd name="T44" fmla="*/ 306 w 718"/>
                <a:gd name="T45" fmla="*/ 263 h 383"/>
                <a:gd name="T46" fmla="*/ 706 w 718"/>
                <a:gd name="T47" fmla="*/ 263 h 383"/>
                <a:gd name="T48" fmla="*/ 711 w 718"/>
                <a:gd name="T49" fmla="*/ 262 h 383"/>
                <a:gd name="T50" fmla="*/ 714 w 718"/>
                <a:gd name="T51" fmla="*/ 260 h 383"/>
                <a:gd name="T52" fmla="*/ 717 w 718"/>
                <a:gd name="T53" fmla="*/ 256 h 383"/>
                <a:gd name="T54" fmla="*/ 718 w 718"/>
                <a:gd name="T55" fmla="*/ 251 h 383"/>
                <a:gd name="T56" fmla="*/ 718 w 718"/>
                <a:gd name="T57" fmla="*/ 12 h 383"/>
                <a:gd name="T58" fmla="*/ 717 w 718"/>
                <a:gd name="T59" fmla="*/ 8 h 383"/>
                <a:gd name="T60" fmla="*/ 714 w 718"/>
                <a:gd name="T61" fmla="*/ 4 h 383"/>
                <a:gd name="T62" fmla="*/ 711 w 718"/>
                <a:gd name="T63" fmla="*/ 2 h 383"/>
                <a:gd name="T64" fmla="*/ 706 w 718"/>
                <a:gd name="T6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383">
                  <a:moveTo>
                    <a:pt x="706" y="0"/>
                  </a:moveTo>
                  <a:lnTo>
                    <a:pt x="11" y="0"/>
                  </a:lnTo>
                  <a:lnTo>
                    <a:pt x="7" y="2"/>
                  </a:lnTo>
                  <a:lnTo>
                    <a:pt x="3" y="4"/>
                  </a:lnTo>
                  <a:lnTo>
                    <a:pt x="0" y="8"/>
                  </a:lnTo>
                  <a:lnTo>
                    <a:pt x="0" y="12"/>
                  </a:lnTo>
                  <a:lnTo>
                    <a:pt x="0" y="251"/>
                  </a:lnTo>
                  <a:lnTo>
                    <a:pt x="0" y="256"/>
                  </a:lnTo>
                  <a:lnTo>
                    <a:pt x="3" y="260"/>
                  </a:lnTo>
                  <a:lnTo>
                    <a:pt x="7" y="262"/>
                  </a:lnTo>
                  <a:lnTo>
                    <a:pt x="11" y="263"/>
                  </a:lnTo>
                  <a:lnTo>
                    <a:pt x="130" y="263"/>
                  </a:lnTo>
                  <a:lnTo>
                    <a:pt x="142" y="263"/>
                  </a:lnTo>
                  <a:lnTo>
                    <a:pt x="142" y="275"/>
                  </a:lnTo>
                  <a:lnTo>
                    <a:pt x="142" y="360"/>
                  </a:lnTo>
                  <a:lnTo>
                    <a:pt x="142" y="383"/>
                  </a:lnTo>
                  <a:lnTo>
                    <a:pt x="207" y="336"/>
                  </a:lnTo>
                  <a:lnTo>
                    <a:pt x="233" y="317"/>
                  </a:lnTo>
                  <a:lnTo>
                    <a:pt x="299" y="266"/>
                  </a:lnTo>
                  <a:lnTo>
                    <a:pt x="299" y="266"/>
                  </a:lnTo>
                  <a:lnTo>
                    <a:pt x="299" y="266"/>
                  </a:lnTo>
                  <a:lnTo>
                    <a:pt x="303" y="263"/>
                  </a:lnTo>
                  <a:lnTo>
                    <a:pt x="306" y="263"/>
                  </a:lnTo>
                  <a:lnTo>
                    <a:pt x="706" y="263"/>
                  </a:lnTo>
                  <a:lnTo>
                    <a:pt x="711" y="262"/>
                  </a:lnTo>
                  <a:lnTo>
                    <a:pt x="714" y="260"/>
                  </a:lnTo>
                  <a:lnTo>
                    <a:pt x="717" y="256"/>
                  </a:lnTo>
                  <a:lnTo>
                    <a:pt x="718" y="251"/>
                  </a:lnTo>
                  <a:lnTo>
                    <a:pt x="718" y="12"/>
                  </a:lnTo>
                  <a:lnTo>
                    <a:pt x="717" y="8"/>
                  </a:lnTo>
                  <a:lnTo>
                    <a:pt x="714" y="4"/>
                  </a:lnTo>
                  <a:lnTo>
                    <a:pt x="711" y="2"/>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50" name="Forma libre: Forma 59">
            <a:extLst>
              <a:ext uri="{FF2B5EF4-FFF2-40B4-BE49-F238E27FC236}">
                <a16:creationId xmlns:a16="http://schemas.microsoft.com/office/drawing/2014/main" id="{6BF2BAF3-7653-4325-9098-F2A2DB360955}"/>
              </a:ext>
              <a:ext uri="{C183D7F6-B498-43B3-948B-1728B52AA6E4}">
                <adec:decorative xmlns:adec="http://schemas.microsoft.com/office/drawing/2017/decorative" xmlns="" val="1"/>
              </a:ext>
            </a:extLst>
          </p:cNvPr>
          <p:cNvSpPr/>
          <p:nvPr/>
        </p:nvSpPr>
        <p:spPr>
          <a:xfrm>
            <a:off x="9108143" y="9150"/>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51" name="Picture 2" descr="Pellerano &amp; Herrera | RDabogados.com">
            <a:extLst>
              <a:ext uri="{FF2B5EF4-FFF2-40B4-BE49-F238E27FC236}">
                <a16:creationId xmlns:a16="http://schemas.microsoft.com/office/drawing/2014/main" id="{66622065-B4F8-46FC-85DC-92E58D3B85F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10110565" y="224774"/>
            <a:ext cx="1848351" cy="546042"/>
          </a:xfrm>
          <a:prstGeom prst="rect">
            <a:avLst/>
          </a:prstGeom>
          <a:ln>
            <a:noFill/>
          </a:ln>
          <a:effectLst>
            <a:softEdge rad="38100"/>
          </a:effectLst>
          <a:extLst>
            <a:ext uri="{909E8E84-426E-40DD-AFC4-6F175D3DCCD1}">
              <a14:hiddenFill xmlns:a14="http://schemas.microsoft.com/office/drawing/2010/main">
                <a:solidFill>
                  <a:srgbClr val="FFFFFF"/>
                </a:solidFill>
              </a14:hiddenFill>
            </a:ext>
          </a:extLst>
        </p:spPr>
      </p:pic>
      <p:sp>
        <p:nvSpPr>
          <p:cNvPr id="52" name="Rectángulo 51">
            <a:extLst>
              <a:ext uri="{FF2B5EF4-FFF2-40B4-BE49-F238E27FC236}">
                <a16:creationId xmlns:a16="http://schemas.microsoft.com/office/drawing/2014/main" id="{FD39B644-B956-4F51-8B1C-5E09F58D88A5}"/>
              </a:ext>
            </a:extLst>
          </p:cNvPr>
          <p:cNvSpPr/>
          <p:nvPr/>
        </p:nvSpPr>
        <p:spPr>
          <a:xfrm>
            <a:off x="364381" y="1641349"/>
            <a:ext cx="3419021" cy="65722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53" name="Elipse 52">
            <a:extLst>
              <a:ext uri="{FF2B5EF4-FFF2-40B4-BE49-F238E27FC236}">
                <a16:creationId xmlns:a16="http://schemas.microsoft.com/office/drawing/2014/main" id="{6F2222C8-023E-4C7C-9E47-B3F58BA18F1F}"/>
              </a:ext>
              <a:ext uri="{C183D7F6-B498-43B3-948B-1728B52AA6E4}">
                <adec:decorative xmlns:adec="http://schemas.microsoft.com/office/drawing/2017/decorative" xmlns="" val="1"/>
              </a:ext>
            </a:extLst>
          </p:cNvPr>
          <p:cNvSpPr/>
          <p:nvPr/>
        </p:nvSpPr>
        <p:spPr>
          <a:xfrm>
            <a:off x="1745279" y="1338497"/>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54" name="Picture 4" descr="billete de dinero en dólares en una mano - Iconos gratis de comercio">
            <a:extLst>
              <a:ext uri="{FF2B5EF4-FFF2-40B4-BE49-F238E27FC236}">
                <a16:creationId xmlns:a16="http://schemas.microsoft.com/office/drawing/2014/main" id="{DEA3B213-60C1-4B40-8409-4A7D082F45BF}"/>
              </a:ext>
            </a:extLst>
          </p:cNvPr>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20120" y="141544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55" name="Rectángulo 54">
            <a:extLst>
              <a:ext uri="{FF2B5EF4-FFF2-40B4-BE49-F238E27FC236}">
                <a16:creationId xmlns:a16="http://schemas.microsoft.com/office/drawing/2014/main" id="{17741BB3-6239-42F3-A1B3-4F645FF539A0}"/>
              </a:ext>
            </a:extLst>
          </p:cNvPr>
          <p:cNvSpPr/>
          <p:nvPr/>
        </p:nvSpPr>
        <p:spPr>
          <a:xfrm>
            <a:off x="364381" y="2277881"/>
            <a:ext cx="3419021" cy="3940253"/>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57" name="CuadroTexto 56">
            <a:extLst>
              <a:ext uri="{FF2B5EF4-FFF2-40B4-BE49-F238E27FC236}">
                <a16:creationId xmlns:a16="http://schemas.microsoft.com/office/drawing/2014/main" id="{5152AED6-19FE-40AD-8CC1-4F6089D71A19}"/>
              </a:ext>
            </a:extLst>
          </p:cNvPr>
          <p:cNvSpPr txBox="1"/>
          <p:nvPr/>
        </p:nvSpPr>
        <p:spPr>
          <a:xfrm>
            <a:off x="312467" y="2329161"/>
            <a:ext cx="3464024" cy="3985706"/>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Payment exemption has been granted to all entities regarding the Income Tax Advance quote for March 2020, initially due on April 15, 2020. Only the following Large Taxpayers may benefit from this exoneration, considering that these are prohibited from operating as established in Decree No. 134-20 issued on March 19, 2020:</a:t>
            </a:r>
          </a:p>
          <a:p>
            <a:pPr marL="273050" algn="just"/>
            <a:r>
              <a:rPr lang="en-US" sz="1100" dirty="0"/>
              <a:t>a. Airports, Airlines, Travel Agencies; </a:t>
            </a:r>
          </a:p>
          <a:p>
            <a:pPr marL="273050" algn="just"/>
            <a:r>
              <a:rPr lang="en-US" sz="1100" dirty="0"/>
              <a:t>b. Construction and related,</a:t>
            </a:r>
          </a:p>
          <a:p>
            <a:pPr marL="273050" algn="just"/>
            <a:r>
              <a:rPr lang="en-US" sz="1100" dirty="0"/>
              <a:t>c. Hotels, tour operators, passenger transportation services and related;</a:t>
            </a:r>
          </a:p>
          <a:p>
            <a:pPr marL="273050" algn="just"/>
            <a:r>
              <a:rPr lang="en-US" sz="1100" dirty="0"/>
              <a:t>d. Gambling;</a:t>
            </a:r>
          </a:p>
          <a:p>
            <a:pPr marL="273050" algn="just"/>
            <a:r>
              <a:rPr lang="en-US" sz="1100" dirty="0"/>
              <a:t>e. Vehicle sale and repair,</a:t>
            </a:r>
          </a:p>
          <a:p>
            <a:pPr marL="273050" algn="just"/>
            <a:r>
              <a:rPr lang="en-US" sz="1100" dirty="0"/>
              <a:t>f. Household appliances, clothes, shoes, beauty, toys, furniture;</a:t>
            </a:r>
          </a:p>
          <a:p>
            <a:pPr marL="273050" algn="just"/>
            <a:r>
              <a:rPr lang="en-US" sz="1100" dirty="0"/>
              <a:t>g. Entertainment services, malls, movies, gyms, and fast foods.</a:t>
            </a:r>
          </a:p>
          <a:p>
            <a:pPr marL="273050" algn="just"/>
            <a:endParaRPr lang="en-US" sz="1100" dirty="0"/>
          </a:p>
          <a:p>
            <a:pPr marL="171450" indent="-171450" algn="just">
              <a:buFont typeface="Wingdings" panose="05000000000000000000" pitchFamily="2" charset="2"/>
              <a:buChar char="Ø"/>
            </a:pPr>
            <a:r>
              <a:rPr lang="en-US" sz="1100" dirty="0"/>
              <a:t>Large taxpayers, not included in the list above, that are unable to satisfy the payment requirement of the Income Tax Advance quote for March 2020, may request the total or partial exemption.</a:t>
            </a:r>
          </a:p>
          <a:p>
            <a:pPr marL="171450" indent="-171450" algn="just">
              <a:buFont typeface="Wingdings" panose="05000000000000000000" pitchFamily="2" charset="2"/>
              <a:buChar char="Ø"/>
            </a:pPr>
            <a:endParaRPr lang="en-US" sz="1100" dirty="0"/>
          </a:p>
        </p:txBody>
      </p:sp>
      <p:pic>
        <p:nvPicPr>
          <p:cNvPr id="60" name="Picture 2" descr="Lataxnet">
            <a:extLst>
              <a:ext uri="{FF2B5EF4-FFF2-40B4-BE49-F238E27FC236}">
                <a16:creationId xmlns:a16="http://schemas.microsoft.com/office/drawing/2014/main" id="{84C17230-666E-4672-8164-C839669F0895}"/>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58" name="Imagen 57" descr="Imagen que contiene dibujo, plato&#10;&#10;Descripción generada automáticamente">
            <a:extLst>
              <a:ext uri="{FF2B5EF4-FFF2-40B4-BE49-F238E27FC236}">
                <a16:creationId xmlns:a16="http://schemas.microsoft.com/office/drawing/2014/main" id="{42DE946E-8D4E-4D07-85C4-7A42FBFA8456}"/>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1596817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20654"/>
            <a:ext cx="12192000" cy="2116069"/>
          </a:xfrm>
          <a:prstGeom prst="rect">
            <a:avLst/>
          </a:prstGeom>
        </p:spPr>
      </p:pic>
      <p:sp>
        <p:nvSpPr>
          <p:cNvPr id="182" name="Título 2">
            <a:extLst>
              <a:ext uri="{FF2B5EF4-FFF2-40B4-BE49-F238E27FC236}">
                <a16:creationId xmlns:a16="http://schemas.microsoft.com/office/drawing/2014/main" id="{39DA6225-9300-438D-8C7A-924956B4C72B}"/>
              </a:ext>
            </a:extLst>
          </p:cNvPr>
          <p:cNvSpPr>
            <a:spLocks noGrp="1"/>
          </p:cNvSpPr>
          <p:nvPr>
            <p:ph type="title"/>
          </p:nvPr>
        </p:nvSpPr>
        <p:spPr>
          <a:xfrm>
            <a:off x="2225813" y="-7318"/>
            <a:ext cx="3349070" cy="1325563"/>
          </a:xfrm>
        </p:spPr>
        <p:txBody>
          <a:bodyPr rtlCol="0"/>
          <a:lstStyle/>
          <a:p>
            <a:pPr rtl="0"/>
            <a:r>
              <a:rPr lang="es-ES" dirty="0">
                <a:solidFill>
                  <a:schemeClr val="bg1"/>
                </a:solidFill>
              </a:rPr>
              <a:t>ECUADOR</a:t>
            </a:r>
          </a:p>
        </p:txBody>
      </p:sp>
      <p:sp>
        <p:nvSpPr>
          <p:cNvPr id="183" name="objeto 5" descr="Rectángulo beige">
            <a:extLst>
              <a:ext uri="{FF2B5EF4-FFF2-40B4-BE49-F238E27FC236}">
                <a16:creationId xmlns:a16="http://schemas.microsoft.com/office/drawing/2014/main" id="{09C2941C-866F-4AF4-B58B-3C23A81FA84F}"/>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sp>
        <p:nvSpPr>
          <p:cNvPr id="221" name="Forma libre: Forma 59">
            <a:extLst>
              <a:ext uri="{FF2B5EF4-FFF2-40B4-BE49-F238E27FC236}">
                <a16:creationId xmlns:a16="http://schemas.microsoft.com/office/drawing/2014/main" id="{A648CB2B-1F77-4D6F-8854-B234E0DF9821}"/>
              </a:ext>
              <a:ext uri="{C183D7F6-B498-43B3-948B-1728B52AA6E4}">
                <adec:decorative xmlns:adec="http://schemas.microsoft.com/office/drawing/2017/decorative" xmlns="" val="1"/>
              </a:ext>
            </a:extLst>
          </p:cNvPr>
          <p:cNvSpPr/>
          <p:nvPr/>
        </p:nvSpPr>
        <p:spPr>
          <a:xfrm>
            <a:off x="9108143" y="-6892"/>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 name="Imagen 1">
            <a:extLst>
              <a:ext uri="{FF2B5EF4-FFF2-40B4-BE49-F238E27FC236}">
                <a16:creationId xmlns:a16="http://schemas.microsoft.com/office/drawing/2014/main" id="{83CF4811-4145-472A-8AC7-EEBB88FFF17E}"/>
              </a:ext>
            </a:extLst>
          </p:cNvPr>
          <p:cNvPicPr>
            <a:picLocks noChangeAspect="1"/>
          </p:cNvPicPr>
          <p:nvPr/>
        </p:nvPicPr>
        <p:blipFill>
          <a:blip r:embed="rId5"/>
          <a:stretch>
            <a:fillRect/>
          </a:stretch>
        </p:blipFill>
        <p:spPr>
          <a:xfrm>
            <a:off x="944474" y="113242"/>
            <a:ext cx="1180559" cy="787039"/>
          </a:xfrm>
          <a:prstGeom prst="ellipse">
            <a:avLst/>
          </a:prstGeom>
          <a:ln>
            <a:noFill/>
          </a:ln>
          <a:effectLst>
            <a:softEdge rad="50800"/>
          </a:effectLst>
        </p:spPr>
      </p:pic>
      <p:grpSp>
        <p:nvGrpSpPr>
          <p:cNvPr id="79" name="Grupo 78">
            <a:extLst>
              <a:ext uri="{FF2B5EF4-FFF2-40B4-BE49-F238E27FC236}">
                <a16:creationId xmlns:a16="http://schemas.microsoft.com/office/drawing/2014/main" id="{FE44912D-FC98-4881-995A-D9593DE0E3A1}"/>
              </a:ext>
              <a:ext uri="{C183D7F6-B498-43B3-948B-1728B52AA6E4}">
                <adec:decorative xmlns:adec="http://schemas.microsoft.com/office/drawing/2017/decorative" xmlns="" val="1"/>
              </a:ext>
            </a:extLst>
          </p:cNvPr>
          <p:cNvGrpSpPr/>
          <p:nvPr/>
        </p:nvGrpSpPr>
        <p:grpSpPr>
          <a:xfrm>
            <a:off x="304800" y="1620658"/>
            <a:ext cx="3419021" cy="4751046"/>
            <a:chOff x="304800" y="1577182"/>
            <a:chExt cx="3419021" cy="2214588"/>
          </a:xfrm>
          <a:effectLst>
            <a:outerShdw blurRad="50800" dist="38100" dir="5400000" algn="t" rotWithShape="0">
              <a:prstClr val="black">
                <a:alpha val="20000"/>
              </a:prstClr>
            </a:outerShdw>
          </a:effectLst>
        </p:grpSpPr>
        <p:sp>
          <p:nvSpPr>
            <p:cNvPr id="81" name="Rectángulo 80">
              <a:extLst>
                <a:ext uri="{FF2B5EF4-FFF2-40B4-BE49-F238E27FC236}">
                  <a16:creationId xmlns:a16="http://schemas.microsoft.com/office/drawing/2014/main" id="{AE951BF0-F4A8-4CEC-848E-4539977813C0}"/>
                </a:ext>
              </a:extLst>
            </p:cNvPr>
            <p:cNvSpPr/>
            <p:nvPr/>
          </p:nvSpPr>
          <p:spPr>
            <a:xfrm>
              <a:off x="304800" y="1577182"/>
              <a:ext cx="3419021" cy="3063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82" name="Rectángulo 81">
              <a:extLst>
                <a:ext uri="{FF2B5EF4-FFF2-40B4-BE49-F238E27FC236}">
                  <a16:creationId xmlns:a16="http://schemas.microsoft.com/office/drawing/2014/main" id="{C409873E-8643-4CC4-B377-85F381D176BE}"/>
                </a:ext>
              </a:extLst>
            </p:cNvPr>
            <p:cNvSpPr/>
            <p:nvPr/>
          </p:nvSpPr>
          <p:spPr>
            <a:xfrm>
              <a:off x="304800" y="1867944"/>
              <a:ext cx="3419021" cy="1923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83" name="Elipse 82">
            <a:extLst>
              <a:ext uri="{FF2B5EF4-FFF2-40B4-BE49-F238E27FC236}">
                <a16:creationId xmlns:a16="http://schemas.microsoft.com/office/drawing/2014/main" id="{3AB7BC18-CA20-411E-AAA7-4C60B5F0603F}"/>
              </a:ext>
              <a:ext uri="{C183D7F6-B498-43B3-948B-1728B52AA6E4}">
                <adec:decorative xmlns:adec="http://schemas.microsoft.com/office/drawing/2017/decorative" xmlns="" val="1"/>
              </a:ext>
            </a:extLst>
          </p:cNvPr>
          <p:cNvSpPr/>
          <p:nvPr/>
        </p:nvSpPr>
        <p:spPr>
          <a:xfrm>
            <a:off x="1717782" y="1338497"/>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84" name="Grupo 83">
            <a:extLst>
              <a:ext uri="{FF2B5EF4-FFF2-40B4-BE49-F238E27FC236}">
                <a16:creationId xmlns:a16="http://schemas.microsoft.com/office/drawing/2014/main" id="{CC156333-F795-4E4E-AF54-B8D287B0794E}"/>
              </a:ext>
              <a:ext uri="{C183D7F6-B498-43B3-948B-1728B52AA6E4}">
                <adec:decorative xmlns:adec="http://schemas.microsoft.com/office/drawing/2017/decorative" xmlns="" val="1"/>
              </a:ext>
            </a:extLst>
          </p:cNvPr>
          <p:cNvGrpSpPr/>
          <p:nvPr/>
        </p:nvGrpSpPr>
        <p:grpSpPr>
          <a:xfrm>
            <a:off x="4386489" y="1641350"/>
            <a:ext cx="3419021" cy="4698268"/>
            <a:chOff x="304800" y="1577182"/>
            <a:chExt cx="3419021" cy="2214588"/>
          </a:xfrm>
          <a:effectLst>
            <a:outerShdw blurRad="50800" dist="38100" dir="5400000" algn="t" rotWithShape="0">
              <a:prstClr val="black">
                <a:alpha val="20000"/>
              </a:prstClr>
            </a:outerShdw>
          </a:effectLst>
        </p:grpSpPr>
        <p:sp>
          <p:nvSpPr>
            <p:cNvPr id="85" name="Rectángulo 84">
              <a:extLst>
                <a:ext uri="{FF2B5EF4-FFF2-40B4-BE49-F238E27FC236}">
                  <a16:creationId xmlns:a16="http://schemas.microsoft.com/office/drawing/2014/main" id="{CDB302A0-0BD9-49CE-84AA-F86EEB588C5E}"/>
                </a:ext>
              </a:extLst>
            </p:cNvPr>
            <p:cNvSpPr/>
            <p:nvPr/>
          </p:nvSpPr>
          <p:spPr>
            <a:xfrm>
              <a:off x="304800" y="1577182"/>
              <a:ext cx="3419021" cy="28391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86" name="Rectángulo 85">
              <a:extLst>
                <a:ext uri="{FF2B5EF4-FFF2-40B4-BE49-F238E27FC236}">
                  <a16:creationId xmlns:a16="http://schemas.microsoft.com/office/drawing/2014/main" id="{A0F22ECE-726D-449B-ACD7-A50EBB2E06FD}"/>
                </a:ext>
              </a:extLst>
            </p:cNvPr>
            <p:cNvSpPr/>
            <p:nvPr/>
          </p:nvSpPr>
          <p:spPr>
            <a:xfrm>
              <a:off x="304800" y="1869703"/>
              <a:ext cx="3419021" cy="1922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88" name="Elipse 87">
            <a:extLst>
              <a:ext uri="{FF2B5EF4-FFF2-40B4-BE49-F238E27FC236}">
                <a16:creationId xmlns:a16="http://schemas.microsoft.com/office/drawing/2014/main" id="{848E4C43-6620-4BB5-AFCA-15E91EF438F8}"/>
              </a:ext>
              <a:ext uri="{C183D7F6-B498-43B3-948B-1728B52AA6E4}">
                <adec:decorative xmlns:adec="http://schemas.microsoft.com/office/drawing/2017/decorative" xmlns="" val="1"/>
              </a:ext>
            </a:extLst>
          </p:cNvPr>
          <p:cNvSpPr/>
          <p:nvPr/>
        </p:nvSpPr>
        <p:spPr>
          <a:xfrm>
            <a:off x="5767387" y="1338497"/>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90" name="Rectángulo 89">
            <a:extLst>
              <a:ext uri="{FF2B5EF4-FFF2-40B4-BE49-F238E27FC236}">
                <a16:creationId xmlns:a16="http://schemas.microsoft.com/office/drawing/2014/main" id="{1A11C8DE-7773-4DE5-9000-3A42B5D03E33}"/>
              </a:ext>
            </a:extLst>
          </p:cNvPr>
          <p:cNvSpPr/>
          <p:nvPr/>
        </p:nvSpPr>
        <p:spPr>
          <a:xfrm>
            <a:off x="8467385" y="1641349"/>
            <a:ext cx="3419021" cy="65722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91" name="Elipse 90">
            <a:extLst>
              <a:ext uri="{FF2B5EF4-FFF2-40B4-BE49-F238E27FC236}">
                <a16:creationId xmlns:a16="http://schemas.microsoft.com/office/drawing/2014/main" id="{20605FEF-880B-4FCF-B18E-4073742432E7}"/>
              </a:ext>
              <a:ext uri="{C183D7F6-B498-43B3-948B-1728B52AA6E4}">
                <adec:decorative xmlns:adec="http://schemas.microsoft.com/office/drawing/2017/decorative" xmlns="" val="1"/>
              </a:ext>
            </a:extLst>
          </p:cNvPr>
          <p:cNvSpPr/>
          <p:nvPr/>
        </p:nvSpPr>
        <p:spPr>
          <a:xfrm>
            <a:off x="9848283" y="1338497"/>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92" name="Picture 2" descr="Temporizador de cronómetro - Descargar PNG/SVG transparente">
            <a:extLst>
              <a:ext uri="{FF2B5EF4-FFF2-40B4-BE49-F238E27FC236}">
                <a16:creationId xmlns:a16="http://schemas.microsoft.com/office/drawing/2014/main" id="{4A500081-F589-4811-8A9C-D8C7886AE990}"/>
              </a:ext>
            </a:extLst>
          </p:cNvPr>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83907" y="137193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93" name="Forma libre 5" descr="icono de flechas">
            <a:extLst>
              <a:ext uri="{FF2B5EF4-FFF2-40B4-BE49-F238E27FC236}">
                <a16:creationId xmlns:a16="http://schemas.microsoft.com/office/drawing/2014/main" id="{558408E0-5350-4161-BFBF-C4ECF9C11420}"/>
              </a:ext>
            </a:extLst>
          </p:cNvPr>
          <p:cNvSpPr>
            <a:spLocks noChangeAspect="1" noEditPoints="1"/>
          </p:cNvSpPr>
          <p:nvPr/>
        </p:nvSpPr>
        <p:spPr bwMode="auto">
          <a:xfrm rot="10800000">
            <a:off x="5888774" y="1425485"/>
            <a:ext cx="465507" cy="50400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a:effectLst>
            <a:softEdge rad="0"/>
          </a:effectLst>
        </p:spPr>
        <p:txBody>
          <a:bodyPr vert="horz" wrap="square" lIns="91440" tIns="45720" rIns="91440" bIns="45720" numCol="1" rtlCol="0" anchor="t" anchorCtr="0" compatLnSpc="1">
            <a:prstTxWarp prst="textNoShape">
              <a:avLst/>
            </a:prstTxWarp>
          </a:bodyPr>
          <a:lstStyle/>
          <a:p>
            <a:pPr rtl="0"/>
            <a:endParaRPr lang="es-ES" dirty="0"/>
          </a:p>
        </p:txBody>
      </p:sp>
      <p:pic>
        <p:nvPicPr>
          <p:cNvPr id="94" name="Picture 4" descr="billete de dinero en dólares en una mano - Iconos gratis de comercio">
            <a:extLst>
              <a:ext uri="{FF2B5EF4-FFF2-40B4-BE49-F238E27FC236}">
                <a16:creationId xmlns:a16="http://schemas.microsoft.com/office/drawing/2014/main" id="{C3027960-CE5F-4A43-96D2-E3741635BDDB}"/>
              </a:ext>
            </a:extLst>
          </p:cNvPr>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23124" y="141544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95" name="Rectángulo 94">
            <a:extLst>
              <a:ext uri="{FF2B5EF4-FFF2-40B4-BE49-F238E27FC236}">
                <a16:creationId xmlns:a16="http://schemas.microsoft.com/office/drawing/2014/main" id="{B0A9A5FA-D926-4BAB-9E81-689A25B28C22}"/>
              </a:ext>
            </a:extLst>
          </p:cNvPr>
          <p:cNvSpPr/>
          <p:nvPr/>
        </p:nvSpPr>
        <p:spPr>
          <a:xfrm>
            <a:off x="8467385" y="2277881"/>
            <a:ext cx="3419021" cy="4093826"/>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96" name="CuadroTexto 95">
            <a:extLst>
              <a:ext uri="{FF2B5EF4-FFF2-40B4-BE49-F238E27FC236}">
                <a16:creationId xmlns:a16="http://schemas.microsoft.com/office/drawing/2014/main" id="{CA06CE76-50FB-4B63-ABB8-2EC01D433242}"/>
              </a:ext>
            </a:extLst>
          </p:cNvPr>
          <p:cNvSpPr txBox="1"/>
          <p:nvPr/>
        </p:nvSpPr>
        <p:spPr>
          <a:xfrm>
            <a:off x="4342510" y="2415921"/>
            <a:ext cx="3464024" cy="2800767"/>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Self-withholding at source on taxable income obtained within the respective month is allowed for taxpayers such as: Financial institutions subject to the control of the </a:t>
            </a:r>
            <a:r>
              <a:rPr lang="en-US" sz="1100" dirty="0" err="1"/>
              <a:t>Superintendency</a:t>
            </a:r>
            <a:r>
              <a:rPr lang="en-US" sz="1100" dirty="0"/>
              <a:t> of Banks, Private companies that provide mobile telephone services, Companies that have agreed upon with the State certain public interest contracts. In this sense:</a:t>
            </a:r>
          </a:p>
          <a:p>
            <a:pPr marL="171450" indent="-171450" algn="just">
              <a:buFont typeface="Wingdings" panose="05000000000000000000" pitchFamily="2" charset="2"/>
              <a:buChar char="Ø"/>
            </a:pPr>
            <a:endParaRPr lang="es-ES" sz="1100" dirty="0"/>
          </a:p>
          <a:p>
            <a:pPr marL="352425" lvl="1" indent="-171450" algn="just">
              <a:buFont typeface="Wingdings" panose="05000000000000000000" pitchFamily="2" charset="2"/>
              <a:buChar char="§"/>
            </a:pPr>
            <a:r>
              <a:rPr lang="en-US" sz="1100" dirty="0"/>
              <a:t>Self-withholding values  are an income tax credit </a:t>
            </a:r>
          </a:p>
          <a:p>
            <a:pPr marL="352425" lvl="1" indent="-171450" algn="just">
              <a:buFont typeface="Wingdings" panose="05000000000000000000" pitchFamily="2" charset="2"/>
              <a:buChar char="§"/>
            </a:pPr>
            <a:r>
              <a:rPr lang="en-US" sz="1100" dirty="0"/>
              <a:t>Self-withholding will be filed within the next month.</a:t>
            </a:r>
          </a:p>
          <a:p>
            <a:pPr marL="352425" lvl="1" indent="-171450" algn="just">
              <a:buFont typeface="Wingdings" panose="05000000000000000000" pitchFamily="2" charset="2"/>
              <a:buChar char="§"/>
            </a:pPr>
            <a:r>
              <a:rPr lang="en-US" sz="1100" dirty="0"/>
              <a:t>The withholding form must be issued in the name of the withholding agent. </a:t>
            </a:r>
          </a:p>
          <a:p>
            <a:pPr marL="171450" indent="-171450" algn="just">
              <a:buFont typeface="Wingdings" panose="05000000000000000000" pitchFamily="2" charset="2"/>
              <a:buChar char="Ø"/>
            </a:pPr>
            <a:endParaRPr lang="es-ES" sz="1100" dirty="0"/>
          </a:p>
        </p:txBody>
      </p:sp>
      <p:sp>
        <p:nvSpPr>
          <p:cNvPr id="97" name="CuadroTexto 96">
            <a:extLst>
              <a:ext uri="{FF2B5EF4-FFF2-40B4-BE49-F238E27FC236}">
                <a16:creationId xmlns:a16="http://schemas.microsoft.com/office/drawing/2014/main" id="{CCC2E2BB-A8AA-4F5E-BB9F-E4659705483B}"/>
              </a:ext>
            </a:extLst>
          </p:cNvPr>
          <p:cNvSpPr txBox="1"/>
          <p:nvPr/>
        </p:nvSpPr>
        <p:spPr>
          <a:xfrm>
            <a:off x="282695" y="2398165"/>
            <a:ext cx="3464024" cy="3816429"/>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Taxpayers will be able to differ without interest the 2019 Income Tax Return and the VAT tax for the months of March, April, and May of 2020. Such payments must then be paid during April, May, and June respectively</a:t>
            </a:r>
            <a:r>
              <a:rPr lang="es-ES" sz="1100" dirty="0"/>
              <a:t>. </a:t>
            </a:r>
            <a:r>
              <a:rPr lang="en-US" sz="1100" dirty="0"/>
              <a:t>Taxpayers  that can take advantage of deferment are</a:t>
            </a:r>
            <a:r>
              <a:rPr lang="es-ES" sz="1100" dirty="0"/>
              <a:t>;</a:t>
            </a:r>
          </a:p>
          <a:p>
            <a:pPr algn="just"/>
            <a:endParaRPr lang="es-ES" sz="1100" dirty="0"/>
          </a:p>
          <a:p>
            <a:pPr marL="449263" lvl="1" indent="-171450" algn="just">
              <a:buFont typeface="Wingdings" panose="05000000000000000000" pitchFamily="2" charset="2"/>
              <a:buChar char="§"/>
            </a:pPr>
            <a:r>
              <a:rPr lang="en-US" sz="1100" dirty="0"/>
              <a:t>Microenterprises.</a:t>
            </a:r>
          </a:p>
          <a:p>
            <a:pPr marL="449263" lvl="1" indent="-171450" algn="just">
              <a:buFont typeface="Wingdings" panose="05000000000000000000" pitchFamily="2" charset="2"/>
              <a:buChar char="§"/>
            </a:pPr>
            <a:r>
              <a:rPr lang="en-US" sz="1100" dirty="0"/>
              <a:t>Taxpayers with principal tax residency in the Galapagos. </a:t>
            </a:r>
          </a:p>
          <a:p>
            <a:pPr marL="449263" lvl="1" indent="-171450" algn="just">
              <a:buFont typeface="Wingdings" panose="05000000000000000000" pitchFamily="2" charset="2"/>
              <a:buChar char="§"/>
            </a:pPr>
            <a:r>
              <a:rPr lang="en-US" sz="1100" dirty="0"/>
              <a:t>Taxpayers operating airline carriers.</a:t>
            </a:r>
          </a:p>
          <a:p>
            <a:pPr marL="449263" lvl="1" indent="-171450" algn="just">
              <a:buFont typeface="Wingdings" panose="05000000000000000000" pitchFamily="2" charset="2"/>
              <a:buChar char="§"/>
            </a:pPr>
            <a:r>
              <a:rPr lang="en-US" sz="1100" dirty="0"/>
              <a:t>Taxpayers within the tourism sector, specifically those that concern with food and lodging services.</a:t>
            </a:r>
          </a:p>
          <a:p>
            <a:pPr marL="449263" lvl="1" indent="-171450" algn="just">
              <a:buFont typeface="Wingdings" panose="05000000000000000000" pitchFamily="2" charset="2"/>
              <a:buChar char="§"/>
            </a:pPr>
            <a:r>
              <a:rPr lang="en-US" sz="1100" dirty="0"/>
              <a:t>Taxpayers within the agriculture sector.</a:t>
            </a:r>
          </a:p>
          <a:p>
            <a:pPr marL="449263" lvl="1" indent="-171450" algn="just">
              <a:buFont typeface="Wingdings" panose="05000000000000000000" pitchFamily="2" charset="2"/>
              <a:buChar char="§"/>
            </a:pPr>
            <a:r>
              <a:rPr lang="en-US" sz="1100" dirty="0"/>
              <a:t>Regular exporters of goods.</a:t>
            </a:r>
          </a:p>
          <a:p>
            <a:pPr marL="449263" lvl="1" indent="-171450" algn="just">
              <a:buFont typeface="Wingdings" panose="05000000000000000000" pitchFamily="2" charset="2"/>
              <a:buChar char="§"/>
            </a:pPr>
            <a:r>
              <a:rPr lang="en-US" sz="1100" dirty="0"/>
              <a:t>Taxpayers who receive 50% of their income from the exportation of goods.</a:t>
            </a:r>
            <a:endParaRPr lang="es-ES" sz="1100" dirty="0"/>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Additionally, said deferral of the payment of the mentioned taxes will allow the payment in 6 monthly installments during the year 2020;</a:t>
            </a:r>
            <a:r>
              <a:rPr lang="es-ES" sz="1100" dirty="0"/>
              <a:t> </a:t>
            </a:r>
            <a:endParaRPr lang="en-US" sz="1100" dirty="0"/>
          </a:p>
        </p:txBody>
      </p:sp>
      <p:sp>
        <p:nvSpPr>
          <p:cNvPr id="98" name="CuadroTexto 97">
            <a:extLst>
              <a:ext uri="{FF2B5EF4-FFF2-40B4-BE49-F238E27FC236}">
                <a16:creationId xmlns:a16="http://schemas.microsoft.com/office/drawing/2014/main" id="{9486FBAD-0F8F-4C97-93EC-13AF94C4153F}"/>
              </a:ext>
            </a:extLst>
          </p:cNvPr>
          <p:cNvSpPr txBox="1"/>
          <p:nvPr/>
        </p:nvSpPr>
        <p:spPr>
          <a:xfrm>
            <a:off x="8425226" y="2423943"/>
            <a:ext cx="3464024" cy="1615827"/>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Committee of External Commerce, by means of Resolution 004-2020, issued on March 22, 2020: established the temporary custom duty of 0% for the import of medical consumption items for sanitary protection, as well as the raw materials for antibacterial manufacturing, purifying appliances such as oxygen tanks or aerosols, appliances for respiratory resuscitation, respiratory therapy, amongst others. </a:t>
            </a:r>
          </a:p>
        </p:txBody>
      </p:sp>
      <p:sp>
        <p:nvSpPr>
          <p:cNvPr id="3" name="AutoShape 2" descr="Legal Advisors">
            <a:extLst>
              <a:ext uri="{FF2B5EF4-FFF2-40B4-BE49-F238E27FC236}">
                <a16:creationId xmlns:a16="http://schemas.microsoft.com/office/drawing/2014/main" id="{CCF7ABE5-B019-44EC-94BA-FFAF487BFC8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Imagen 4">
            <a:extLst>
              <a:ext uri="{FF2B5EF4-FFF2-40B4-BE49-F238E27FC236}">
                <a16:creationId xmlns:a16="http://schemas.microsoft.com/office/drawing/2014/main" id="{6DDDE581-439D-4E4B-8265-5D25A362383D}"/>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0062262" y="155866"/>
            <a:ext cx="1824144" cy="717361"/>
          </a:xfrm>
          <a:prstGeom prst="rect">
            <a:avLst/>
          </a:prstGeom>
        </p:spPr>
      </p:pic>
      <p:pic>
        <p:nvPicPr>
          <p:cNvPr id="31" name="Picture 2" descr="Lataxnet">
            <a:extLst>
              <a:ext uri="{FF2B5EF4-FFF2-40B4-BE49-F238E27FC236}">
                <a16:creationId xmlns:a16="http://schemas.microsoft.com/office/drawing/2014/main" id="{1929579E-9C9F-449C-8E17-E4FE3F279F9C}"/>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32" name="Imagen 31" descr="Imagen que contiene dibujo, plato&#10;&#10;Descripción generada automáticamente">
            <a:extLst>
              <a:ext uri="{FF2B5EF4-FFF2-40B4-BE49-F238E27FC236}">
                <a16:creationId xmlns:a16="http://schemas.microsoft.com/office/drawing/2014/main" id="{0C9404D1-3B9A-4935-A77D-2EEA05FC5F7C}"/>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2931922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060807"/>
            <a:ext cx="12199647" cy="4797193"/>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5758"/>
            <a:ext cx="12192000" cy="2148457"/>
          </a:xfrm>
          <a:prstGeom prst="rect">
            <a:avLst/>
          </a:prstGeom>
        </p:spPr>
      </p:pic>
      <p:sp>
        <p:nvSpPr>
          <p:cNvPr id="61" name="Título 2">
            <a:extLst>
              <a:ext uri="{FF2B5EF4-FFF2-40B4-BE49-F238E27FC236}">
                <a16:creationId xmlns:a16="http://schemas.microsoft.com/office/drawing/2014/main" id="{248C614C-ADC7-4236-A7D8-9DA7A89B1066}"/>
              </a:ext>
            </a:extLst>
          </p:cNvPr>
          <p:cNvSpPr>
            <a:spLocks noGrp="1"/>
          </p:cNvSpPr>
          <p:nvPr>
            <p:ph type="title"/>
          </p:nvPr>
        </p:nvSpPr>
        <p:spPr>
          <a:xfrm>
            <a:off x="2225813" y="-7318"/>
            <a:ext cx="3349070" cy="1325563"/>
          </a:xfrm>
        </p:spPr>
        <p:txBody>
          <a:bodyPr rtlCol="0"/>
          <a:lstStyle/>
          <a:p>
            <a:pPr rtl="0"/>
            <a:r>
              <a:rPr lang="es-ES" dirty="0">
                <a:solidFill>
                  <a:schemeClr val="bg1"/>
                </a:solidFill>
              </a:rPr>
              <a:t>ECUADOR</a:t>
            </a:r>
          </a:p>
        </p:txBody>
      </p:sp>
      <p:sp>
        <p:nvSpPr>
          <p:cNvPr id="64" name="objeto 5" descr="Rectángulo beige">
            <a:extLst>
              <a:ext uri="{FF2B5EF4-FFF2-40B4-BE49-F238E27FC236}">
                <a16:creationId xmlns:a16="http://schemas.microsoft.com/office/drawing/2014/main" id="{4D97DABD-BCF1-4B82-B2CE-2E606E9EAE63}"/>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65" name="Imagen 64">
            <a:extLst>
              <a:ext uri="{FF2B5EF4-FFF2-40B4-BE49-F238E27FC236}">
                <a16:creationId xmlns:a16="http://schemas.microsoft.com/office/drawing/2014/main" id="{7916224B-DB39-48EA-A918-84FEEC01EE92}"/>
              </a:ext>
            </a:extLst>
          </p:cNvPr>
          <p:cNvPicPr>
            <a:picLocks noChangeAspect="1"/>
          </p:cNvPicPr>
          <p:nvPr/>
        </p:nvPicPr>
        <p:blipFill>
          <a:blip r:embed="rId5"/>
          <a:stretch>
            <a:fillRect/>
          </a:stretch>
        </p:blipFill>
        <p:spPr>
          <a:xfrm>
            <a:off x="944474" y="113242"/>
            <a:ext cx="1180559" cy="787039"/>
          </a:xfrm>
          <a:prstGeom prst="ellipse">
            <a:avLst/>
          </a:prstGeom>
          <a:ln>
            <a:noFill/>
          </a:ln>
          <a:effectLst>
            <a:softEdge rad="50800"/>
          </a:effectLst>
        </p:spPr>
      </p:pic>
      <p:grpSp>
        <p:nvGrpSpPr>
          <p:cNvPr id="66" name="Grupo 65">
            <a:extLst>
              <a:ext uri="{FF2B5EF4-FFF2-40B4-BE49-F238E27FC236}">
                <a16:creationId xmlns:a16="http://schemas.microsoft.com/office/drawing/2014/main" id="{FCAC60C6-2EBF-410B-9FC8-548D31A78FED}"/>
              </a:ext>
              <a:ext uri="{C183D7F6-B498-43B3-948B-1728B52AA6E4}">
                <adec:decorative xmlns:adec="http://schemas.microsoft.com/office/drawing/2017/decorative" xmlns="" val="1"/>
              </a:ext>
            </a:extLst>
          </p:cNvPr>
          <p:cNvGrpSpPr/>
          <p:nvPr/>
        </p:nvGrpSpPr>
        <p:grpSpPr>
          <a:xfrm>
            <a:off x="304800" y="1604616"/>
            <a:ext cx="3419021" cy="4751046"/>
            <a:chOff x="304800" y="1577182"/>
            <a:chExt cx="3419021" cy="2214588"/>
          </a:xfrm>
          <a:effectLst>
            <a:outerShdw blurRad="50800" dist="38100" dir="5400000" algn="t" rotWithShape="0">
              <a:prstClr val="black">
                <a:alpha val="20000"/>
              </a:prstClr>
            </a:outerShdw>
          </a:effectLst>
        </p:grpSpPr>
        <p:sp>
          <p:nvSpPr>
            <p:cNvPr id="68" name="Rectángulo 67">
              <a:extLst>
                <a:ext uri="{FF2B5EF4-FFF2-40B4-BE49-F238E27FC236}">
                  <a16:creationId xmlns:a16="http://schemas.microsoft.com/office/drawing/2014/main" id="{54A2ED1B-AAA7-451A-9BC9-8D93AE859D86}"/>
                </a:ext>
              </a:extLst>
            </p:cNvPr>
            <p:cNvSpPr/>
            <p:nvPr/>
          </p:nvSpPr>
          <p:spPr>
            <a:xfrm>
              <a:off x="304800" y="1577182"/>
              <a:ext cx="3419021" cy="3141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69" name="Rectángulo 68">
              <a:extLst>
                <a:ext uri="{FF2B5EF4-FFF2-40B4-BE49-F238E27FC236}">
                  <a16:creationId xmlns:a16="http://schemas.microsoft.com/office/drawing/2014/main" id="{5F55FD49-3BC6-4DA9-9D0F-56791E284A87}"/>
                </a:ext>
              </a:extLst>
            </p:cNvPr>
            <p:cNvSpPr/>
            <p:nvPr/>
          </p:nvSpPr>
          <p:spPr>
            <a:xfrm>
              <a:off x="304800" y="1876944"/>
              <a:ext cx="3419021" cy="1914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70" name="Elipse 69">
            <a:extLst>
              <a:ext uri="{FF2B5EF4-FFF2-40B4-BE49-F238E27FC236}">
                <a16:creationId xmlns:a16="http://schemas.microsoft.com/office/drawing/2014/main" id="{E350749C-4032-4B5A-9523-2E0ECDB4878B}"/>
              </a:ext>
              <a:ext uri="{C183D7F6-B498-43B3-948B-1728B52AA6E4}">
                <adec:decorative xmlns:adec="http://schemas.microsoft.com/office/drawing/2017/decorative" xmlns="" val="1"/>
              </a:ext>
            </a:extLst>
          </p:cNvPr>
          <p:cNvSpPr/>
          <p:nvPr/>
        </p:nvSpPr>
        <p:spPr>
          <a:xfrm>
            <a:off x="1717782" y="1322455"/>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71" name="Grupo 70">
            <a:extLst>
              <a:ext uri="{FF2B5EF4-FFF2-40B4-BE49-F238E27FC236}">
                <a16:creationId xmlns:a16="http://schemas.microsoft.com/office/drawing/2014/main" id="{24F4E343-19A7-4EE8-87B9-A52B7D6A9DD8}"/>
              </a:ext>
              <a:ext uri="{C183D7F6-B498-43B3-948B-1728B52AA6E4}">
                <adec:decorative xmlns:adec="http://schemas.microsoft.com/office/drawing/2017/decorative" xmlns="" val="1"/>
              </a:ext>
            </a:extLst>
          </p:cNvPr>
          <p:cNvGrpSpPr/>
          <p:nvPr/>
        </p:nvGrpSpPr>
        <p:grpSpPr>
          <a:xfrm>
            <a:off x="4386489" y="1625308"/>
            <a:ext cx="3419021" cy="2312860"/>
            <a:chOff x="304800" y="1577182"/>
            <a:chExt cx="3419021" cy="2312860"/>
          </a:xfrm>
          <a:effectLst>
            <a:outerShdw blurRad="50800" dist="38100" dir="5400000" algn="t" rotWithShape="0">
              <a:prstClr val="black">
                <a:alpha val="20000"/>
              </a:prstClr>
            </a:outerShdw>
          </a:effectLst>
        </p:grpSpPr>
        <p:sp>
          <p:nvSpPr>
            <p:cNvPr id="72" name="Rectángulo 71">
              <a:extLst>
                <a:ext uri="{FF2B5EF4-FFF2-40B4-BE49-F238E27FC236}">
                  <a16:creationId xmlns:a16="http://schemas.microsoft.com/office/drawing/2014/main" id="{C165F7A4-6F01-4775-B56B-9F2DA2D94099}"/>
                </a:ext>
              </a:extLst>
            </p:cNvPr>
            <p:cNvSpPr/>
            <p:nvPr/>
          </p:nvSpPr>
          <p:spPr>
            <a:xfrm>
              <a:off x="304800" y="1577182"/>
              <a:ext cx="3419021" cy="61888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73" name="Rectángulo 72">
              <a:extLst>
                <a:ext uri="{FF2B5EF4-FFF2-40B4-BE49-F238E27FC236}">
                  <a16:creationId xmlns:a16="http://schemas.microsoft.com/office/drawing/2014/main" id="{AC86489E-2825-44AB-A43E-07189CCC1F92}"/>
                </a:ext>
              </a:extLst>
            </p:cNvPr>
            <p:cNvSpPr/>
            <p:nvPr/>
          </p:nvSpPr>
          <p:spPr>
            <a:xfrm>
              <a:off x="304800" y="2207607"/>
              <a:ext cx="3419021" cy="1682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74" name="Elipse 73">
            <a:extLst>
              <a:ext uri="{FF2B5EF4-FFF2-40B4-BE49-F238E27FC236}">
                <a16:creationId xmlns:a16="http://schemas.microsoft.com/office/drawing/2014/main" id="{DF406C77-D415-495D-9F26-CFBFA049E2F1}"/>
              </a:ext>
              <a:ext uri="{C183D7F6-B498-43B3-948B-1728B52AA6E4}">
                <adec:decorative xmlns:adec="http://schemas.microsoft.com/office/drawing/2017/decorative" xmlns="" val="1"/>
              </a:ext>
            </a:extLst>
          </p:cNvPr>
          <p:cNvSpPr/>
          <p:nvPr/>
        </p:nvSpPr>
        <p:spPr>
          <a:xfrm>
            <a:off x="5799471" y="1322455"/>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5" name="Rectángulo 74">
            <a:extLst>
              <a:ext uri="{FF2B5EF4-FFF2-40B4-BE49-F238E27FC236}">
                <a16:creationId xmlns:a16="http://schemas.microsoft.com/office/drawing/2014/main" id="{6BBB6B5A-2B5E-4CCD-B8DD-82EA90205265}"/>
              </a:ext>
            </a:extLst>
          </p:cNvPr>
          <p:cNvSpPr/>
          <p:nvPr/>
        </p:nvSpPr>
        <p:spPr>
          <a:xfrm>
            <a:off x="8467385" y="1612068"/>
            <a:ext cx="3419021" cy="66642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76" name="Elipse 75">
            <a:extLst>
              <a:ext uri="{FF2B5EF4-FFF2-40B4-BE49-F238E27FC236}">
                <a16:creationId xmlns:a16="http://schemas.microsoft.com/office/drawing/2014/main" id="{AE9683C1-892D-40C6-831C-D07E8151EBDD}"/>
              </a:ext>
              <a:ext uri="{C183D7F6-B498-43B3-948B-1728B52AA6E4}">
                <adec:decorative xmlns:adec="http://schemas.microsoft.com/office/drawing/2017/decorative" xmlns="" val="1"/>
              </a:ext>
            </a:extLst>
          </p:cNvPr>
          <p:cNvSpPr/>
          <p:nvPr/>
        </p:nvSpPr>
        <p:spPr>
          <a:xfrm>
            <a:off x="9848283" y="1322455"/>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7" name="Rectángulo 76">
            <a:extLst>
              <a:ext uri="{FF2B5EF4-FFF2-40B4-BE49-F238E27FC236}">
                <a16:creationId xmlns:a16="http://schemas.microsoft.com/office/drawing/2014/main" id="{DDFC5B8E-8186-4285-B220-AA788F0D9680}"/>
              </a:ext>
            </a:extLst>
          </p:cNvPr>
          <p:cNvSpPr/>
          <p:nvPr/>
        </p:nvSpPr>
        <p:spPr>
          <a:xfrm>
            <a:off x="8467385" y="2255733"/>
            <a:ext cx="3419021" cy="4099930"/>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pic>
        <p:nvPicPr>
          <p:cNvPr id="78" name="Picture 6" descr="Add, calendar, event, plus, schedule icon">
            <a:extLst>
              <a:ext uri="{FF2B5EF4-FFF2-40B4-BE49-F238E27FC236}">
                <a16:creationId xmlns:a16="http://schemas.microsoft.com/office/drawing/2014/main" id="{FB04ED51-5363-43CD-A28D-26F556BB0108}"/>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7402" y="1389140"/>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Grupo 40" descr="binocular ">
            <a:extLst>
              <a:ext uri="{FF2B5EF4-FFF2-40B4-BE49-F238E27FC236}">
                <a16:creationId xmlns:a16="http://schemas.microsoft.com/office/drawing/2014/main" id="{39DEF37F-5731-453C-BA9A-BD393FEA7B30}"/>
              </a:ext>
            </a:extLst>
          </p:cNvPr>
          <p:cNvGrpSpPr>
            <a:grpSpLocks noChangeAspect="1"/>
          </p:cNvGrpSpPr>
          <p:nvPr/>
        </p:nvGrpSpPr>
        <p:grpSpPr bwMode="auto">
          <a:xfrm>
            <a:off x="5903669" y="1393959"/>
            <a:ext cx="468000" cy="432927"/>
            <a:chOff x="3438" y="454"/>
            <a:chExt cx="427" cy="395"/>
          </a:xfrm>
          <a:solidFill>
            <a:schemeClr val="accent1"/>
          </a:solidFill>
        </p:grpSpPr>
        <p:sp>
          <p:nvSpPr>
            <p:cNvPr id="81" name="Forma libre 41">
              <a:extLst>
                <a:ext uri="{FF2B5EF4-FFF2-40B4-BE49-F238E27FC236}">
                  <a16:creationId xmlns:a16="http://schemas.microsoft.com/office/drawing/2014/main" id="{924CA765-C6DE-4D8C-99A4-4560B974400F}"/>
                </a:ext>
              </a:extLst>
            </p:cNvPr>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2" name="Forma libre 42">
              <a:extLst>
                <a:ext uri="{FF2B5EF4-FFF2-40B4-BE49-F238E27FC236}">
                  <a16:creationId xmlns:a16="http://schemas.microsoft.com/office/drawing/2014/main" id="{C17EC405-F98A-4D2D-A52A-166C53F5B9FD}"/>
                </a:ext>
              </a:extLst>
            </p:cNvPr>
            <p:cNvSpPr>
              <a:spLocks/>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3" name="Forma libre 43">
              <a:extLst>
                <a:ext uri="{FF2B5EF4-FFF2-40B4-BE49-F238E27FC236}">
                  <a16:creationId xmlns:a16="http://schemas.microsoft.com/office/drawing/2014/main" id="{A8B9E380-5407-4137-A068-48C968056685}"/>
                </a:ext>
              </a:extLst>
            </p:cNvPr>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4" name="Forma libre 44">
              <a:extLst>
                <a:ext uri="{FF2B5EF4-FFF2-40B4-BE49-F238E27FC236}">
                  <a16:creationId xmlns:a16="http://schemas.microsoft.com/office/drawing/2014/main" id="{5D73A47E-EA30-4EC3-8155-C7E8B1BDAB2F}"/>
                </a:ext>
              </a:extLst>
            </p:cNvPr>
            <p:cNvSpPr>
              <a:spLocks/>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5" name="Forma libre 45">
              <a:extLst>
                <a:ext uri="{FF2B5EF4-FFF2-40B4-BE49-F238E27FC236}">
                  <a16:creationId xmlns:a16="http://schemas.microsoft.com/office/drawing/2014/main" id="{98007F90-BFA9-4339-9662-2CD78E121CE0}"/>
                </a:ext>
              </a:extLst>
            </p:cNvPr>
            <p:cNvSpPr>
              <a:spLocks/>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6" name="Forma libre 46">
              <a:extLst>
                <a:ext uri="{FF2B5EF4-FFF2-40B4-BE49-F238E27FC236}">
                  <a16:creationId xmlns:a16="http://schemas.microsoft.com/office/drawing/2014/main" id="{8192F4ED-F5A0-48BD-8947-5AD3ED7C2560}"/>
                </a:ext>
              </a:extLst>
            </p:cNvPr>
            <p:cNvSpPr>
              <a:spLocks/>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8" name="Forma libre 47">
              <a:extLst>
                <a:ext uri="{FF2B5EF4-FFF2-40B4-BE49-F238E27FC236}">
                  <a16:creationId xmlns:a16="http://schemas.microsoft.com/office/drawing/2014/main" id="{722B02EB-2964-4EBF-BC29-5EB5A150DDBF}"/>
                </a:ext>
              </a:extLst>
            </p:cNvPr>
            <p:cNvSpPr>
              <a:spLocks/>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0" name="Forma libre 48">
              <a:extLst>
                <a:ext uri="{FF2B5EF4-FFF2-40B4-BE49-F238E27FC236}">
                  <a16:creationId xmlns:a16="http://schemas.microsoft.com/office/drawing/2014/main" id="{237468AF-170D-4A0B-AE91-0EFDEB5F8242}"/>
                </a:ext>
              </a:extLst>
            </p:cNvPr>
            <p:cNvSpPr>
              <a:spLocks/>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1" name="Forma libre 49">
              <a:extLst>
                <a:ext uri="{FF2B5EF4-FFF2-40B4-BE49-F238E27FC236}">
                  <a16:creationId xmlns:a16="http://schemas.microsoft.com/office/drawing/2014/main" id="{ADB4E8C1-211D-4F04-A96D-9C657FC401B4}"/>
                </a:ext>
              </a:extLst>
            </p:cNvPr>
            <p:cNvSpPr>
              <a:spLocks/>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grpSp>
        <p:nvGrpSpPr>
          <p:cNvPr id="92" name="Grupo 89" descr="icono de marca de verificación con lápiz">
            <a:extLst>
              <a:ext uri="{FF2B5EF4-FFF2-40B4-BE49-F238E27FC236}">
                <a16:creationId xmlns:a16="http://schemas.microsoft.com/office/drawing/2014/main" id="{5CAFA5C9-BF4C-4AC3-8E49-C49DB4A41D01}"/>
              </a:ext>
            </a:extLst>
          </p:cNvPr>
          <p:cNvGrpSpPr>
            <a:grpSpLocks noChangeAspect="1"/>
          </p:cNvGrpSpPr>
          <p:nvPr/>
        </p:nvGrpSpPr>
        <p:grpSpPr bwMode="auto">
          <a:xfrm>
            <a:off x="10006481" y="1450313"/>
            <a:ext cx="432000" cy="432000"/>
            <a:chOff x="6539" y="440"/>
            <a:chExt cx="426" cy="426"/>
          </a:xfrm>
          <a:solidFill>
            <a:schemeClr val="accent1"/>
          </a:solidFill>
        </p:grpSpPr>
        <p:sp>
          <p:nvSpPr>
            <p:cNvPr id="93" name="Forma libre 90">
              <a:extLst>
                <a:ext uri="{FF2B5EF4-FFF2-40B4-BE49-F238E27FC236}">
                  <a16:creationId xmlns:a16="http://schemas.microsoft.com/office/drawing/2014/main" id="{492AFACF-FA3F-4DE3-BF40-D61F6974AA49}"/>
                </a:ext>
              </a:extLst>
            </p:cNvPr>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4" name="Forma libre 91">
              <a:extLst>
                <a:ext uri="{FF2B5EF4-FFF2-40B4-BE49-F238E27FC236}">
                  <a16:creationId xmlns:a16="http://schemas.microsoft.com/office/drawing/2014/main" id="{3025113B-5401-497F-B45B-5353F4ED6CB8}"/>
                </a:ext>
              </a:extLst>
            </p:cNvPr>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5" name="Forma libre 92">
              <a:extLst>
                <a:ext uri="{FF2B5EF4-FFF2-40B4-BE49-F238E27FC236}">
                  <a16:creationId xmlns:a16="http://schemas.microsoft.com/office/drawing/2014/main" id="{2683D170-6214-4D0E-93C9-7401AD1129AF}"/>
                </a:ext>
              </a:extLst>
            </p:cNvPr>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6" name="Forma libre 93">
              <a:extLst>
                <a:ext uri="{FF2B5EF4-FFF2-40B4-BE49-F238E27FC236}">
                  <a16:creationId xmlns:a16="http://schemas.microsoft.com/office/drawing/2014/main" id="{7F890079-4E72-488B-8FB4-202CDE71A1D8}"/>
                </a:ext>
              </a:extLst>
            </p:cNvPr>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7" name="Forma libre 94">
              <a:extLst>
                <a:ext uri="{FF2B5EF4-FFF2-40B4-BE49-F238E27FC236}">
                  <a16:creationId xmlns:a16="http://schemas.microsoft.com/office/drawing/2014/main" id="{155701E3-5EB4-486A-82DB-492991AA4DBE}"/>
                </a:ext>
              </a:extLst>
            </p:cNvPr>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8" name="Forma libre 95">
              <a:extLst>
                <a:ext uri="{FF2B5EF4-FFF2-40B4-BE49-F238E27FC236}">
                  <a16:creationId xmlns:a16="http://schemas.microsoft.com/office/drawing/2014/main" id="{DC9628C5-E6EB-42C0-940A-0BB6A6B3E0E6}"/>
                </a:ext>
              </a:extLst>
            </p:cNvPr>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9" name="Forma libre 96">
              <a:extLst>
                <a:ext uri="{FF2B5EF4-FFF2-40B4-BE49-F238E27FC236}">
                  <a16:creationId xmlns:a16="http://schemas.microsoft.com/office/drawing/2014/main" id="{E55B6C1F-1E7A-4967-B117-8D73CAD4712D}"/>
                </a:ext>
              </a:extLst>
            </p:cNvPr>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00" name="Forma libre 97">
              <a:extLst>
                <a:ext uri="{FF2B5EF4-FFF2-40B4-BE49-F238E27FC236}">
                  <a16:creationId xmlns:a16="http://schemas.microsoft.com/office/drawing/2014/main" id="{A91B8455-5985-448F-9913-B0E5CD6DF7AB}"/>
                </a:ext>
              </a:extLst>
            </p:cNvPr>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01" name="Forma libre 98">
              <a:extLst>
                <a:ext uri="{FF2B5EF4-FFF2-40B4-BE49-F238E27FC236}">
                  <a16:creationId xmlns:a16="http://schemas.microsoft.com/office/drawing/2014/main" id="{7870D97F-6B41-4188-B72F-6A34C1EF2941}"/>
                </a:ext>
              </a:extLst>
            </p:cNvPr>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102" name="CuadroTexto 101">
            <a:extLst>
              <a:ext uri="{FF2B5EF4-FFF2-40B4-BE49-F238E27FC236}">
                <a16:creationId xmlns:a16="http://schemas.microsoft.com/office/drawing/2014/main" id="{7B2C6BE1-F39D-49FA-ADBA-E2B097DB1AFD}"/>
              </a:ext>
            </a:extLst>
          </p:cNvPr>
          <p:cNvSpPr txBox="1"/>
          <p:nvPr/>
        </p:nvSpPr>
        <p:spPr>
          <a:xfrm>
            <a:off x="4326468" y="2319669"/>
            <a:ext cx="3464024" cy="430887"/>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Tax payments that may be deferred will not be subject to fines, penalties or interest.</a:t>
            </a:r>
          </a:p>
        </p:txBody>
      </p:sp>
      <p:sp>
        <p:nvSpPr>
          <p:cNvPr id="103" name="CuadroTexto 102">
            <a:extLst>
              <a:ext uri="{FF2B5EF4-FFF2-40B4-BE49-F238E27FC236}">
                <a16:creationId xmlns:a16="http://schemas.microsoft.com/office/drawing/2014/main" id="{9B965D90-1CE1-4F93-9826-FC3818C25B82}"/>
              </a:ext>
            </a:extLst>
          </p:cNvPr>
          <p:cNvSpPr txBox="1"/>
          <p:nvPr/>
        </p:nvSpPr>
        <p:spPr>
          <a:xfrm>
            <a:off x="307921" y="2359775"/>
            <a:ext cx="3464024" cy="2292935"/>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Resolution NAC-DGERCGC20-00000022 issued March 16, 2020: provides for the suspension of all deadlines and terms of all tax administrative processes and the status of limitation from March 16 to March 31. </a:t>
            </a:r>
            <a:endParaRPr lang="es-ES" sz="1100" dirty="0"/>
          </a:p>
          <a:p>
            <a:pPr algn="just"/>
            <a:r>
              <a:rPr lang="es-ES" sz="1100" dirty="0"/>
              <a:t> </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Resolution SENAE-SENAE-2020-0017-RE, issued on March 17, 2020: provides for the suspension of all deadlines and terms of all tax administrative processes and the status of limitation, this regulation will be valid until March 31, 2020.</a:t>
            </a:r>
          </a:p>
        </p:txBody>
      </p:sp>
      <p:sp>
        <p:nvSpPr>
          <p:cNvPr id="104" name="CuadroTexto 103">
            <a:extLst>
              <a:ext uri="{FF2B5EF4-FFF2-40B4-BE49-F238E27FC236}">
                <a16:creationId xmlns:a16="http://schemas.microsoft.com/office/drawing/2014/main" id="{0F35C8A0-89A6-4907-948D-546F2AD1ADDE}"/>
              </a:ext>
            </a:extLst>
          </p:cNvPr>
          <p:cNvSpPr txBox="1"/>
          <p:nvPr/>
        </p:nvSpPr>
        <p:spPr>
          <a:xfrm>
            <a:off x="8409182" y="2279565"/>
            <a:ext cx="3464024" cy="4324261"/>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Resolution SRI-SRI-2020-0002-R issued on March 20, 2020 in which provides for this occasion only, an extension of terms in the following returns:</a:t>
            </a:r>
          </a:p>
          <a:p>
            <a:pPr algn="just"/>
            <a:endParaRPr lang="en-US" sz="1100" dirty="0"/>
          </a:p>
          <a:p>
            <a:pPr marL="171450" indent="-171450" algn="just">
              <a:buFont typeface="Arial" panose="020B0604020202020204" pitchFamily="34" charset="0"/>
              <a:buChar char="•"/>
            </a:pPr>
            <a:r>
              <a:rPr lang="en-US" sz="1100" dirty="0"/>
              <a:t>Annex Report of Operations and Financial Economic Transactions (ROTEF) </a:t>
            </a:r>
          </a:p>
          <a:p>
            <a:pPr marL="171450" indent="-171450" algn="just">
              <a:buFont typeface="Arial" panose="020B0604020202020204" pitchFamily="34" charset="0"/>
              <a:buChar char="•"/>
            </a:pPr>
            <a:r>
              <a:rPr lang="en-US" sz="1100" dirty="0"/>
              <a:t>Information Annex for Recorded and Related Operations with the Redeemable Tax on Non-Recyclable Plastics (IBP) </a:t>
            </a:r>
          </a:p>
          <a:p>
            <a:pPr marL="171450" indent="-171450" algn="just">
              <a:buFont typeface="Arial" panose="020B0604020202020204" pitchFamily="34" charset="0"/>
              <a:buChar char="•"/>
            </a:pPr>
            <a:r>
              <a:rPr lang="en-US" sz="1100" dirty="0"/>
              <a:t>ICE Annex (Luxury Tax)</a:t>
            </a:r>
          </a:p>
          <a:p>
            <a:pPr marL="171450" indent="-171450" algn="just">
              <a:buFont typeface="Arial" panose="020B0604020202020204" pitchFamily="34" charset="0"/>
              <a:buChar char="•"/>
            </a:pPr>
            <a:r>
              <a:rPr lang="en-US" sz="1100" dirty="0"/>
              <a:t>Annex for the International Foreign Exchange Movement (MID)</a:t>
            </a:r>
          </a:p>
          <a:p>
            <a:pPr marL="171450" indent="-171450" algn="just">
              <a:buFont typeface="Arial" panose="020B0604020202020204" pitchFamily="34" charset="0"/>
              <a:buChar char="•"/>
            </a:pPr>
            <a:r>
              <a:rPr lang="en-US" sz="1100" dirty="0"/>
              <a:t>Annex for Notaries, Property Registrars, and Trade Registrars</a:t>
            </a:r>
          </a:p>
          <a:p>
            <a:pPr marL="171450" indent="-171450" algn="just">
              <a:buFont typeface="Arial" panose="020B0604020202020204" pitchFamily="34" charset="0"/>
              <a:buChar char="•"/>
            </a:pPr>
            <a:r>
              <a:rPr lang="en-US" sz="1100" dirty="0"/>
              <a:t>Annex for Shareholders, Stakeholders, Partners, Board Members and Administrators (APS) –Monthly </a:t>
            </a:r>
          </a:p>
          <a:p>
            <a:pPr marL="171450" indent="-171450" algn="just">
              <a:buFont typeface="Arial" panose="020B0604020202020204" pitchFamily="34" charset="0"/>
              <a:buChar char="•"/>
            </a:pPr>
            <a:r>
              <a:rPr lang="en-US" sz="1100" dirty="0"/>
              <a:t>Annex for Trade Trusts, Investment Funds, and Complementary Funds (AFIC)- Monthly.</a:t>
            </a:r>
          </a:p>
          <a:p>
            <a:pPr algn="just"/>
            <a:endParaRPr lang="en-US" sz="1100" dirty="0"/>
          </a:p>
          <a:p>
            <a:pPr marL="171450" indent="-171450" algn="just">
              <a:buFont typeface="Wingdings" panose="05000000000000000000" pitchFamily="2" charset="2"/>
              <a:buChar char="Ø"/>
            </a:pPr>
            <a:r>
              <a:rPr lang="en-US" sz="1100" dirty="0"/>
              <a:t>In summary, the terms change according to the ninth digit of the taxpayer's RUC and range from August 3 until August 7, 2020.</a:t>
            </a:r>
            <a:r>
              <a:rPr lang="es-ES" sz="1100" dirty="0"/>
              <a:t> </a:t>
            </a:r>
          </a:p>
          <a:p>
            <a:pPr marL="171450" indent="-171450" algn="just">
              <a:buFont typeface="Wingdings" panose="05000000000000000000" pitchFamily="2" charset="2"/>
              <a:buChar char="Ø"/>
            </a:pPr>
            <a:endParaRPr lang="en-US" sz="1100" dirty="0"/>
          </a:p>
        </p:txBody>
      </p:sp>
      <p:sp>
        <p:nvSpPr>
          <p:cNvPr id="45" name="CuadroTexto 44">
            <a:extLst>
              <a:ext uri="{FF2B5EF4-FFF2-40B4-BE49-F238E27FC236}">
                <a16:creationId xmlns:a16="http://schemas.microsoft.com/office/drawing/2014/main" id="{58003DF0-795A-4B3C-A443-F8CF161840F8}"/>
              </a:ext>
            </a:extLst>
          </p:cNvPr>
          <p:cNvSpPr txBox="1"/>
          <p:nvPr/>
        </p:nvSpPr>
        <p:spPr>
          <a:xfrm>
            <a:off x="5070110" y="4827344"/>
            <a:ext cx="2856848" cy="523220"/>
          </a:xfrm>
          <a:prstGeom prst="rect">
            <a:avLst/>
          </a:prstGeom>
          <a:noFill/>
        </p:spPr>
        <p:txBody>
          <a:bodyPr wrap="square" rtlCol="0">
            <a:spAutoFit/>
          </a:bodyPr>
          <a:lstStyle/>
          <a:p>
            <a:r>
              <a:rPr lang="es-VE" sz="1400" b="1" dirty="0">
                <a:solidFill>
                  <a:schemeClr val="accent2">
                    <a:lumMod val="50000"/>
                  </a:schemeClr>
                </a:solidFill>
              </a:rPr>
              <a:t>More </a:t>
            </a:r>
            <a:r>
              <a:rPr lang="es-VE" sz="1400" b="1" dirty="0" err="1">
                <a:solidFill>
                  <a:schemeClr val="accent2">
                    <a:lumMod val="50000"/>
                  </a:schemeClr>
                </a:solidFill>
              </a:rPr>
              <a:t>information</a:t>
            </a:r>
            <a:r>
              <a:rPr lang="es-VE" sz="1400" b="1" dirty="0">
                <a:solidFill>
                  <a:schemeClr val="accent2">
                    <a:lumMod val="50000"/>
                  </a:schemeClr>
                </a:solidFill>
              </a:rPr>
              <a:t>: </a:t>
            </a:r>
          </a:p>
          <a:p>
            <a:r>
              <a:rPr lang="es-VE" sz="1400" dirty="0">
                <a:solidFill>
                  <a:schemeClr val="accent3">
                    <a:lumMod val="90000"/>
                    <a:lumOff val="10000"/>
                  </a:schemeClr>
                </a:solidFill>
                <a:hlinkClick r:id="rId7">
                  <a:extLst>
                    <a:ext uri="{A12FA001-AC4F-418D-AE19-62706E023703}">
                      <ahyp:hlinkClr xmlns:ahyp="http://schemas.microsoft.com/office/drawing/2018/hyperlinkcolor" xmlns="" val="tx"/>
                    </a:ext>
                  </a:extLst>
                </a:hlinkClick>
              </a:rPr>
              <a:t>www.legaladvisors-ec.com</a:t>
            </a:r>
            <a:r>
              <a:rPr lang="es-VE" sz="1400" dirty="0">
                <a:solidFill>
                  <a:schemeClr val="accent3">
                    <a:lumMod val="90000"/>
                    <a:lumOff val="10000"/>
                  </a:schemeClr>
                </a:solidFill>
              </a:rPr>
              <a:t> </a:t>
            </a:r>
            <a:endParaRPr lang="en-US" sz="1400" dirty="0">
              <a:solidFill>
                <a:schemeClr val="accent3">
                  <a:lumMod val="90000"/>
                  <a:lumOff val="10000"/>
                </a:schemeClr>
              </a:solidFill>
            </a:endParaRPr>
          </a:p>
        </p:txBody>
      </p:sp>
      <p:sp>
        <p:nvSpPr>
          <p:cNvPr id="46" name="objeto 5" descr="Rectángulo beige">
            <a:extLst>
              <a:ext uri="{FF2B5EF4-FFF2-40B4-BE49-F238E27FC236}">
                <a16:creationId xmlns:a16="http://schemas.microsoft.com/office/drawing/2014/main" id="{40B62B3E-731D-4C4D-8DC5-4F90EC53F3E5}"/>
              </a:ext>
            </a:extLst>
          </p:cNvPr>
          <p:cNvSpPr/>
          <p:nvPr/>
        </p:nvSpPr>
        <p:spPr>
          <a:xfrm>
            <a:off x="4794807" y="5397181"/>
            <a:ext cx="2552478" cy="54337"/>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grpSp>
        <p:nvGrpSpPr>
          <p:cNvPr id="47" name="Grupo 46" descr="Este es un icono de dos cuadros de conversación. ">
            <a:extLst>
              <a:ext uri="{FF2B5EF4-FFF2-40B4-BE49-F238E27FC236}">
                <a16:creationId xmlns:a16="http://schemas.microsoft.com/office/drawing/2014/main" id="{A996EBE7-7223-4BA9-A60F-1C8C307D90E7}"/>
              </a:ext>
            </a:extLst>
          </p:cNvPr>
          <p:cNvGrpSpPr/>
          <p:nvPr/>
        </p:nvGrpSpPr>
        <p:grpSpPr>
          <a:xfrm>
            <a:off x="4755696" y="4884349"/>
            <a:ext cx="257964" cy="272873"/>
            <a:chOff x="3741701" y="1930400"/>
            <a:chExt cx="285750" cy="276225"/>
          </a:xfrm>
          <a:solidFill>
            <a:schemeClr val="accent2">
              <a:lumMod val="50000"/>
            </a:schemeClr>
          </a:solidFill>
        </p:grpSpPr>
        <p:sp>
          <p:nvSpPr>
            <p:cNvPr id="48" name="Forma libre 3129">
              <a:extLst>
                <a:ext uri="{FF2B5EF4-FFF2-40B4-BE49-F238E27FC236}">
                  <a16:creationId xmlns:a16="http://schemas.microsoft.com/office/drawing/2014/main" id="{29542B7A-6373-4E2D-B4FD-2CFBD9B34D8C}"/>
                </a:ext>
              </a:extLst>
            </p:cNvPr>
            <p:cNvSpPr>
              <a:spLocks/>
            </p:cNvSpPr>
            <p:nvPr/>
          </p:nvSpPr>
          <p:spPr bwMode="auto">
            <a:xfrm>
              <a:off x="3741701" y="2063750"/>
              <a:ext cx="285750" cy="142875"/>
            </a:xfrm>
            <a:custGeom>
              <a:avLst/>
              <a:gdLst>
                <a:gd name="T0" fmla="*/ 706 w 718"/>
                <a:gd name="T1" fmla="*/ 0 h 359"/>
                <a:gd name="T2" fmla="*/ 247 w 718"/>
                <a:gd name="T3" fmla="*/ 0 h 359"/>
                <a:gd name="T4" fmla="*/ 138 w 718"/>
                <a:gd name="T5" fmla="*/ 81 h 359"/>
                <a:gd name="T6" fmla="*/ 135 w 718"/>
                <a:gd name="T7" fmla="*/ 83 h 359"/>
                <a:gd name="T8" fmla="*/ 130 w 718"/>
                <a:gd name="T9" fmla="*/ 83 h 359"/>
                <a:gd name="T10" fmla="*/ 128 w 718"/>
                <a:gd name="T11" fmla="*/ 83 h 359"/>
                <a:gd name="T12" fmla="*/ 126 w 718"/>
                <a:gd name="T13" fmla="*/ 82 h 359"/>
                <a:gd name="T14" fmla="*/ 123 w 718"/>
                <a:gd name="T15" fmla="*/ 80 h 359"/>
                <a:gd name="T16" fmla="*/ 121 w 718"/>
                <a:gd name="T17" fmla="*/ 77 h 359"/>
                <a:gd name="T18" fmla="*/ 120 w 718"/>
                <a:gd name="T19" fmla="*/ 75 h 359"/>
                <a:gd name="T20" fmla="*/ 118 w 718"/>
                <a:gd name="T21" fmla="*/ 71 h 359"/>
                <a:gd name="T22" fmla="*/ 118 w 718"/>
                <a:gd name="T23" fmla="*/ 0 h 359"/>
                <a:gd name="T24" fmla="*/ 11 w 718"/>
                <a:gd name="T25" fmla="*/ 0 h 359"/>
                <a:gd name="T26" fmla="*/ 7 w 718"/>
                <a:gd name="T27" fmla="*/ 0 h 359"/>
                <a:gd name="T28" fmla="*/ 3 w 718"/>
                <a:gd name="T29" fmla="*/ 3 h 359"/>
                <a:gd name="T30" fmla="*/ 0 w 718"/>
                <a:gd name="T31" fmla="*/ 7 h 359"/>
                <a:gd name="T32" fmla="*/ 0 w 718"/>
                <a:gd name="T33" fmla="*/ 12 h 359"/>
                <a:gd name="T34" fmla="*/ 0 w 718"/>
                <a:gd name="T35" fmla="*/ 227 h 359"/>
                <a:gd name="T36" fmla="*/ 0 w 718"/>
                <a:gd name="T37" fmla="*/ 232 h 359"/>
                <a:gd name="T38" fmla="*/ 3 w 718"/>
                <a:gd name="T39" fmla="*/ 235 h 359"/>
                <a:gd name="T40" fmla="*/ 7 w 718"/>
                <a:gd name="T41" fmla="*/ 238 h 359"/>
                <a:gd name="T42" fmla="*/ 11 w 718"/>
                <a:gd name="T43" fmla="*/ 239 h 359"/>
                <a:gd name="T44" fmla="*/ 425 w 718"/>
                <a:gd name="T45" fmla="*/ 239 h 359"/>
                <a:gd name="T46" fmla="*/ 554 w 718"/>
                <a:gd name="T47" fmla="*/ 356 h 359"/>
                <a:gd name="T48" fmla="*/ 557 w 718"/>
                <a:gd name="T49" fmla="*/ 358 h 359"/>
                <a:gd name="T50" fmla="*/ 562 w 718"/>
                <a:gd name="T51" fmla="*/ 359 h 359"/>
                <a:gd name="T52" fmla="*/ 565 w 718"/>
                <a:gd name="T53" fmla="*/ 359 h 359"/>
                <a:gd name="T54" fmla="*/ 567 w 718"/>
                <a:gd name="T55" fmla="*/ 358 h 359"/>
                <a:gd name="T56" fmla="*/ 569 w 718"/>
                <a:gd name="T57" fmla="*/ 356 h 359"/>
                <a:gd name="T58" fmla="*/ 572 w 718"/>
                <a:gd name="T59" fmla="*/ 353 h 359"/>
                <a:gd name="T60" fmla="*/ 573 w 718"/>
                <a:gd name="T61" fmla="*/ 351 h 359"/>
                <a:gd name="T62" fmla="*/ 574 w 718"/>
                <a:gd name="T63" fmla="*/ 347 h 359"/>
                <a:gd name="T64" fmla="*/ 574 w 718"/>
                <a:gd name="T65" fmla="*/ 239 h 359"/>
                <a:gd name="T66" fmla="*/ 706 w 718"/>
                <a:gd name="T67" fmla="*/ 239 h 359"/>
                <a:gd name="T68" fmla="*/ 711 w 718"/>
                <a:gd name="T69" fmla="*/ 238 h 359"/>
                <a:gd name="T70" fmla="*/ 714 w 718"/>
                <a:gd name="T71" fmla="*/ 235 h 359"/>
                <a:gd name="T72" fmla="*/ 717 w 718"/>
                <a:gd name="T73" fmla="*/ 232 h 359"/>
                <a:gd name="T74" fmla="*/ 718 w 718"/>
                <a:gd name="T75" fmla="*/ 227 h 359"/>
                <a:gd name="T76" fmla="*/ 718 w 718"/>
                <a:gd name="T77" fmla="*/ 12 h 359"/>
                <a:gd name="T78" fmla="*/ 717 w 718"/>
                <a:gd name="T79" fmla="*/ 7 h 359"/>
                <a:gd name="T80" fmla="*/ 714 w 718"/>
                <a:gd name="T81" fmla="*/ 3 h 359"/>
                <a:gd name="T82" fmla="*/ 711 w 718"/>
                <a:gd name="T83" fmla="*/ 0 h 359"/>
                <a:gd name="T84" fmla="*/ 706 w 718"/>
                <a:gd name="T8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359">
                  <a:moveTo>
                    <a:pt x="706" y="0"/>
                  </a:moveTo>
                  <a:lnTo>
                    <a:pt x="247" y="0"/>
                  </a:lnTo>
                  <a:lnTo>
                    <a:pt x="138" y="81"/>
                  </a:lnTo>
                  <a:lnTo>
                    <a:pt x="135" y="83"/>
                  </a:lnTo>
                  <a:lnTo>
                    <a:pt x="130" y="83"/>
                  </a:lnTo>
                  <a:lnTo>
                    <a:pt x="128" y="83"/>
                  </a:lnTo>
                  <a:lnTo>
                    <a:pt x="126" y="82"/>
                  </a:lnTo>
                  <a:lnTo>
                    <a:pt x="123" y="80"/>
                  </a:lnTo>
                  <a:lnTo>
                    <a:pt x="121" y="77"/>
                  </a:lnTo>
                  <a:lnTo>
                    <a:pt x="120" y="75"/>
                  </a:lnTo>
                  <a:lnTo>
                    <a:pt x="118" y="71"/>
                  </a:lnTo>
                  <a:lnTo>
                    <a:pt x="118" y="0"/>
                  </a:lnTo>
                  <a:lnTo>
                    <a:pt x="11" y="0"/>
                  </a:lnTo>
                  <a:lnTo>
                    <a:pt x="7" y="0"/>
                  </a:lnTo>
                  <a:lnTo>
                    <a:pt x="3" y="3"/>
                  </a:lnTo>
                  <a:lnTo>
                    <a:pt x="0" y="7"/>
                  </a:lnTo>
                  <a:lnTo>
                    <a:pt x="0" y="12"/>
                  </a:lnTo>
                  <a:lnTo>
                    <a:pt x="0" y="227"/>
                  </a:lnTo>
                  <a:lnTo>
                    <a:pt x="0" y="232"/>
                  </a:lnTo>
                  <a:lnTo>
                    <a:pt x="3" y="235"/>
                  </a:lnTo>
                  <a:lnTo>
                    <a:pt x="7" y="238"/>
                  </a:lnTo>
                  <a:lnTo>
                    <a:pt x="11" y="239"/>
                  </a:lnTo>
                  <a:lnTo>
                    <a:pt x="425" y="239"/>
                  </a:lnTo>
                  <a:lnTo>
                    <a:pt x="554" y="356"/>
                  </a:lnTo>
                  <a:lnTo>
                    <a:pt x="557" y="358"/>
                  </a:lnTo>
                  <a:lnTo>
                    <a:pt x="562" y="359"/>
                  </a:lnTo>
                  <a:lnTo>
                    <a:pt x="565" y="359"/>
                  </a:lnTo>
                  <a:lnTo>
                    <a:pt x="567" y="358"/>
                  </a:lnTo>
                  <a:lnTo>
                    <a:pt x="569" y="356"/>
                  </a:lnTo>
                  <a:lnTo>
                    <a:pt x="572" y="353"/>
                  </a:lnTo>
                  <a:lnTo>
                    <a:pt x="573" y="351"/>
                  </a:lnTo>
                  <a:lnTo>
                    <a:pt x="574" y="347"/>
                  </a:lnTo>
                  <a:lnTo>
                    <a:pt x="574" y="239"/>
                  </a:lnTo>
                  <a:lnTo>
                    <a:pt x="706" y="239"/>
                  </a:lnTo>
                  <a:lnTo>
                    <a:pt x="711" y="238"/>
                  </a:lnTo>
                  <a:lnTo>
                    <a:pt x="714" y="235"/>
                  </a:lnTo>
                  <a:lnTo>
                    <a:pt x="717" y="232"/>
                  </a:lnTo>
                  <a:lnTo>
                    <a:pt x="718" y="227"/>
                  </a:lnTo>
                  <a:lnTo>
                    <a:pt x="718" y="12"/>
                  </a:lnTo>
                  <a:lnTo>
                    <a:pt x="717" y="7"/>
                  </a:lnTo>
                  <a:lnTo>
                    <a:pt x="714" y="3"/>
                  </a:lnTo>
                  <a:lnTo>
                    <a:pt x="711" y="0"/>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49" name="Forma libre 3130">
              <a:extLst>
                <a:ext uri="{FF2B5EF4-FFF2-40B4-BE49-F238E27FC236}">
                  <a16:creationId xmlns:a16="http://schemas.microsoft.com/office/drawing/2014/main" id="{AB686247-8320-415F-9A8B-7ACB4C83CB2A}"/>
                </a:ext>
              </a:extLst>
            </p:cNvPr>
            <p:cNvSpPr>
              <a:spLocks/>
            </p:cNvSpPr>
            <p:nvPr/>
          </p:nvSpPr>
          <p:spPr bwMode="auto">
            <a:xfrm>
              <a:off x="3741701" y="1930400"/>
              <a:ext cx="285750" cy="152400"/>
            </a:xfrm>
            <a:custGeom>
              <a:avLst/>
              <a:gdLst>
                <a:gd name="T0" fmla="*/ 706 w 718"/>
                <a:gd name="T1" fmla="*/ 0 h 383"/>
                <a:gd name="T2" fmla="*/ 11 w 718"/>
                <a:gd name="T3" fmla="*/ 0 h 383"/>
                <a:gd name="T4" fmla="*/ 7 w 718"/>
                <a:gd name="T5" fmla="*/ 2 h 383"/>
                <a:gd name="T6" fmla="*/ 3 w 718"/>
                <a:gd name="T7" fmla="*/ 4 h 383"/>
                <a:gd name="T8" fmla="*/ 0 w 718"/>
                <a:gd name="T9" fmla="*/ 8 h 383"/>
                <a:gd name="T10" fmla="*/ 0 w 718"/>
                <a:gd name="T11" fmla="*/ 12 h 383"/>
                <a:gd name="T12" fmla="*/ 0 w 718"/>
                <a:gd name="T13" fmla="*/ 251 h 383"/>
                <a:gd name="T14" fmla="*/ 0 w 718"/>
                <a:gd name="T15" fmla="*/ 256 h 383"/>
                <a:gd name="T16" fmla="*/ 3 w 718"/>
                <a:gd name="T17" fmla="*/ 260 h 383"/>
                <a:gd name="T18" fmla="*/ 7 w 718"/>
                <a:gd name="T19" fmla="*/ 262 h 383"/>
                <a:gd name="T20" fmla="*/ 11 w 718"/>
                <a:gd name="T21" fmla="*/ 263 h 383"/>
                <a:gd name="T22" fmla="*/ 130 w 718"/>
                <a:gd name="T23" fmla="*/ 263 h 383"/>
                <a:gd name="T24" fmla="*/ 142 w 718"/>
                <a:gd name="T25" fmla="*/ 263 h 383"/>
                <a:gd name="T26" fmla="*/ 142 w 718"/>
                <a:gd name="T27" fmla="*/ 275 h 383"/>
                <a:gd name="T28" fmla="*/ 142 w 718"/>
                <a:gd name="T29" fmla="*/ 360 h 383"/>
                <a:gd name="T30" fmla="*/ 142 w 718"/>
                <a:gd name="T31" fmla="*/ 383 h 383"/>
                <a:gd name="T32" fmla="*/ 207 w 718"/>
                <a:gd name="T33" fmla="*/ 336 h 383"/>
                <a:gd name="T34" fmla="*/ 233 w 718"/>
                <a:gd name="T35" fmla="*/ 317 h 383"/>
                <a:gd name="T36" fmla="*/ 299 w 718"/>
                <a:gd name="T37" fmla="*/ 266 h 383"/>
                <a:gd name="T38" fmla="*/ 299 w 718"/>
                <a:gd name="T39" fmla="*/ 266 h 383"/>
                <a:gd name="T40" fmla="*/ 299 w 718"/>
                <a:gd name="T41" fmla="*/ 266 h 383"/>
                <a:gd name="T42" fmla="*/ 303 w 718"/>
                <a:gd name="T43" fmla="*/ 263 h 383"/>
                <a:gd name="T44" fmla="*/ 306 w 718"/>
                <a:gd name="T45" fmla="*/ 263 h 383"/>
                <a:gd name="T46" fmla="*/ 706 w 718"/>
                <a:gd name="T47" fmla="*/ 263 h 383"/>
                <a:gd name="T48" fmla="*/ 711 w 718"/>
                <a:gd name="T49" fmla="*/ 262 h 383"/>
                <a:gd name="T50" fmla="*/ 714 w 718"/>
                <a:gd name="T51" fmla="*/ 260 h 383"/>
                <a:gd name="T52" fmla="*/ 717 w 718"/>
                <a:gd name="T53" fmla="*/ 256 h 383"/>
                <a:gd name="T54" fmla="*/ 718 w 718"/>
                <a:gd name="T55" fmla="*/ 251 h 383"/>
                <a:gd name="T56" fmla="*/ 718 w 718"/>
                <a:gd name="T57" fmla="*/ 12 h 383"/>
                <a:gd name="T58" fmla="*/ 717 w 718"/>
                <a:gd name="T59" fmla="*/ 8 h 383"/>
                <a:gd name="T60" fmla="*/ 714 w 718"/>
                <a:gd name="T61" fmla="*/ 4 h 383"/>
                <a:gd name="T62" fmla="*/ 711 w 718"/>
                <a:gd name="T63" fmla="*/ 2 h 383"/>
                <a:gd name="T64" fmla="*/ 706 w 718"/>
                <a:gd name="T6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383">
                  <a:moveTo>
                    <a:pt x="706" y="0"/>
                  </a:moveTo>
                  <a:lnTo>
                    <a:pt x="11" y="0"/>
                  </a:lnTo>
                  <a:lnTo>
                    <a:pt x="7" y="2"/>
                  </a:lnTo>
                  <a:lnTo>
                    <a:pt x="3" y="4"/>
                  </a:lnTo>
                  <a:lnTo>
                    <a:pt x="0" y="8"/>
                  </a:lnTo>
                  <a:lnTo>
                    <a:pt x="0" y="12"/>
                  </a:lnTo>
                  <a:lnTo>
                    <a:pt x="0" y="251"/>
                  </a:lnTo>
                  <a:lnTo>
                    <a:pt x="0" y="256"/>
                  </a:lnTo>
                  <a:lnTo>
                    <a:pt x="3" y="260"/>
                  </a:lnTo>
                  <a:lnTo>
                    <a:pt x="7" y="262"/>
                  </a:lnTo>
                  <a:lnTo>
                    <a:pt x="11" y="263"/>
                  </a:lnTo>
                  <a:lnTo>
                    <a:pt x="130" y="263"/>
                  </a:lnTo>
                  <a:lnTo>
                    <a:pt x="142" y="263"/>
                  </a:lnTo>
                  <a:lnTo>
                    <a:pt x="142" y="275"/>
                  </a:lnTo>
                  <a:lnTo>
                    <a:pt x="142" y="360"/>
                  </a:lnTo>
                  <a:lnTo>
                    <a:pt x="142" y="383"/>
                  </a:lnTo>
                  <a:lnTo>
                    <a:pt x="207" y="336"/>
                  </a:lnTo>
                  <a:lnTo>
                    <a:pt x="233" y="317"/>
                  </a:lnTo>
                  <a:lnTo>
                    <a:pt x="299" y="266"/>
                  </a:lnTo>
                  <a:lnTo>
                    <a:pt x="299" y="266"/>
                  </a:lnTo>
                  <a:lnTo>
                    <a:pt x="299" y="266"/>
                  </a:lnTo>
                  <a:lnTo>
                    <a:pt x="303" y="263"/>
                  </a:lnTo>
                  <a:lnTo>
                    <a:pt x="306" y="263"/>
                  </a:lnTo>
                  <a:lnTo>
                    <a:pt x="706" y="263"/>
                  </a:lnTo>
                  <a:lnTo>
                    <a:pt x="711" y="262"/>
                  </a:lnTo>
                  <a:lnTo>
                    <a:pt x="714" y="260"/>
                  </a:lnTo>
                  <a:lnTo>
                    <a:pt x="717" y="256"/>
                  </a:lnTo>
                  <a:lnTo>
                    <a:pt x="718" y="251"/>
                  </a:lnTo>
                  <a:lnTo>
                    <a:pt x="718" y="12"/>
                  </a:lnTo>
                  <a:lnTo>
                    <a:pt x="717" y="8"/>
                  </a:lnTo>
                  <a:lnTo>
                    <a:pt x="714" y="4"/>
                  </a:lnTo>
                  <a:lnTo>
                    <a:pt x="711" y="2"/>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51" name="Forma libre: Forma 59">
            <a:extLst>
              <a:ext uri="{FF2B5EF4-FFF2-40B4-BE49-F238E27FC236}">
                <a16:creationId xmlns:a16="http://schemas.microsoft.com/office/drawing/2014/main" id="{D752716B-1C84-456E-97A2-41F79A76847A}"/>
              </a:ext>
              <a:ext uri="{C183D7F6-B498-43B3-948B-1728B52AA6E4}">
                <adec:decorative xmlns:adec="http://schemas.microsoft.com/office/drawing/2017/decorative" xmlns="" val="1"/>
              </a:ext>
            </a:extLst>
          </p:cNvPr>
          <p:cNvSpPr/>
          <p:nvPr/>
        </p:nvSpPr>
        <p:spPr>
          <a:xfrm>
            <a:off x="9108143" y="-6892"/>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52" name="Imagen 51">
            <a:extLst>
              <a:ext uri="{FF2B5EF4-FFF2-40B4-BE49-F238E27FC236}">
                <a16:creationId xmlns:a16="http://schemas.microsoft.com/office/drawing/2014/main" id="{7E9D2B73-0334-4A42-A61F-E9C52576B612}"/>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0062262" y="155866"/>
            <a:ext cx="1824144" cy="717361"/>
          </a:xfrm>
          <a:prstGeom prst="rect">
            <a:avLst/>
          </a:prstGeom>
        </p:spPr>
      </p:pic>
      <p:pic>
        <p:nvPicPr>
          <p:cNvPr id="55" name="Picture 2" descr="Lataxnet">
            <a:extLst>
              <a:ext uri="{FF2B5EF4-FFF2-40B4-BE49-F238E27FC236}">
                <a16:creationId xmlns:a16="http://schemas.microsoft.com/office/drawing/2014/main" id="{16E4203B-C6CE-4894-B916-DEF91E85306E}"/>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53" name="Imagen 52" descr="Imagen que contiene dibujo, plato&#10;&#10;Descripción generada automáticamente">
            <a:extLst>
              <a:ext uri="{FF2B5EF4-FFF2-40B4-BE49-F238E27FC236}">
                <a16:creationId xmlns:a16="http://schemas.microsoft.com/office/drawing/2014/main" id="{7DF409E6-7B62-4F24-82D3-1D679C50BF84}"/>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2043199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52768" y="2071790"/>
            <a:ext cx="12244768" cy="478621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1824" y="-19975"/>
            <a:ext cx="12192000" cy="2148815"/>
          </a:xfrm>
          <a:prstGeom prst="rect">
            <a:avLst/>
          </a:prstGeom>
        </p:spPr>
      </p:pic>
      <p:sp>
        <p:nvSpPr>
          <p:cNvPr id="182" name="Título 2">
            <a:extLst>
              <a:ext uri="{FF2B5EF4-FFF2-40B4-BE49-F238E27FC236}">
                <a16:creationId xmlns:a16="http://schemas.microsoft.com/office/drawing/2014/main" id="{39DA6225-9300-438D-8C7A-924956B4C72B}"/>
              </a:ext>
            </a:extLst>
          </p:cNvPr>
          <p:cNvSpPr>
            <a:spLocks noGrp="1"/>
          </p:cNvSpPr>
          <p:nvPr>
            <p:ph type="title"/>
          </p:nvPr>
        </p:nvSpPr>
        <p:spPr>
          <a:xfrm>
            <a:off x="2225813" y="-7318"/>
            <a:ext cx="3349070" cy="1325563"/>
          </a:xfrm>
        </p:spPr>
        <p:txBody>
          <a:bodyPr rtlCol="0"/>
          <a:lstStyle/>
          <a:p>
            <a:pPr rtl="0"/>
            <a:r>
              <a:rPr lang="es-ES" dirty="0">
                <a:solidFill>
                  <a:schemeClr val="bg1"/>
                </a:solidFill>
              </a:rPr>
              <a:t>EL SALVADOR</a:t>
            </a:r>
          </a:p>
        </p:txBody>
      </p:sp>
      <p:sp>
        <p:nvSpPr>
          <p:cNvPr id="183" name="objeto 5" descr="Rectángulo beige">
            <a:extLst>
              <a:ext uri="{FF2B5EF4-FFF2-40B4-BE49-F238E27FC236}">
                <a16:creationId xmlns:a16="http://schemas.microsoft.com/office/drawing/2014/main" id="{09C2941C-866F-4AF4-B58B-3C23A81FA84F}"/>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sp>
        <p:nvSpPr>
          <p:cNvPr id="221" name="Forma libre: Forma 59">
            <a:extLst>
              <a:ext uri="{FF2B5EF4-FFF2-40B4-BE49-F238E27FC236}">
                <a16:creationId xmlns:a16="http://schemas.microsoft.com/office/drawing/2014/main" id="{A648CB2B-1F77-4D6F-8854-B234E0DF9821}"/>
              </a:ext>
              <a:ext uri="{C183D7F6-B498-43B3-948B-1728B52AA6E4}">
                <adec:decorative xmlns:adec="http://schemas.microsoft.com/office/drawing/2017/decorative" xmlns="" val="1"/>
              </a:ext>
            </a:extLst>
          </p:cNvPr>
          <p:cNvSpPr/>
          <p:nvPr/>
        </p:nvSpPr>
        <p:spPr>
          <a:xfrm>
            <a:off x="9108143" y="-6892"/>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35" name="Picture 4" descr="Bandera de El Salvador. Artículo de la Enciclopedia.">
            <a:extLst>
              <a:ext uri="{FF2B5EF4-FFF2-40B4-BE49-F238E27FC236}">
                <a16:creationId xmlns:a16="http://schemas.microsoft.com/office/drawing/2014/main" id="{C3C55DA3-14AB-4A13-B2EF-E2E6D7BB3336}"/>
              </a:ext>
            </a:extLst>
          </p:cNvPr>
          <p:cNvPicPr>
            <a:picLocks noChangeAspect="1" noChangeArrowheads="1"/>
          </p:cNvPicPr>
          <p:nvPr/>
        </p:nvPicPr>
        <p:blipFill>
          <a:blip r:embed="rId5" cstate="print"/>
          <a:srcRect/>
          <a:stretch>
            <a:fillRect/>
          </a:stretch>
        </p:blipFill>
        <p:spPr bwMode="auto">
          <a:xfrm>
            <a:off x="1006837" y="91934"/>
            <a:ext cx="1133663" cy="815969"/>
          </a:xfrm>
          <a:prstGeom prst="ellipse">
            <a:avLst/>
          </a:prstGeom>
          <a:ln>
            <a:noFill/>
          </a:ln>
          <a:effectLst>
            <a:softEdge rad="63500"/>
          </a:effectLst>
        </p:spPr>
      </p:pic>
      <p:sp>
        <p:nvSpPr>
          <p:cNvPr id="37" name="Marcador de número de diapositiva 3">
            <a:extLst>
              <a:ext uri="{FF2B5EF4-FFF2-40B4-BE49-F238E27FC236}">
                <a16:creationId xmlns:a16="http://schemas.microsoft.com/office/drawing/2014/main" id="{848AB21F-40FB-4DE6-AA15-BAB2E98B2A25}"/>
              </a:ext>
            </a:extLst>
          </p:cNvPr>
          <p:cNvSpPr>
            <a:spLocks noGrp="1"/>
          </p:cNvSpPr>
          <p:nvPr>
            <p:ph type="sldNum" sz="quarter" idx="12"/>
          </p:nvPr>
        </p:nvSpPr>
        <p:spPr>
          <a:xfrm>
            <a:off x="11453346" y="3366771"/>
            <a:ext cx="357116" cy="365125"/>
          </a:xfrm>
        </p:spPr>
        <p:txBody>
          <a:bodyPr rtlCol="0"/>
          <a:lstStyle/>
          <a:p>
            <a:pPr rtl="0"/>
            <a:fld id="{0FD50806-BABF-4915-9689-3B9956D1C75C}" type="slidenum">
              <a:rPr lang="es-ES" smtClean="0"/>
              <a:pPr rtl="0"/>
              <a:t>25</a:t>
            </a:fld>
            <a:endParaRPr lang="es-ES" dirty="0"/>
          </a:p>
        </p:txBody>
      </p:sp>
      <p:grpSp>
        <p:nvGrpSpPr>
          <p:cNvPr id="79" name="Grupo 78">
            <a:extLst>
              <a:ext uri="{FF2B5EF4-FFF2-40B4-BE49-F238E27FC236}">
                <a16:creationId xmlns:a16="http://schemas.microsoft.com/office/drawing/2014/main" id="{873EBD39-B129-437A-91B9-A9FCB62E0F2C}"/>
              </a:ext>
              <a:ext uri="{C183D7F6-B498-43B3-948B-1728B52AA6E4}">
                <adec:decorative xmlns:adec="http://schemas.microsoft.com/office/drawing/2017/decorative" xmlns="" val="1"/>
              </a:ext>
            </a:extLst>
          </p:cNvPr>
          <p:cNvGrpSpPr/>
          <p:nvPr/>
        </p:nvGrpSpPr>
        <p:grpSpPr>
          <a:xfrm>
            <a:off x="304800" y="1620658"/>
            <a:ext cx="3419021" cy="4751046"/>
            <a:chOff x="304800" y="1577182"/>
            <a:chExt cx="3419021" cy="2214588"/>
          </a:xfrm>
          <a:effectLst>
            <a:outerShdw blurRad="50800" dist="38100" dir="5400000" algn="t" rotWithShape="0">
              <a:prstClr val="black">
                <a:alpha val="20000"/>
              </a:prstClr>
            </a:outerShdw>
          </a:effectLst>
        </p:grpSpPr>
        <p:sp>
          <p:nvSpPr>
            <p:cNvPr id="81" name="Rectángulo 80">
              <a:extLst>
                <a:ext uri="{FF2B5EF4-FFF2-40B4-BE49-F238E27FC236}">
                  <a16:creationId xmlns:a16="http://schemas.microsoft.com/office/drawing/2014/main" id="{FA3932E4-DC21-4CA2-A0E5-38D7A5E90CE3}"/>
                </a:ext>
              </a:extLst>
            </p:cNvPr>
            <p:cNvSpPr/>
            <p:nvPr/>
          </p:nvSpPr>
          <p:spPr>
            <a:xfrm>
              <a:off x="304800" y="1577182"/>
              <a:ext cx="3419021" cy="3063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82" name="Rectángulo 81">
              <a:extLst>
                <a:ext uri="{FF2B5EF4-FFF2-40B4-BE49-F238E27FC236}">
                  <a16:creationId xmlns:a16="http://schemas.microsoft.com/office/drawing/2014/main" id="{81A4A6B8-A029-469E-94B5-4353B3B0BBEB}"/>
                </a:ext>
              </a:extLst>
            </p:cNvPr>
            <p:cNvSpPr/>
            <p:nvPr/>
          </p:nvSpPr>
          <p:spPr>
            <a:xfrm>
              <a:off x="304800" y="1867944"/>
              <a:ext cx="3419021" cy="1923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83" name="Elipse 82">
            <a:extLst>
              <a:ext uri="{FF2B5EF4-FFF2-40B4-BE49-F238E27FC236}">
                <a16:creationId xmlns:a16="http://schemas.microsoft.com/office/drawing/2014/main" id="{4CBBFA12-169A-48B9-9927-876CD0668F95}"/>
              </a:ext>
              <a:ext uri="{C183D7F6-B498-43B3-948B-1728B52AA6E4}">
                <adec:decorative xmlns:adec="http://schemas.microsoft.com/office/drawing/2017/decorative" xmlns="" val="1"/>
              </a:ext>
            </a:extLst>
          </p:cNvPr>
          <p:cNvSpPr/>
          <p:nvPr/>
        </p:nvSpPr>
        <p:spPr>
          <a:xfrm>
            <a:off x="1717782" y="1338497"/>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84" name="Grupo 83">
            <a:extLst>
              <a:ext uri="{FF2B5EF4-FFF2-40B4-BE49-F238E27FC236}">
                <a16:creationId xmlns:a16="http://schemas.microsoft.com/office/drawing/2014/main" id="{195C7CD1-3FB0-4982-B7B2-06A4EE203BF4}"/>
              </a:ext>
              <a:ext uri="{C183D7F6-B498-43B3-948B-1728B52AA6E4}">
                <adec:decorative xmlns:adec="http://schemas.microsoft.com/office/drawing/2017/decorative" xmlns="" val="1"/>
              </a:ext>
            </a:extLst>
          </p:cNvPr>
          <p:cNvGrpSpPr/>
          <p:nvPr/>
        </p:nvGrpSpPr>
        <p:grpSpPr>
          <a:xfrm>
            <a:off x="4189536" y="1630430"/>
            <a:ext cx="3447387" cy="4751045"/>
            <a:chOff x="304800" y="1577182"/>
            <a:chExt cx="3419021" cy="1066999"/>
          </a:xfrm>
          <a:effectLst>
            <a:outerShdw blurRad="50800" dist="38100" dir="5400000" algn="t" rotWithShape="0">
              <a:prstClr val="black">
                <a:alpha val="20000"/>
              </a:prstClr>
            </a:outerShdw>
          </a:effectLst>
        </p:grpSpPr>
        <p:sp>
          <p:nvSpPr>
            <p:cNvPr id="85" name="Rectángulo 84">
              <a:extLst>
                <a:ext uri="{FF2B5EF4-FFF2-40B4-BE49-F238E27FC236}">
                  <a16:creationId xmlns:a16="http://schemas.microsoft.com/office/drawing/2014/main" id="{839FA2E3-000E-461F-A0F1-0C6DF75659A4}"/>
                </a:ext>
              </a:extLst>
            </p:cNvPr>
            <p:cNvSpPr/>
            <p:nvPr/>
          </p:nvSpPr>
          <p:spPr>
            <a:xfrm>
              <a:off x="304800" y="1577182"/>
              <a:ext cx="3419021" cy="13789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86" name="Rectángulo 85">
              <a:extLst>
                <a:ext uri="{FF2B5EF4-FFF2-40B4-BE49-F238E27FC236}">
                  <a16:creationId xmlns:a16="http://schemas.microsoft.com/office/drawing/2014/main" id="{DE64EB2A-0514-45BE-B240-8AC7BA5C71CD}"/>
                </a:ext>
              </a:extLst>
            </p:cNvPr>
            <p:cNvSpPr/>
            <p:nvPr/>
          </p:nvSpPr>
          <p:spPr>
            <a:xfrm>
              <a:off x="304800" y="1717272"/>
              <a:ext cx="3419021" cy="926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88" name="Elipse 87">
            <a:extLst>
              <a:ext uri="{FF2B5EF4-FFF2-40B4-BE49-F238E27FC236}">
                <a16:creationId xmlns:a16="http://schemas.microsoft.com/office/drawing/2014/main" id="{148D8DB8-0516-42F8-B211-0877DDB9586E}"/>
              </a:ext>
              <a:ext uri="{C183D7F6-B498-43B3-948B-1728B52AA6E4}">
                <adec:decorative xmlns:adec="http://schemas.microsoft.com/office/drawing/2017/decorative" xmlns="" val="1"/>
              </a:ext>
            </a:extLst>
          </p:cNvPr>
          <p:cNvSpPr/>
          <p:nvPr/>
        </p:nvSpPr>
        <p:spPr>
          <a:xfrm>
            <a:off x="5570434" y="1327578"/>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90" name="Rectángulo 89">
            <a:extLst>
              <a:ext uri="{FF2B5EF4-FFF2-40B4-BE49-F238E27FC236}">
                <a16:creationId xmlns:a16="http://schemas.microsoft.com/office/drawing/2014/main" id="{F7A2C1C2-B0E8-4D56-9002-22C23BDC267B}"/>
              </a:ext>
            </a:extLst>
          </p:cNvPr>
          <p:cNvSpPr/>
          <p:nvPr/>
        </p:nvSpPr>
        <p:spPr>
          <a:xfrm>
            <a:off x="8510340" y="1644371"/>
            <a:ext cx="3419021" cy="65722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91" name="Elipse 90">
            <a:extLst>
              <a:ext uri="{FF2B5EF4-FFF2-40B4-BE49-F238E27FC236}">
                <a16:creationId xmlns:a16="http://schemas.microsoft.com/office/drawing/2014/main" id="{A8A04F02-89B0-4C20-8620-597D3A4C0649}"/>
              </a:ext>
              <a:ext uri="{C183D7F6-B498-43B3-948B-1728B52AA6E4}">
                <adec:decorative xmlns:adec="http://schemas.microsoft.com/office/drawing/2017/decorative" xmlns="" val="1"/>
              </a:ext>
            </a:extLst>
          </p:cNvPr>
          <p:cNvSpPr/>
          <p:nvPr/>
        </p:nvSpPr>
        <p:spPr>
          <a:xfrm>
            <a:off x="9891238" y="1341519"/>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92" name="Picture 2" descr="Temporizador de cronómetro - Descargar PNG/SVG transparente">
            <a:extLst>
              <a:ext uri="{FF2B5EF4-FFF2-40B4-BE49-F238E27FC236}">
                <a16:creationId xmlns:a16="http://schemas.microsoft.com/office/drawing/2014/main" id="{581EF7E1-A5CC-463B-8465-56161E7F7EFA}"/>
              </a:ext>
            </a:extLst>
          </p:cNvPr>
          <p:cNvPicPr>
            <a:picLocks noChangeAspect="1" noChangeArrowheads="1"/>
          </p:cNvPicPr>
          <p:nvPr/>
        </p:nvPicPr>
        <p:blipFill>
          <a:blip r:embed="rId6" cstate="hq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83907" y="137193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93" name="Forma libre 5" descr="icono de flechas">
            <a:extLst>
              <a:ext uri="{FF2B5EF4-FFF2-40B4-BE49-F238E27FC236}">
                <a16:creationId xmlns:a16="http://schemas.microsoft.com/office/drawing/2014/main" id="{0E890F6E-233C-47AC-9866-33840DF730DA}"/>
              </a:ext>
            </a:extLst>
          </p:cNvPr>
          <p:cNvSpPr>
            <a:spLocks noChangeAspect="1" noEditPoints="1"/>
          </p:cNvSpPr>
          <p:nvPr/>
        </p:nvSpPr>
        <p:spPr bwMode="auto">
          <a:xfrm rot="10800000">
            <a:off x="5691821" y="1414566"/>
            <a:ext cx="465507" cy="50400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a:effectLst>
            <a:softEdge rad="0"/>
          </a:effectLst>
        </p:spPr>
        <p:txBody>
          <a:bodyPr vert="horz" wrap="square" lIns="91440" tIns="45720" rIns="91440" bIns="45720" numCol="1" rtlCol="0" anchor="t" anchorCtr="0" compatLnSpc="1">
            <a:prstTxWarp prst="textNoShape">
              <a:avLst/>
            </a:prstTxWarp>
          </a:bodyPr>
          <a:lstStyle/>
          <a:p>
            <a:pPr rtl="0"/>
            <a:endParaRPr lang="es-ES" dirty="0"/>
          </a:p>
        </p:txBody>
      </p:sp>
      <p:pic>
        <p:nvPicPr>
          <p:cNvPr id="94" name="Picture 4" descr="billete de dinero en dólares en una mano - Iconos gratis de comercio">
            <a:extLst>
              <a:ext uri="{FF2B5EF4-FFF2-40B4-BE49-F238E27FC236}">
                <a16:creationId xmlns:a16="http://schemas.microsoft.com/office/drawing/2014/main" id="{779B5998-B782-4507-9274-075169858125}"/>
              </a:ext>
            </a:extLst>
          </p:cNvPr>
          <p:cNvPicPr>
            <a:picLocks noChangeAspect="1" noChangeArrowheads="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66079" y="1418470"/>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95" name="Rectángulo 94">
            <a:extLst>
              <a:ext uri="{FF2B5EF4-FFF2-40B4-BE49-F238E27FC236}">
                <a16:creationId xmlns:a16="http://schemas.microsoft.com/office/drawing/2014/main" id="{196A7F46-6ADA-4D76-81FF-D6E747B69AC8}"/>
              </a:ext>
            </a:extLst>
          </p:cNvPr>
          <p:cNvSpPr/>
          <p:nvPr/>
        </p:nvSpPr>
        <p:spPr>
          <a:xfrm>
            <a:off x="8510340" y="2280903"/>
            <a:ext cx="3419021" cy="3574465"/>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96" name="CuadroTexto 95">
            <a:extLst>
              <a:ext uri="{FF2B5EF4-FFF2-40B4-BE49-F238E27FC236}">
                <a16:creationId xmlns:a16="http://schemas.microsoft.com/office/drawing/2014/main" id="{0AAE90DB-110B-41B8-A358-B1C91D619631}"/>
              </a:ext>
            </a:extLst>
          </p:cNvPr>
          <p:cNvSpPr txBox="1"/>
          <p:nvPr/>
        </p:nvSpPr>
        <p:spPr>
          <a:xfrm>
            <a:off x="4166638" y="2259425"/>
            <a:ext cx="3464024" cy="3985706"/>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Extension of term for payment may be granted for general population and taxpayers dedicated to the generation, transmission, distribution and commercialization of electric energy, telephone, subscription television, commercial and residential internet services under the following limitations:</a:t>
            </a:r>
          </a:p>
          <a:p>
            <a:pPr marL="352425" indent="-171450" algn="just">
              <a:buFont typeface="Wingdings" panose="05000000000000000000" pitchFamily="2" charset="2"/>
              <a:buChar char="§"/>
            </a:pPr>
            <a:r>
              <a:rPr lang="en-US" sz="1100" dirty="0"/>
              <a:t>Authorization from DGT must be requested for payment by installments.</a:t>
            </a:r>
          </a:p>
          <a:p>
            <a:pPr marL="352425" indent="-171450" algn="just">
              <a:buFont typeface="Wingdings" panose="05000000000000000000" pitchFamily="2" charset="2"/>
              <a:buChar char="§"/>
            </a:pPr>
            <a:r>
              <a:rPr lang="en-US" sz="1100" dirty="0"/>
              <a:t>To be paid in a maximum of 8 installments, the first payable in May 2020.</a:t>
            </a:r>
          </a:p>
          <a:p>
            <a:pPr marL="261938" lvl="1" indent="93663" algn="just">
              <a:buFont typeface="Wingdings" panose="05000000000000000000" pitchFamily="2" charset="2"/>
              <a:buChar char="§"/>
              <a:tabLst>
                <a:tab pos="174625" algn="l"/>
              </a:tabLst>
            </a:pPr>
            <a:endParaRPr lang="es-ES" sz="1100" dirty="0"/>
          </a:p>
          <a:p>
            <a:pPr marL="171450" lvl="1" indent="-171450" algn="just">
              <a:buFont typeface="Wingdings" panose="05000000000000000000" pitchFamily="2" charset="2"/>
              <a:buChar char="Ø"/>
              <a:tabLst>
                <a:tab pos="174625" algn="l"/>
              </a:tabLst>
            </a:pPr>
            <a:r>
              <a:rPr lang="en-US" sz="1100" dirty="0"/>
              <a:t>Extension of term for carrying out Advance Payment, exempt from interests, surcharges and fines for Income Tax 2020, corresponding to the months of March, April and May, to all taxpayers dedicated to the generation, transmission, distribution and commercialization of electric energy, telephone, subscription television, commercial and residential internet services with authorization from DGT must be requested for payment by installments, to be paid in a maximum of 6 installments, the first payable in July 2020 for 10% of the total.</a:t>
            </a:r>
            <a:endParaRPr lang="es-ES" sz="1100" dirty="0"/>
          </a:p>
        </p:txBody>
      </p:sp>
      <p:sp>
        <p:nvSpPr>
          <p:cNvPr id="97" name="CuadroTexto 96">
            <a:extLst>
              <a:ext uri="{FF2B5EF4-FFF2-40B4-BE49-F238E27FC236}">
                <a16:creationId xmlns:a16="http://schemas.microsoft.com/office/drawing/2014/main" id="{C4D5F609-B809-410B-A174-8A9ABADAE99B}"/>
              </a:ext>
            </a:extLst>
          </p:cNvPr>
          <p:cNvSpPr txBox="1"/>
          <p:nvPr/>
        </p:nvSpPr>
        <p:spPr>
          <a:xfrm>
            <a:off x="282695" y="2242329"/>
            <a:ext cx="3464024" cy="3477875"/>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u="sng" dirty="0"/>
              <a:t>Extension of term for payment to pay Income Taxes</a:t>
            </a:r>
            <a:r>
              <a:rPr lang="en-US" sz="1100" dirty="0"/>
              <a:t>: until May 31st 2020, exempt from interests, surcharges and fines, of Income Tax for 2019.</a:t>
            </a:r>
            <a:endParaRPr lang="es-ES" sz="1100" dirty="0"/>
          </a:p>
          <a:p>
            <a:pPr marL="352425" indent="-171450" algn="just">
              <a:buFont typeface="Wingdings" panose="05000000000000000000" pitchFamily="2" charset="2"/>
              <a:buChar char="§"/>
            </a:pPr>
            <a:r>
              <a:rPr lang="en-US" sz="1100" u="sng" dirty="0"/>
              <a:t>Tourism sector</a:t>
            </a:r>
            <a:r>
              <a:rPr lang="en-US" sz="1100" dirty="0"/>
              <a:t>: Declaration of Income Tax must be filed before April 30 </a:t>
            </a:r>
            <a:r>
              <a:rPr lang="en-US" sz="1100" dirty="0" err="1"/>
              <a:t>th</a:t>
            </a:r>
            <a:r>
              <a:rPr lang="en-US" sz="1100" dirty="0"/>
              <a:t> 2020 ( Tax due is no more than $25,000).</a:t>
            </a:r>
          </a:p>
          <a:p>
            <a:pPr marL="352425" indent="-171450" algn="just">
              <a:buFont typeface="Wingdings" panose="05000000000000000000" pitchFamily="2" charset="2"/>
              <a:buChar char="§"/>
            </a:pPr>
            <a:r>
              <a:rPr lang="en-US" sz="1100" u="sng" dirty="0"/>
              <a:t>General population: </a:t>
            </a:r>
            <a:r>
              <a:rPr lang="en-US" sz="1100" dirty="0"/>
              <a:t>When the tax due is less than $10,000. (Declaration of Income Tax must be filed before April 30 </a:t>
            </a:r>
            <a:r>
              <a:rPr lang="en-US" sz="1100" dirty="0" err="1"/>
              <a:t>th</a:t>
            </a:r>
            <a:r>
              <a:rPr lang="en-US" sz="1100" dirty="0"/>
              <a:t> 2020).</a:t>
            </a:r>
          </a:p>
          <a:p>
            <a:pPr marL="352425" indent="-171450" algn="just">
              <a:buFont typeface="Wingdings" panose="05000000000000000000" pitchFamily="2" charset="2"/>
              <a:buChar char="§"/>
            </a:pPr>
            <a:r>
              <a:rPr lang="en-US" sz="1100" u="sng" dirty="0"/>
              <a:t>Benefits regarding, electricity, telephone, subscription, television, commercial and residential internet services: </a:t>
            </a:r>
            <a:r>
              <a:rPr lang="en-US" sz="1100" dirty="0"/>
              <a:t>Extension of term for payment of Income Tax for 2019.</a:t>
            </a:r>
          </a:p>
          <a:p>
            <a:pPr algn="just"/>
            <a:endParaRPr lang="es-ES" sz="1100" dirty="0"/>
          </a:p>
          <a:p>
            <a:pPr marL="171450" indent="-171450" algn="just">
              <a:buFont typeface="Wingdings" panose="05000000000000000000" pitchFamily="2" charset="2"/>
              <a:buChar char="Ø"/>
            </a:pPr>
            <a:r>
              <a:rPr lang="en-US" sz="1100" dirty="0"/>
              <a:t>Extension of term for carrying out Advance Payment, exempt from interests, surcharges and fines for Income Tax 2020  of electric energy, telephone, 	subscription television, commercial and residential internet services.</a:t>
            </a:r>
            <a:endParaRPr lang="es-ES" sz="1100" dirty="0"/>
          </a:p>
        </p:txBody>
      </p:sp>
      <p:sp>
        <p:nvSpPr>
          <p:cNvPr id="98" name="CuadroTexto 97">
            <a:extLst>
              <a:ext uri="{FF2B5EF4-FFF2-40B4-BE49-F238E27FC236}">
                <a16:creationId xmlns:a16="http://schemas.microsoft.com/office/drawing/2014/main" id="{1C7EBAF9-04B8-4B76-8B1D-F9A04C748DEB}"/>
              </a:ext>
            </a:extLst>
          </p:cNvPr>
          <p:cNvSpPr txBox="1"/>
          <p:nvPr/>
        </p:nvSpPr>
        <p:spPr>
          <a:xfrm>
            <a:off x="8453667" y="2426965"/>
            <a:ext cx="3464024" cy="2800767"/>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Payment of the special contribution for promotion of tourism is exempted for a term of three-months.</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An exemption from payment of import duties and any other applicable fiscal or municipal encumbrances to goods imported under the Industrial and Commercial Free Trade Zones Act, with the purpose of being donated to the Government, Municipal Councils and private and public non-profit institutions, or delivered to entities providing public assistance, as long as they are distributed to affected population. In every case, the Ministry of the Economy must issue a donation certificate in favor of the benefited entity and the voucher which will be the merchandise declaration.</a:t>
            </a:r>
          </a:p>
        </p:txBody>
      </p:sp>
      <p:pic>
        <p:nvPicPr>
          <p:cNvPr id="29" name="Imagen 2">
            <a:extLst>
              <a:ext uri="{FF2B5EF4-FFF2-40B4-BE49-F238E27FC236}">
                <a16:creationId xmlns:a16="http://schemas.microsoft.com/office/drawing/2014/main" id="{EC1F5A36-C73D-4085-8DF4-0815DC03DCF9}"/>
              </a:ext>
            </a:extLst>
          </p:cNvPr>
          <p:cNvPicPr>
            <a:picLocks noChangeAspect="1" noChangeArrowheads="1"/>
          </p:cNvPicPr>
          <p:nvPr/>
        </p:nvPicPr>
        <p:blipFill>
          <a:blip r:embed="rId8">
            <a:alphaModFix amt="70000"/>
            <a:extLst>
              <a:ext uri="{28A0092B-C50C-407E-A947-70E740481C1C}">
                <a14:useLocalDpi xmlns:a14="http://schemas.microsoft.com/office/drawing/2010/main" val="0"/>
              </a:ext>
            </a:extLst>
          </a:blip>
          <a:srcRect/>
          <a:stretch>
            <a:fillRect/>
          </a:stretch>
        </p:blipFill>
        <p:spPr bwMode="auto">
          <a:xfrm>
            <a:off x="10236654" y="155930"/>
            <a:ext cx="1704201" cy="497574"/>
          </a:xfrm>
          <a:prstGeom prst="rect">
            <a:avLst/>
          </a:prstGeom>
          <a:ln>
            <a:noFill/>
          </a:ln>
          <a:effectLst>
            <a:softEdge rad="25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descr="Lataxnet">
            <a:extLst>
              <a:ext uri="{FF2B5EF4-FFF2-40B4-BE49-F238E27FC236}">
                <a16:creationId xmlns:a16="http://schemas.microsoft.com/office/drawing/2014/main" id="{965E58EA-9B0B-46DC-87BF-80CC27F9CB16}"/>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30" name="Imagen 29" descr="Imagen que contiene dibujo, plato&#10;&#10;Descripción generada automáticamente">
            <a:extLst>
              <a:ext uri="{FF2B5EF4-FFF2-40B4-BE49-F238E27FC236}">
                <a16:creationId xmlns:a16="http://schemas.microsoft.com/office/drawing/2014/main" id="{67539CE6-495C-4DDE-BF73-EF54988EEF53}"/>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798327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27296" y="2102534"/>
            <a:ext cx="12219296"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7318"/>
            <a:ext cx="12192000" cy="2102733"/>
          </a:xfrm>
          <a:prstGeom prst="rect">
            <a:avLst/>
          </a:prstGeom>
        </p:spPr>
      </p:pic>
      <p:sp>
        <p:nvSpPr>
          <p:cNvPr id="62" name="Título 2">
            <a:extLst>
              <a:ext uri="{FF2B5EF4-FFF2-40B4-BE49-F238E27FC236}">
                <a16:creationId xmlns:a16="http://schemas.microsoft.com/office/drawing/2014/main" id="{1A439F42-B151-4250-97D1-4B4CC68329CA}"/>
              </a:ext>
            </a:extLst>
          </p:cNvPr>
          <p:cNvSpPr>
            <a:spLocks noGrp="1"/>
          </p:cNvSpPr>
          <p:nvPr>
            <p:ph type="title"/>
          </p:nvPr>
        </p:nvSpPr>
        <p:spPr>
          <a:xfrm>
            <a:off x="2225813" y="-7318"/>
            <a:ext cx="3349070" cy="1325563"/>
          </a:xfrm>
        </p:spPr>
        <p:txBody>
          <a:bodyPr rtlCol="0"/>
          <a:lstStyle/>
          <a:p>
            <a:pPr rtl="0"/>
            <a:r>
              <a:rPr lang="es-ES" dirty="0">
                <a:solidFill>
                  <a:schemeClr val="bg1"/>
                </a:solidFill>
              </a:rPr>
              <a:t>EL SALVADOR</a:t>
            </a:r>
          </a:p>
        </p:txBody>
      </p:sp>
      <p:sp>
        <p:nvSpPr>
          <p:cNvPr id="63" name="objeto 5" descr="Rectángulo beige">
            <a:extLst>
              <a:ext uri="{FF2B5EF4-FFF2-40B4-BE49-F238E27FC236}">
                <a16:creationId xmlns:a16="http://schemas.microsoft.com/office/drawing/2014/main" id="{A18E3423-6C1A-4B38-8A0B-6B88581D23EB}"/>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66" name="Picture 4" descr="Bandera de El Salvador. Artículo de la Enciclopedia.">
            <a:extLst>
              <a:ext uri="{FF2B5EF4-FFF2-40B4-BE49-F238E27FC236}">
                <a16:creationId xmlns:a16="http://schemas.microsoft.com/office/drawing/2014/main" id="{495C29C2-4F82-4A74-8A4A-CC43D5A669E7}"/>
              </a:ext>
            </a:extLst>
          </p:cNvPr>
          <p:cNvPicPr>
            <a:picLocks noChangeAspect="1" noChangeArrowheads="1"/>
          </p:cNvPicPr>
          <p:nvPr/>
        </p:nvPicPr>
        <p:blipFill>
          <a:blip r:embed="rId5" cstate="print"/>
          <a:srcRect/>
          <a:stretch>
            <a:fillRect/>
          </a:stretch>
        </p:blipFill>
        <p:spPr bwMode="auto">
          <a:xfrm>
            <a:off x="1006837" y="91934"/>
            <a:ext cx="1133663" cy="815969"/>
          </a:xfrm>
          <a:prstGeom prst="ellipse">
            <a:avLst/>
          </a:prstGeom>
          <a:ln>
            <a:noFill/>
          </a:ln>
          <a:effectLst>
            <a:softEdge rad="63500"/>
          </a:effectLst>
        </p:spPr>
      </p:pic>
      <p:grpSp>
        <p:nvGrpSpPr>
          <p:cNvPr id="67" name="Grupo 66">
            <a:extLst>
              <a:ext uri="{FF2B5EF4-FFF2-40B4-BE49-F238E27FC236}">
                <a16:creationId xmlns:a16="http://schemas.microsoft.com/office/drawing/2014/main" id="{3CA94583-A81F-43FA-A07F-38DF5F4F86F9}"/>
              </a:ext>
              <a:ext uri="{C183D7F6-B498-43B3-948B-1728B52AA6E4}">
                <adec:decorative xmlns:adec="http://schemas.microsoft.com/office/drawing/2017/decorative" xmlns="" val="1"/>
              </a:ext>
            </a:extLst>
          </p:cNvPr>
          <p:cNvGrpSpPr/>
          <p:nvPr/>
        </p:nvGrpSpPr>
        <p:grpSpPr>
          <a:xfrm>
            <a:off x="304800" y="1604616"/>
            <a:ext cx="3419021" cy="4751046"/>
            <a:chOff x="304800" y="1577182"/>
            <a:chExt cx="3419021" cy="2214588"/>
          </a:xfrm>
          <a:effectLst>
            <a:outerShdw blurRad="50800" dist="38100" dir="5400000" algn="t" rotWithShape="0">
              <a:prstClr val="black">
                <a:alpha val="20000"/>
              </a:prstClr>
            </a:outerShdw>
          </a:effectLst>
        </p:grpSpPr>
        <p:sp>
          <p:nvSpPr>
            <p:cNvPr id="68" name="Rectángulo 67">
              <a:extLst>
                <a:ext uri="{FF2B5EF4-FFF2-40B4-BE49-F238E27FC236}">
                  <a16:creationId xmlns:a16="http://schemas.microsoft.com/office/drawing/2014/main" id="{6307F593-97D5-4813-A1B4-606BC953365E}"/>
                </a:ext>
              </a:extLst>
            </p:cNvPr>
            <p:cNvSpPr/>
            <p:nvPr/>
          </p:nvSpPr>
          <p:spPr>
            <a:xfrm>
              <a:off x="304800" y="1577182"/>
              <a:ext cx="3419021" cy="3141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69" name="Rectángulo 68">
              <a:extLst>
                <a:ext uri="{FF2B5EF4-FFF2-40B4-BE49-F238E27FC236}">
                  <a16:creationId xmlns:a16="http://schemas.microsoft.com/office/drawing/2014/main" id="{FC402316-4CF1-449F-B998-03C8AD222D0C}"/>
                </a:ext>
              </a:extLst>
            </p:cNvPr>
            <p:cNvSpPr/>
            <p:nvPr/>
          </p:nvSpPr>
          <p:spPr>
            <a:xfrm>
              <a:off x="304800" y="1876944"/>
              <a:ext cx="3419021" cy="1914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70" name="Elipse 69">
            <a:extLst>
              <a:ext uri="{FF2B5EF4-FFF2-40B4-BE49-F238E27FC236}">
                <a16:creationId xmlns:a16="http://schemas.microsoft.com/office/drawing/2014/main" id="{09C8E11B-16D4-4110-8E77-3C5BECAF005A}"/>
              </a:ext>
              <a:ext uri="{C183D7F6-B498-43B3-948B-1728B52AA6E4}">
                <adec:decorative xmlns:adec="http://schemas.microsoft.com/office/drawing/2017/decorative" xmlns="" val="1"/>
              </a:ext>
            </a:extLst>
          </p:cNvPr>
          <p:cNvSpPr/>
          <p:nvPr/>
        </p:nvSpPr>
        <p:spPr>
          <a:xfrm>
            <a:off x="1717782" y="1322455"/>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71" name="Grupo 70">
            <a:extLst>
              <a:ext uri="{FF2B5EF4-FFF2-40B4-BE49-F238E27FC236}">
                <a16:creationId xmlns:a16="http://schemas.microsoft.com/office/drawing/2014/main" id="{F170E403-7F47-4E43-AB0C-D1574F3B7C21}"/>
              </a:ext>
              <a:ext uri="{C183D7F6-B498-43B3-948B-1728B52AA6E4}">
                <adec:decorative xmlns:adec="http://schemas.microsoft.com/office/drawing/2017/decorative" xmlns="" val="1"/>
              </a:ext>
            </a:extLst>
          </p:cNvPr>
          <p:cNvGrpSpPr/>
          <p:nvPr/>
        </p:nvGrpSpPr>
        <p:grpSpPr>
          <a:xfrm>
            <a:off x="4386489" y="1625308"/>
            <a:ext cx="3419021" cy="2236303"/>
            <a:chOff x="304800" y="1577182"/>
            <a:chExt cx="3419021" cy="2236303"/>
          </a:xfrm>
          <a:effectLst>
            <a:outerShdw blurRad="50800" dist="38100" dir="5400000" algn="t" rotWithShape="0">
              <a:prstClr val="black">
                <a:alpha val="20000"/>
              </a:prstClr>
            </a:outerShdw>
          </a:effectLst>
        </p:grpSpPr>
        <p:sp>
          <p:nvSpPr>
            <p:cNvPr id="72" name="Rectángulo 71">
              <a:extLst>
                <a:ext uri="{FF2B5EF4-FFF2-40B4-BE49-F238E27FC236}">
                  <a16:creationId xmlns:a16="http://schemas.microsoft.com/office/drawing/2014/main" id="{4A29BC56-8920-4DB1-93B0-7013A1751DEA}"/>
                </a:ext>
              </a:extLst>
            </p:cNvPr>
            <p:cNvSpPr/>
            <p:nvPr/>
          </p:nvSpPr>
          <p:spPr>
            <a:xfrm>
              <a:off x="304800" y="1577182"/>
              <a:ext cx="3419021" cy="61888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73" name="Rectángulo 72">
              <a:extLst>
                <a:ext uri="{FF2B5EF4-FFF2-40B4-BE49-F238E27FC236}">
                  <a16:creationId xmlns:a16="http://schemas.microsoft.com/office/drawing/2014/main" id="{F3A43B2D-547F-4827-A642-CDA1C920062B}"/>
                </a:ext>
              </a:extLst>
            </p:cNvPr>
            <p:cNvSpPr/>
            <p:nvPr/>
          </p:nvSpPr>
          <p:spPr>
            <a:xfrm>
              <a:off x="304800" y="2207607"/>
              <a:ext cx="3419021" cy="1605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74" name="Elipse 73">
            <a:extLst>
              <a:ext uri="{FF2B5EF4-FFF2-40B4-BE49-F238E27FC236}">
                <a16:creationId xmlns:a16="http://schemas.microsoft.com/office/drawing/2014/main" id="{B670871E-7D43-4B9F-9C7A-C2E53A4B359D}"/>
              </a:ext>
              <a:ext uri="{C183D7F6-B498-43B3-948B-1728B52AA6E4}">
                <adec:decorative xmlns:adec="http://schemas.microsoft.com/office/drawing/2017/decorative" xmlns="" val="1"/>
              </a:ext>
            </a:extLst>
          </p:cNvPr>
          <p:cNvSpPr/>
          <p:nvPr/>
        </p:nvSpPr>
        <p:spPr>
          <a:xfrm>
            <a:off x="5799471" y="1322455"/>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5" name="Rectángulo 74">
            <a:extLst>
              <a:ext uri="{FF2B5EF4-FFF2-40B4-BE49-F238E27FC236}">
                <a16:creationId xmlns:a16="http://schemas.microsoft.com/office/drawing/2014/main" id="{F1D5AE20-18CB-4D5D-9950-82AA80A75E81}"/>
              </a:ext>
            </a:extLst>
          </p:cNvPr>
          <p:cNvSpPr/>
          <p:nvPr/>
        </p:nvSpPr>
        <p:spPr>
          <a:xfrm>
            <a:off x="8467385" y="1612068"/>
            <a:ext cx="3419021" cy="66642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76" name="Elipse 75">
            <a:extLst>
              <a:ext uri="{FF2B5EF4-FFF2-40B4-BE49-F238E27FC236}">
                <a16:creationId xmlns:a16="http://schemas.microsoft.com/office/drawing/2014/main" id="{8D08A6F1-36DA-40F6-8405-55CD8AAA9759}"/>
              </a:ext>
              <a:ext uri="{C183D7F6-B498-43B3-948B-1728B52AA6E4}">
                <adec:decorative xmlns:adec="http://schemas.microsoft.com/office/drawing/2017/decorative" xmlns="" val="1"/>
              </a:ext>
            </a:extLst>
          </p:cNvPr>
          <p:cNvSpPr/>
          <p:nvPr/>
        </p:nvSpPr>
        <p:spPr>
          <a:xfrm>
            <a:off x="9848283" y="1322455"/>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7" name="Rectángulo 76">
            <a:extLst>
              <a:ext uri="{FF2B5EF4-FFF2-40B4-BE49-F238E27FC236}">
                <a16:creationId xmlns:a16="http://schemas.microsoft.com/office/drawing/2014/main" id="{9E47A526-232A-40D3-9A12-DBAC386B0194}"/>
              </a:ext>
            </a:extLst>
          </p:cNvPr>
          <p:cNvSpPr/>
          <p:nvPr/>
        </p:nvSpPr>
        <p:spPr>
          <a:xfrm>
            <a:off x="8467385" y="2255733"/>
            <a:ext cx="3419021" cy="3442835"/>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pic>
        <p:nvPicPr>
          <p:cNvPr id="78" name="Picture 6" descr="Add, calendar, event, plus, schedule icon">
            <a:extLst>
              <a:ext uri="{FF2B5EF4-FFF2-40B4-BE49-F238E27FC236}">
                <a16:creationId xmlns:a16="http://schemas.microsoft.com/office/drawing/2014/main" id="{BB13586B-AA28-4A8B-BC5C-EA2007D18BA8}"/>
              </a:ext>
            </a:extLst>
          </p:cNvPr>
          <p:cNvPicPr>
            <a:picLocks noChangeAspect="1" noChangeArrowheads="1"/>
          </p:cNvPicPr>
          <p:nvPr/>
        </p:nvPicPr>
        <p:blipFill>
          <a:blip r:embed="rId6"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7402" y="1389140"/>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Grupo 40" descr="binocular ">
            <a:extLst>
              <a:ext uri="{FF2B5EF4-FFF2-40B4-BE49-F238E27FC236}">
                <a16:creationId xmlns:a16="http://schemas.microsoft.com/office/drawing/2014/main" id="{D11C1543-DA38-442D-B92E-7148B898CB75}"/>
              </a:ext>
            </a:extLst>
          </p:cNvPr>
          <p:cNvGrpSpPr>
            <a:grpSpLocks noChangeAspect="1"/>
          </p:cNvGrpSpPr>
          <p:nvPr/>
        </p:nvGrpSpPr>
        <p:grpSpPr bwMode="auto">
          <a:xfrm>
            <a:off x="5903669" y="1393959"/>
            <a:ext cx="468000" cy="432927"/>
            <a:chOff x="3438" y="454"/>
            <a:chExt cx="427" cy="395"/>
          </a:xfrm>
          <a:solidFill>
            <a:schemeClr val="accent1"/>
          </a:solidFill>
        </p:grpSpPr>
        <p:sp>
          <p:nvSpPr>
            <p:cNvPr id="81" name="Forma libre 41">
              <a:extLst>
                <a:ext uri="{FF2B5EF4-FFF2-40B4-BE49-F238E27FC236}">
                  <a16:creationId xmlns:a16="http://schemas.microsoft.com/office/drawing/2014/main" id="{A21B028B-9D1C-4A79-A752-C0962A50308B}"/>
                </a:ext>
              </a:extLst>
            </p:cNvPr>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2" name="Forma libre 42">
              <a:extLst>
                <a:ext uri="{FF2B5EF4-FFF2-40B4-BE49-F238E27FC236}">
                  <a16:creationId xmlns:a16="http://schemas.microsoft.com/office/drawing/2014/main" id="{682161F5-0A43-4AAC-9016-EECCC2584B7F}"/>
                </a:ext>
              </a:extLst>
            </p:cNvPr>
            <p:cNvSpPr>
              <a:spLocks/>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3" name="Forma libre 43">
              <a:extLst>
                <a:ext uri="{FF2B5EF4-FFF2-40B4-BE49-F238E27FC236}">
                  <a16:creationId xmlns:a16="http://schemas.microsoft.com/office/drawing/2014/main" id="{B8F13642-73B1-454E-B517-FAB3F4FEEB44}"/>
                </a:ext>
              </a:extLst>
            </p:cNvPr>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4" name="Forma libre 44">
              <a:extLst>
                <a:ext uri="{FF2B5EF4-FFF2-40B4-BE49-F238E27FC236}">
                  <a16:creationId xmlns:a16="http://schemas.microsoft.com/office/drawing/2014/main" id="{F72ED108-843B-4260-AECB-12A22F61F4D8}"/>
                </a:ext>
              </a:extLst>
            </p:cNvPr>
            <p:cNvSpPr>
              <a:spLocks/>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5" name="Forma libre 45">
              <a:extLst>
                <a:ext uri="{FF2B5EF4-FFF2-40B4-BE49-F238E27FC236}">
                  <a16:creationId xmlns:a16="http://schemas.microsoft.com/office/drawing/2014/main" id="{B36FE0C4-CAA0-4404-B14A-50A7DDACF54E}"/>
                </a:ext>
              </a:extLst>
            </p:cNvPr>
            <p:cNvSpPr>
              <a:spLocks/>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6" name="Forma libre 46">
              <a:extLst>
                <a:ext uri="{FF2B5EF4-FFF2-40B4-BE49-F238E27FC236}">
                  <a16:creationId xmlns:a16="http://schemas.microsoft.com/office/drawing/2014/main" id="{CF487FD2-9DFC-41EA-A24A-9643C5396597}"/>
                </a:ext>
              </a:extLst>
            </p:cNvPr>
            <p:cNvSpPr>
              <a:spLocks/>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8" name="Forma libre 47">
              <a:extLst>
                <a:ext uri="{FF2B5EF4-FFF2-40B4-BE49-F238E27FC236}">
                  <a16:creationId xmlns:a16="http://schemas.microsoft.com/office/drawing/2014/main" id="{8A9704A8-20DE-40A0-89BE-01BF3EBACE91}"/>
                </a:ext>
              </a:extLst>
            </p:cNvPr>
            <p:cNvSpPr>
              <a:spLocks/>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0" name="Forma libre 48">
              <a:extLst>
                <a:ext uri="{FF2B5EF4-FFF2-40B4-BE49-F238E27FC236}">
                  <a16:creationId xmlns:a16="http://schemas.microsoft.com/office/drawing/2014/main" id="{33B902E4-7A03-41B7-9A8C-E37B54E24A41}"/>
                </a:ext>
              </a:extLst>
            </p:cNvPr>
            <p:cNvSpPr>
              <a:spLocks/>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1" name="Forma libre 49">
              <a:extLst>
                <a:ext uri="{FF2B5EF4-FFF2-40B4-BE49-F238E27FC236}">
                  <a16:creationId xmlns:a16="http://schemas.microsoft.com/office/drawing/2014/main" id="{0D8F4D08-A368-4A4D-BE0E-A219280E0975}"/>
                </a:ext>
              </a:extLst>
            </p:cNvPr>
            <p:cNvSpPr>
              <a:spLocks/>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grpSp>
        <p:nvGrpSpPr>
          <p:cNvPr id="92" name="Grupo 89" descr="icono de marca de verificación con lápiz">
            <a:extLst>
              <a:ext uri="{FF2B5EF4-FFF2-40B4-BE49-F238E27FC236}">
                <a16:creationId xmlns:a16="http://schemas.microsoft.com/office/drawing/2014/main" id="{9B8DB8FE-B8CD-44CE-8B1B-216A4CB97445}"/>
              </a:ext>
            </a:extLst>
          </p:cNvPr>
          <p:cNvGrpSpPr>
            <a:grpSpLocks noChangeAspect="1"/>
          </p:cNvGrpSpPr>
          <p:nvPr/>
        </p:nvGrpSpPr>
        <p:grpSpPr bwMode="auto">
          <a:xfrm>
            <a:off x="10006481" y="1450313"/>
            <a:ext cx="432000" cy="432000"/>
            <a:chOff x="6539" y="440"/>
            <a:chExt cx="426" cy="426"/>
          </a:xfrm>
          <a:solidFill>
            <a:schemeClr val="accent1"/>
          </a:solidFill>
        </p:grpSpPr>
        <p:sp>
          <p:nvSpPr>
            <p:cNvPr id="93" name="Forma libre 90">
              <a:extLst>
                <a:ext uri="{FF2B5EF4-FFF2-40B4-BE49-F238E27FC236}">
                  <a16:creationId xmlns:a16="http://schemas.microsoft.com/office/drawing/2014/main" id="{D700F624-E89D-4F5D-A85E-36F339F79E13}"/>
                </a:ext>
              </a:extLst>
            </p:cNvPr>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4" name="Forma libre 91">
              <a:extLst>
                <a:ext uri="{FF2B5EF4-FFF2-40B4-BE49-F238E27FC236}">
                  <a16:creationId xmlns:a16="http://schemas.microsoft.com/office/drawing/2014/main" id="{88A1C7B4-5482-43AF-9F90-0328A57629BA}"/>
                </a:ext>
              </a:extLst>
            </p:cNvPr>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5" name="Forma libre 92">
              <a:extLst>
                <a:ext uri="{FF2B5EF4-FFF2-40B4-BE49-F238E27FC236}">
                  <a16:creationId xmlns:a16="http://schemas.microsoft.com/office/drawing/2014/main" id="{A51A826D-074E-421D-A0F5-4E763F635888}"/>
                </a:ext>
              </a:extLst>
            </p:cNvPr>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6" name="Forma libre 93">
              <a:extLst>
                <a:ext uri="{FF2B5EF4-FFF2-40B4-BE49-F238E27FC236}">
                  <a16:creationId xmlns:a16="http://schemas.microsoft.com/office/drawing/2014/main" id="{FE6CEB0A-62E4-47D3-9AD6-5DA18DFDEA27}"/>
                </a:ext>
              </a:extLst>
            </p:cNvPr>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7" name="Forma libre 94">
              <a:extLst>
                <a:ext uri="{FF2B5EF4-FFF2-40B4-BE49-F238E27FC236}">
                  <a16:creationId xmlns:a16="http://schemas.microsoft.com/office/drawing/2014/main" id="{BA0C241F-363B-4013-A7FD-9594360C8D3E}"/>
                </a:ext>
              </a:extLst>
            </p:cNvPr>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8" name="Forma libre 95">
              <a:extLst>
                <a:ext uri="{FF2B5EF4-FFF2-40B4-BE49-F238E27FC236}">
                  <a16:creationId xmlns:a16="http://schemas.microsoft.com/office/drawing/2014/main" id="{C8A9FC3F-A8CE-44E8-9096-2283EB1E4D23}"/>
                </a:ext>
              </a:extLst>
            </p:cNvPr>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9" name="Forma libre 96">
              <a:extLst>
                <a:ext uri="{FF2B5EF4-FFF2-40B4-BE49-F238E27FC236}">
                  <a16:creationId xmlns:a16="http://schemas.microsoft.com/office/drawing/2014/main" id="{EA0796DA-7690-4E20-B74B-18C9381F6ABA}"/>
                </a:ext>
              </a:extLst>
            </p:cNvPr>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00" name="Forma libre 97">
              <a:extLst>
                <a:ext uri="{FF2B5EF4-FFF2-40B4-BE49-F238E27FC236}">
                  <a16:creationId xmlns:a16="http://schemas.microsoft.com/office/drawing/2014/main" id="{F428243C-1968-41DF-83A8-56CE1E74EEC4}"/>
                </a:ext>
              </a:extLst>
            </p:cNvPr>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01" name="Forma libre 98">
              <a:extLst>
                <a:ext uri="{FF2B5EF4-FFF2-40B4-BE49-F238E27FC236}">
                  <a16:creationId xmlns:a16="http://schemas.microsoft.com/office/drawing/2014/main" id="{6DA6BCA2-434D-487F-BA95-1A5E46C383D9}"/>
                </a:ext>
              </a:extLst>
            </p:cNvPr>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102" name="CuadroTexto 101">
            <a:extLst>
              <a:ext uri="{FF2B5EF4-FFF2-40B4-BE49-F238E27FC236}">
                <a16:creationId xmlns:a16="http://schemas.microsoft.com/office/drawing/2014/main" id="{6178B721-3230-4870-8E64-42E207DCA95F}"/>
              </a:ext>
            </a:extLst>
          </p:cNvPr>
          <p:cNvSpPr txBox="1"/>
          <p:nvPr/>
        </p:nvSpPr>
        <p:spPr>
          <a:xfrm>
            <a:off x="4334870" y="2271543"/>
            <a:ext cx="3464024" cy="769441"/>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All tax payments within the granted extension will be exempt from interest, surcharges and fines of the 2019 Income Tax, regardless of the type of taxpayer in question.</a:t>
            </a:r>
          </a:p>
        </p:txBody>
      </p:sp>
      <p:sp>
        <p:nvSpPr>
          <p:cNvPr id="103" name="CuadroTexto 102">
            <a:extLst>
              <a:ext uri="{FF2B5EF4-FFF2-40B4-BE49-F238E27FC236}">
                <a16:creationId xmlns:a16="http://schemas.microsoft.com/office/drawing/2014/main" id="{6522BF93-0301-41A7-8869-460EA2FA10CB}"/>
              </a:ext>
            </a:extLst>
          </p:cNvPr>
          <p:cNvSpPr txBox="1"/>
          <p:nvPr/>
        </p:nvSpPr>
        <p:spPr>
          <a:xfrm>
            <a:off x="307921" y="2251429"/>
            <a:ext cx="3464024" cy="3816429"/>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According to the Decree N° 599 all persons with impossibility of fulfilling obligations due to being affected by the measures implemented in application of the Decree, shall not incur in default of obligations, civil or commercial penalties.</a:t>
            </a:r>
          </a:p>
          <a:p>
            <a:pPr algn="just"/>
            <a:endParaRPr lang="es-ES" sz="1100" dirty="0"/>
          </a:p>
          <a:p>
            <a:pPr marL="171450" indent="-171450" algn="just">
              <a:buFont typeface="Wingdings" panose="05000000000000000000" pitchFamily="2" charset="2"/>
              <a:buChar char="Ø"/>
            </a:pPr>
            <a:r>
              <a:rPr lang="en-US" sz="1100" dirty="0"/>
              <a:t>Suspension of terms and hearings in the common criminal jurisdiction, as well as in the specialized criminal jurisdictions, and those carried out before administrative authorities, including those programmed by the Institute of Access to Public Information.</a:t>
            </a:r>
          </a:p>
          <a:p>
            <a:pPr algn="just"/>
            <a:endParaRPr lang="es-ES" sz="1100" dirty="0"/>
          </a:p>
          <a:p>
            <a:pPr marL="171450" indent="-171450" algn="just">
              <a:buFont typeface="Wingdings" panose="05000000000000000000" pitchFamily="2" charset="2"/>
              <a:buChar char="Ø"/>
            </a:pPr>
            <a:r>
              <a:rPr lang="es-ES" sz="1100" b="1" u="sng" dirty="0"/>
              <a:t>NOTE</a:t>
            </a:r>
            <a:r>
              <a:rPr lang="es-ES" sz="1100" dirty="0"/>
              <a:t>: </a:t>
            </a:r>
            <a:r>
              <a:rPr lang="en-US" sz="1100" dirty="0"/>
              <a:t>This legislative decree only references suspension of terms in administrative and judicial proceedings pending a ruling or in development, but the suspension does not apply in the same way to Tax, Customs and Fiscal matters. Therefore, all natural or legal taxpayers are under obligation to pay taxes such as the monthly Tax on Transfer of Moveable Goods and Provision of Services (VAT).</a:t>
            </a:r>
          </a:p>
        </p:txBody>
      </p:sp>
      <p:sp>
        <p:nvSpPr>
          <p:cNvPr id="104" name="CuadroTexto 103">
            <a:extLst>
              <a:ext uri="{FF2B5EF4-FFF2-40B4-BE49-F238E27FC236}">
                <a16:creationId xmlns:a16="http://schemas.microsoft.com/office/drawing/2014/main" id="{4A452D99-87E7-4BF1-8795-7204B895DB18}"/>
              </a:ext>
            </a:extLst>
          </p:cNvPr>
          <p:cNvSpPr txBox="1"/>
          <p:nvPr/>
        </p:nvSpPr>
        <p:spPr>
          <a:xfrm>
            <a:off x="8409182" y="2279565"/>
            <a:ext cx="3464024" cy="2970044"/>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Sole Identification Documents whose date of expiration falls during the effect of the Decree may be used.</a:t>
            </a:r>
          </a:p>
          <a:p>
            <a:pPr marL="171450" indent="-171450" algn="just">
              <a:buFont typeface="Wingdings" panose="05000000000000000000" pitchFamily="2" charset="2"/>
              <a:buChar char="Ø"/>
            </a:pPr>
            <a:endParaRPr lang="en-US" sz="1100" dirty="0"/>
          </a:p>
          <a:p>
            <a:pPr marL="171450" indent="-171450" algn="just">
              <a:buFont typeface="Wingdings" panose="05000000000000000000" pitchFamily="2" charset="2"/>
              <a:buChar char="Ø"/>
            </a:pPr>
            <a:r>
              <a:rPr lang="en-US" sz="1100" dirty="0"/>
              <a:t>Even if a taxpayer is not obligated to pay a specific tax, this does not exonerate them form the formal obligation of declarations and filings, as a natural or legal person.</a:t>
            </a:r>
          </a:p>
          <a:p>
            <a:pPr algn="just"/>
            <a:endParaRPr lang="en-US" sz="1100" dirty="0"/>
          </a:p>
          <a:p>
            <a:pPr marL="171450" indent="-171450" algn="just">
              <a:buFont typeface="Wingdings" panose="05000000000000000000" pitchFamily="2" charset="2"/>
              <a:buChar char="Ø"/>
            </a:pPr>
            <a:r>
              <a:rPr lang="en-US" sz="1100" dirty="0"/>
              <a:t>The filing and payment of the monthly declaration for VAT has not been extended in its term neither for its presentation nor its payment. Therefore, these obligations must be fulfilled in accordance with article 97 of the VAT Act, within the first ten working days of the month following the corresponding tax period.</a:t>
            </a:r>
          </a:p>
          <a:p>
            <a:pPr marL="171450" indent="-171450" algn="just">
              <a:buFont typeface="Wingdings" panose="05000000000000000000" pitchFamily="2" charset="2"/>
              <a:buChar char="Ø"/>
            </a:pPr>
            <a:endParaRPr lang="en-US" sz="1100" dirty="0"/>
          </a:p>
        </p:txBody>
      </p:sp>
      <p:sp>
        <p:nvSpPr>
          <p:cNvPr id="46" name="CuadroTexto 45">
            <a:extLst>
              <a:ext uri="{FF2B5EF4-FFF2-40B4-BE49-F238E27FC236}">
                <a16:creationId xmlns:a16="http://schemas.microsoft.com/office/drawing/2014/main" id="{8026233F-BBC2-4923-BC58-4388EFBFDA1C}"/>
              </a:ext>
            </a:extLst>
          </p:cNvPr>
          <p:cNvSpPr txBox="1"/>
          <p:nvPr/>
        </p:nvSpPr>
        <p:spPr>
          <a:xfrm>
            <a:off x="5070110" y="4827344"/>
            <a:ext cx="2856848" cy="523220"/>
          </a:xfrm>
          <a:prstGeom prst="rect">
            <a:avLst/>
          </a:prstGeom>
          <a:noFill/>
        </p:spPr>
        <p:txBody>
          <a:bodyPr wrap="square" rtlCol="0">
            <a:spAutoFit/>
          </a:bodyPr>
          <a:lstStyle/>
          <a:p>
            <a:r>
              <a:rPr lang="es-VE" sz="1400" b="1" dirty="0">
                <a:solidFill>
                  <a:schemeClr val="accent2">
                    <a:lumMod val="50000"/>
                  </a:schemeClr>
                </a:solidFill>
              </a:rPr>
              <a:t>More </a:t>
            </a:r>
            <a:r>
              <a:rPr lang="es-VE" sz="1400" b="1" dirty="0" err="1">
                <a:solidFill>
                  <a:schemeClr val="accent2">
                    <a:lumMod val="50000"/>
                  </a:schemeClr>
                </a:solidFill>
              </a:rPr>
              <a:t>information</a:t>
            </a:r>
            <a:r>
              <a:rPr lang="es-VE" sz="1400" b="1" dirty="0">
                <a:solidFill>
                  <a:schemeClr val="accent2">
                    <a:lumMod val="50000"/>
                  </a:schemeClr>
                </a:solidFill>
              </a:rPr>
              <a:t>:</a:t>
            </a:r>
          </a:p>
          <a:p>
            <a:r>
              <a:rPr lang="es-VE" sz="1400" dirty="0">
                <a:solidFill>
                  <a:schemeClr val="accent3">
                    <a:lumMod val="90000"/>
                    <a:lumOff val="10000"/>
                  </a:schemeClr>
                </a:solidFill>
                <a:hlinkClick r:id="rId7">
                  <a:extLst>
                    <a:ext uri="{A12FA001-AC4F-418D-AE19-62706E023703}">
                      <ahyp:hlinkClr xmlns:ahyp="http://schemas.microsoft.com/office/drawing/2018/hyperlinkcolor" xmlns="" val="tx"/>
                    </a:ext>
                  </a:extLst>
                </a:hlinkClick>
              </a:rPr>
              <a:t>www.mayora-mayora.com</a:t>
            </a:r>
            <a:r>
              <a:rPr lang="es-VE" sz="1400" dirty="0">
                <a:solidFill>
                  <a:schemeClr val="accent3">
                    <a:lumMod val="90000"/>
                    <a:lumOff val="10000"/>
                  </a:schemeClr>
                </a:solidFill>
              </a:rPr>
              <a:t> </a:t>
            </a:r>
            <a:endParaRPr lang="en-US" sz="1400" dirty="0">
              <a:solidFill>
                <a:schemeClr val="accent3">
                  <a:lumMod val="90000"/>
                  <a:lumOff val="10000"/>
                </a:schemeClr>
              </a:solidFill>
            </a:endParaRPr>
          </a:p>
        </p:txBody>
      </p:sp>
      <p:sp>
        <p:nvSpPr>
          <p:cNvPr id="47" name="objeto 5" descr="Rectángulo beige">
            <a:extLst>
              <a:ext uri="{FF2B5EF4-FFF2-40B4-BE49-F238E27FC236}">
                <a16:creationId xmlns:a16="http://schemas.microsoft.com/office/drawing/2014/main" id="{CF89BEED-1A14-4584-96CB-7436F2992987}"/>
              </a:ext>
            </a:extLst>
          </p:cNvPr>
          <p:cNvSpPr/>
          <p:nvPr/>
        </p:nvSpPr>
        <p:spPr>
          <a:xfrm>
            <a:off x="4794807" y="5397181"/>
            <a:ext cx="2552478" cy="54337"/>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grpSp>
        <p:nvGrpSpPr>
          <p:cNvPr id="48" name="Grupo 47" descr="Este es un icono de dos cuadros de conversación. ">
            <a:extLst>
              <a:ext uri="{FF2B5EF4-FFF2-40B4-BE49-F238E27FC236}">
                <a16:creationId xmlns:a16="http://schemas.microsoft.com/office/drawing/2014/main" id="{766468DE-94F2-4FF7-9396-47E332504E62}"/>
              </a:ext>
            </a:extLst>
          </p:cNvPr>
          <p:cNvGrpSpPr/>
          <p:nvPr/>
        </p:nvGrpSpPr>
        <p:grpSpPr>
          <a:xfrm>
            <a:off x="4755696" y="4884349"/>
            <a:ext cx="257964" cy="272873"/>
            <a:chOff x="3741701" y="1930400"/>
            <a:chExt cx="285750" cy="276225"/>
          </a:xfrm>
          <a:solidFill>
            <a:schemeClr val="accent2">
              <a:lumMod val="50000"/>
            </a:schemeClr>
          </a:solidFill>
        </p:grpSpPr>
        <p:sp>
          <p:nvSpPr>
            <p:cNvPr id="49" name="Forma libre 3129">
              <a:extLst>
                <a:ext uri="{FF2B5EF4-FFF2-40B4-BE49-F238E27FC236}">
                  <a16:creationId xmlns:a16="http://schemas.microsoft.com/office/drawing/2014/main" id="{ED71EEF2-34C5-4D8E-8786-DA88DAF6837C}"/>
                </a:ext>
              </a:extLst>
            </p:cNvPr>
            <p:cNvSpPr>
              <a:spLocks/>
            </p:cNvSpPr>
            <p:nvPr/>
          </p:nvSpPr>
          <p:spPr bwMode="auto">
            <a:xfrm>
              <a:off x="3741701" y="2063750"/>
              <a:ext cx="285750" cy="142875"/>
            </a:xfrm>
            <a:custGeom>
              <a:avLst/>
              <a:gdLst>
                <a:gd name="T0" fmla="*/ 706 w 718"/>
                <a:gd name="T1" fmla="*/ 0 h 359"/>
                <a:gd name="T2" fmla="*/ 247 w 718"/>
                <a:gd name="T3" fmla="*/ 0 h 359"/>
                <a:gd name="T4" fmla="*/ 138 w 718"/>
                <a:gd name="T5" fmla="*/ 81 h 359"/>
                <a:gd name="T6" fmla="*/ 135 w 718"/>
                <a:gd name="T7" fmla="*/ 83 h 359"/>
                <a:gd name="T8" fmla="*/ 130 w 718"/>
                <a:gd name="T9" fmla="*/ 83 h 359"/>
                <a:gd name="T10" fmla="*/ 128 w 718"/>
                <a:gd name="T11" fmla="*/ 83 h 359"/>
                <a:gd name="T12" fmla="*/ 126 w 718"/>
                <a:gd name="T13" fmla="*/ 82 h 359"/>
                <a:gd name="T14" fmla="*/ 123 w 718"/>
                <a:gd name="T15" fmla="*/ 80 h 359"/>
                <a:gd name="T16" fmla="*/ 121 w 718"/>
                <a:gd name="T17" fmla="*/ 77 h 359"/>
                <a:gd name="T18" fmla="*/ 120 w 718"/>
                <a:gd name="T19" fmla="*/ 75 h 359"/>
                <a:gd name="T20" fmla="*/ 118 w 718"/>
                <a:gd name="T21" fmla="*/ 71 h 359"/>
                <a:gd name="T22" fmla="*/ 118 w 718"/>
                <a:gd name="T23" fmla="*/ 0 h 359"/>
                <a:gd name="T24" fmla="*/ 11 w 718"/>
                <a:gd name="T25" fmla="*/ 0 h 359"/>
                <a:gd name="T26" fmla="*/ 7 w 718"/>
                <a:gd name="T27" fmla="*/ 0 h 359"/>
                <a:gd name="T28" fmla="*/ 3 w 718"/>
                <a:gd name="T29" fmla="*/ 3 h 359"/>
                <a:gd name="T30" fmla="*/ 0 w 718"/>
                <a:gd name="T31" fmla="*/ 7 h 359"/>
                <a:gd name="T32" fmla="*/ 0 w 718"/>
                <a:gd name="T33" fmla="*/ 12 h 359"/>
                <a:gd name="T34" fmla="*/ 0 w 718"/>
                <a:gd name="T35" fmla="*/ 227 h 359"/>
                <a:gd name="T36" fmla="*/ 0 w 718"/>
                <a:gd name="T37" fmla="*/ 232 h 359"/>
                <a:gd name="T38" fmla="*/ 3 w 718"/>
                <a:gd name="T39" fmla="*/ 235 h 359"/>
                <a:gd name="T40" fmla="*/ 7 w 718"/>
                <a:gd name="T41" fmla="*/ 238 h 359"/>
                <a:gd name="T42" fmla="*/ 11 w 718"/>
                <a:gd name="T43" fmla="*/ 239 h 359"/>
                <a:gd name="T44" fmla="*/ 425 w 718"/>
                <a:gd name="T45" fmla="*/ 239 h 359"/>
                <a:gd name="T46" fmla="*/ 554 w 718"/>
                <a:gd name="T47" fmla="*/ 356 h 359"/>
                <a:gd name="T48" fmla="*/ 557 w 718"/>
                <a:gd name="T49" fmla="*/ 358 h 359"/>
                <a:gd name="T50" fmla="*/ 562 w 718"/>
                <a:gd name="T51" fmla="*/ 359 h 359"/>
                <a:gd name="T52" fmla="*/ 565 w 718"/>
                <a:gd name="T53" fmla="*/ 359 h 359"/>
                <a:gd name="T54" fmla="*/ 567 w 718"/>
                <a:gd name="T55" fmla="*/ 358 h 359"/>
                <a:gd name="T56" fmla="*/ 569 w 718"/>
                <a:gd name="T57" fmla="*/ 356 h 359"/>
                <a:gd name="T58" fmla="*/ 572 w 718"/>
                <a:gd name="T59" fmla="*/ 353 h 359"/>
                <a:gd name="T60" fmla="*/ 573 w 718"/>
                <a:gd name="T61" fmla="*/ 351 h 359"/>
                <a:gd name="T62" fmla="*/ 574 w 718"/>
                <a:gd name="T63" fmla="*/ 347 h 359"/>
                <a:gd name="T64" fmla="*/ 574 w 718"/>
                <a:gd name="T65" fmla="*/ 239 h 359"/>
                <a:gd name="T66" fmla="*/ 706 w 718"/>
                <a:gd name="T67" fmla="*/ 239 h 359"/>
                <a:gd name="T68" fmla="*/ 711 w 718"/>
                <a:gd name="T69" fmla="*/ 238 h 359"/>
                <a:gd name="T70" fmla="*/ 714 w 718"/>
                <a:gd name="T71" fmla="*/ 235 h 359"/>
                <a:gd name="T72" fmla="*/ 717 w 718"/>
                <a:gd name="T73" fmla="*/ 232 h 359"/>
                <a:gd name="T74" fmla="*/ 718 w 718"/>
                <a:gd name="T75" fmla="*/ 227 h 359"/>
                <a:gd name="T76" fmla="*/ 718 w 718"/>
                <a:gd name="T77" fmla="*/ 12 h 359"/>
                <a:gd name="T78" fmla="*/ 717 w 718"/>
                <a:gd name="T79" fmla="*/ 7 h 359"/>
                <a:gd name="T80" fmla="*/ 714 w 718"/>
                <a:gd name="T81" fmla="*/ 3 h 359"/>
                <a:gd name="T82" fmla="*/ 711 w 718"/>
                <a:gd name="T83" fmla="*/ 0 h 359"/>
                <a:gd name="T84" fmla="*/ 706 w 718"/>
                <a:gd name="T8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359">
                  <a:moveTo>
                    <a:pt x="706" y="0"/>
                  </a:moveTo>
                  <a:lnTo>
                    <a:pt x="247" y="0"/>
                  </a:lnTo>
                  <a:lnTo>
                    <a:pt x="138" y="81"/>
                  </a:lnTo>
                  <a:lnTo>
                    <a:pt x="135" y="83"/>
                  </a:lnTo>
                  <a:lnTo>
                    <a:pt x="130" y="83"/>
                  </a:lnTo>
                  <a:lnTo>
                    <a:pt x="128" y="83"/>
                  </a:lnTo>
                  <a:lnTo>
                    <a:pt x="126" y="82"/>
                  </a:lnTo>
                  <a:lnTo>
                    <a:pt x="123" y="80"/>
                  </a:lnTo>
                  <a:lnTo>
                    <a:pt x="121" y="77"/>
                  </a:lnTo>
                  <a:lnTo>
                    <a:pt x="120" y="75"/>
                  </a:lnTo>
                  <a:lnTo>
                    <a:pt x="118" y="71"/>
                  </a:lnTo>
                  <a:lnTo>
                    <a:pt x="118" y="0"/>
                  </a:lnTo>
                  <a:lnTo>
                    <a:pt x="11" y="0"/>
                  </a:lnTo>
                  <a:lnTo>
                    <a:pt x="7" y="0"/>
                  </a:lnTo>
                  <a:lnTo>
                    <a:pt x="3" y="3"/>
                  </a:lnTo>
                  <a:lnTo>
                    <a:pt x="0" y="7"/>
                  </a:lnTo>
                  <a:lnTo>
                    <a:pt x="0" y="12"/>
                  </a:lnTo>
                  <a:lnTo>
                    <a:pt x="0" y="227"/>
                  </a:lnTo>
                  <a:lnTo>
                    <a:pt x="0" y="232"/>
                  </a:lnTo>
                  <a:lnTo>
                    <a:pt x="3" y="235"/>
                  </a:lnTo>
                  <a:lnTo>
                    <a:pt x="7" y="238"/>
                  </a:lnTo>
                  <a:lnTo>
                    <a:pt x="11" y="239"/>
                  </a:lnTo>
                  <a:lnTo>
                    <a:pt x="425" y="239"/>
                  </a:lnTo>
                  <a:lnTo>
                    <a:pt x="554" y="356"/>
                  </a:lnTo>
                  <a:lnTo>
                    <a:pt x="557" y="358"/>
                  </a:lnTo>
                  <a:lnTo>
                    <a:pt x="562" y="359"/>
                  </a:lnTo>
                  <a:lnTo>
                    <a:pt x="565" y="359"/>
                  </a:lnTo>
                  <a:lnTo>
                    <a:pt x="567" y="358"/>
                  </a:lnTo>
                  <a:lnTo>
                    <a:pt x="569" y="356"/>
                  </a:lnTo>
                  <a:lnTo>
                    <a:pt x="572" y="353"/>
                  </a:lnTo>
                  <a:lnTo>
                    <a:pt x="573" y="351"/>
                  </a:lnTo>
                  <a:lnTo>
                    <a:pt x="574" y="347"/>
                  </a:lnTo>
                  <a:lnTo>
                    <a:pt x="574" y="239"/>
                  </a:lnTo>
                  <a:lnTo>
                    <a:pt x="706" y="239"/>
                  </a:lnTo>
                  <a:lnTo>
                    <a:pt x="711" y="238"/>
                  </a:lnTo>
                  <a:lnTo>
                    <a:pt x="714" y="235"/>
                  </a:lnTo>
                  <a:lnTo>
                    <a:pt x="717" y="232"/>
                  </a:lnTo>
                  <a:lnTo>
                    <a:pt x="718" y="227"/>
                  </a:lnTo>
                  <a:lnTo>
                    <a:pt x="718" y="12"/>
                  </a:lnTo>
                  <a:lnTo>
                    <a:pt x="717" y="7"/>
                  </a:lnTo>
                  <a:lnTo>
                    <a:pt x="714" y="3"/>
                  </a:lnTo>
                  <a:lnTo>
                    <a:pt x="711" y="0"/>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50" name="Forma libre 3130">
              <a:extLst>
                <a:ext uri="{FF2B5EF4-FFF2-40B4-BE49-F238E27FC236}">
                  <a16:creationId xmlns:a16="http://schemas.microsoft.com/office/drawing/2014/main" id="{6A4C9D8A-6248-449A-A119-1FD5CE967953}"/>
                </a:ext>
              </a:extLst>
            </p:cNvPr>
            <p:cNvSpPr>
              <a:spLocks/>
            </p:cNvSpPr>
            <p:nvPr/>
          </p:nvSpPr>
          <p:spPr bwMode="auto">
            <a:xfrm>
              <a:off x="3741701" y="1930400"/>
              <a:ext cx="285750" cy="152400"/>
            </a:xfrm>
            <a:custGeom>
              <a:avLst/>
              <a:gdLst>
                <a:gd name="T0" fmla="*/ 706 w 718"/>
                <a:gd name="T1" fmla="*/ 0 h 383"/>
                <a:gd name="T2" fmla="*/ 11 w 718"/>
                <a:gd name="T3" fmla="*/ 0 h 383"/>
                <a:gd name="T4" fmla="*/ 7 w 718"/>
                <a:gd name="T5" fmla="*/ 2 h 383"/>
                <a:gd name="T6" fmla="*/ 3 w 718"/>
                <a:gd name="T7" fmla="*/ 4 h 383"/>
                <a:gd name="T8" fmla="*/ 0 w 718"/>
                <a:gd name="T9" fmla="*/ 8 h 383"/>
                <a:gd name="T10" fmla="*/ 0 w 718"/>
                <a:gd name="T11" fmla="*/ 12 h 383"/>
                <a:gd name="T12" fmla="*/ 0 w 718"/>
                <a:gd name="T13" fmla="*/ 251 h 383"/>
                <a:gd name="T14" fmla="*/ 0 w 718"/>
                <a:gd name="T15" fmla="*/ 256 h 383"/>
                <a:gd name="T16" fmla="*/ 3 w 718"/>
                <a:gd name="T17" fmla="*/ 260 h 383"/>
                <a:gd name="T18" fmla="*/ 7 w 718"/>
                <a:gd name="T19" fmla="*/ 262 h 383"/>
                <a:gd name="T20" fmla="*/ 11 w 718"/>
                <a:gd name="T21" fmla="*/ 263 h 383"/>
                <a:gd name="T22" fmla="*/ 130 w 718"/>
                <a:gd name="T23" fmla="*/ 263 h 383"/>
                <a:gd name="T24" fmla="*/ 142 w 718"/>
                <a:gd name="T25" fmla="*/ 263 h 383"/>
                <a:gd name="T26" fmla="*/ 142 w 718"/>
                <a:gd name="T27" fmla="*/ 275 h 383"/>
                <a:gd name="T28" fmla="*/ 142 w 718"/>
                <a:gd name="T29" fmla="*/ 360 h 383"/>
                <a:gd name="T30" fmla="*/ 142 w 718"/>
                <a:gd name="T31" fmla="*/ 383 h 383"/>
                <a:gd name="T32" fmla="*/ 207 w 718"/>
                <a:gd name="T33" fmla="*/ 336 h 383"/>
                <a:gd name="T34" fmla="*/ 233 w 718"/>
                <a:gd name="T35" fmla="*/ 317 h 383"/>
                <a:gd name="T36" fmla="*/ 299 w 718"/>
                <a:gd name="T37" fmla="*/ 266 h 383"/>
                <a:gd name="T38" fmla="*/ 299 w 718"/>
                <a:gd name="T39" fmla="*/ 266 h 383"/>
                <a:gd name="T40" fmla="*/ 299 w 718"/>
                <a:gd name="T41" fmla="*/ 266 h 383"/>
                <a:gd name="T42" fmla="*/ 303 w 718"/>
                <a:gd name="T43" fmla="*/ 263 h 383"/>
                <a:gd name="T44" fmla="*/ 306 w 718"/>
                <a:gd name="T45" fmla="*/ 263 h 383"/>
                <a:gd name="T46" fmla="*/ 706 w 718"/>
                <a:gd name="T47" fmla="*/ 263 h 383"/>
                <a:gd name="T48" fmla="*/ 711 w 718"/>
                <a:gd name="T49" fmla="*/ 262 h 383"/>
                <a:gd name="T50" fmla="*/ 714 w 718"/>
                <a:gd name="T51" fmla="*/ 260 h 383"/>
                <a:gd name="T52" fmla="*/ 717 w 718"/>
                <a:gd name="T53" fmla="*/ 256 h 383"/>
                <a:gd name="T54" fmla="*/ 718 w 718"/>
                <a:gd name="T55" fmla="*/ 251 h 383"/>
                <a:gd name="T56" fmla="*/ 718 w 718"/>
                <a:gd name="T57" fmla="*/ 12 h 383"/>
                <a:gd name="T58" fmla="*/ 717 w 718"/>
                <a:gd name="T59" fmla="*/ 8 h 383"/>
                <a:gd name="T60" fmla="*/ 714 w 718"/>
                <a:gd name="T61" fmla="*/ 4 h 383"/>
                <a:gd name="T62" fmla="*/ 711 w 718"/>
                <a:gd name="T63" fmla="*/ 2 h 383"/>
                <a:gd name="T64" fmla="*/ 706 w 718"/>
                <a:gd name="T6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383">
                  <a:moveTo>
                    <a:pt x="706" y="0"/>
                  </a:moveTo>
                  <a:lnTo>
                    <a:pt x="11" y="0"/>
                  </a:lnTo>
                  <a:lnTo>
                    <a:pt x="7" y="2"/>
                  </a:lnTo>
                  <a:lnTo>
                    <a:pt x="3" y="4"/>
                  </a:lnTo>
                  <a:lnTo>
                    <a:pt x="0" y="8"/>
                  </a:lnTo>
                  <a:lnTo>
                    <a:pt x="0" y="12"/>
                  </a:lnTo>
                  <a:lnTo>
                    <a:pt x="0" y="251"/>
                  </a:lnTo>
                  <a:lnTo>
                    <a:pt x="0" y="256"/>
                  </a:lnTo>
                  <a:lnTo>
                    <a:pt x="3" y="260"/>
                  </a:lnTo>
                  <a:lnTo>
                    <a:pt x="7" y="262"/>
                  </a:lnTo>
                  <a:lnTo>
                    <a:pt x="11" y="263"/>
                  </a:lnTo>
                  <a:lnTo>
                    <a:pt x="130" y="263"/>
                  </a:lnTo>
                  <a:lnTo>
                    <a:pt x="142" y="263"/>
                  </a:lnTo>
                  <a:lnTo>
                    <a:pt x="142" y="275"/>
                  </a:lnTo>
                  <a:lnTo>
                    <a:pt x="142" y="360"/>
                  </a:lnTo>
                  <a:lnTo>
                    <a:pt x="142" y="383"/>
                  </a:lnTo>
                  <a:lnTo>
                    <a:pt x="207" y="336"/>
                  </a:lnTo>
                  <a:lnTo>
                    <a:pt x="233" y="317"/>
                  </a:lnTo>
                  <a:lnTo>
                    <a:pt x="299" y="266"/>
                  </a:lnTo>
                  <a:lnTo>
                    <a:pt x="299" y="266"/>
                  </a:lnTo>
                  <a:lnTo>
                    <a:pt x="299" y="266"/>
                  </a:lnTo>
                  <a:lnTo>
                    <a:pt x="303" y="263"/>
                  </a:lnTo>
                  <a:lnTo>
                    <a:pt x="306" y="263"/>
                  </a:lnTo>
                  <a:lnTo>
                    <a:pt x="706" y="263"/>
                  </a:lnTo>
                  <a:lnTo>
                    <a:pt x="711" y="262"/>
                  </a:lnTo>
                  <a:lnTo>
                    <a:pt x="714" y="260"/>
                  </a:lnTo>
                  <a:lnTo>
                    <a:pt x="717" y="256"/>
                  </a:lnTo>
                  <a:lnTo>
                    <a:pt x="718" y="251"/>
                  </a:lnTo>
                  <a:lnTo>
                    <a:pt x="718" y="12"/>
                  </a:lnTo>
                  <a:lnTo>
                    <a:pt x="717" y="8"/>
                  </a:lnTo>
                  <a:lnTo>
                    <a:pt x="714" y="4"/>
                  </a:lnTo>
                  <a:lnTo>
                    <a:pt x="711" y="2"/>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51" name="Forma libre: Forma 59">
            <a:extLst>
              <a:ext uri="{FF2B5EF4-FFF2-40B4-BE49-F238E27FC236}">
                <a16:creationId xmlns:a16="http://schemas.microsoft.com/office/drawing/2014/main" id="{616A20BB-6E8F-4732-8F3A-6CCA6D53B1BB}"/>
              </a:ext>
              <a:ext uri="{C183D7F6-B498-43B3-948B-1728B52AA6E4}">
                <adec:decorative xmlns:adec="http://schemas.microsoft.com/office/drawing/2017/decorative" xmlns="" val="1"/>
              </a:ext>
            </a:extLst>
          </p:cNvPr>
          <p:cNvSpPr/>
          <p:nvPr/>
        </p:nvSpPr>
        <p:spPr>
          <a:xfrm>
            <a:off x="9108143" y="-6892"/>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52" name="Imagen 2">
            <a:extLst>
              <a:ext uri="{FF2B5EF4-FFF2-40B4-BE49-F238E27FC236}">
                <a16:creationId xmlns:a16="http://schemas.microsoft.com/office/drawing/2014/main" id="{78389A8C-2EB1-4C44-955F-E2CF0936B58D}"/>
              </a:ext>
            </a:extLst>
          </p:cNvPr>
          <p:cNvPicPr>
            <a:picLocks noChangeAspect="1" noChangeArrowheads="1"/>
          </p:cNvPicPr>
          <p:nvPr/>
        </p:nvPicPr>
        <p:blipFill>
          <a:blip r:embed="rId8">
            <a:alphaModFix amt="70000"/>
            <a:extLst>
              <a:ext uri="{28A0092B-C50C-407E-A947-70E740481C1C}">
                <a14:useLocalDpi xmlns:a14="http://schemas.microsoft.com/office/drawing/2010/main" val="0"/>
              </a:ext>
            </a:extLst>
          </a:blip>
          <a:srcRect/>
          <a:stretch>
            <a:fillRect/>
          </a:stretch>
        </p:blipFill>
        <p:spPr bwMode="auto">
          <a:xfrm>
            <a:off x="10236654" y="155930"/>
            <a:ext cx="1704201" cy="497574"/>
          </a:xfrm>
          <a:prstGeom prst="rect">
            <a:avLst/>
          </a:prstGeom>
          <a:ln>
            <a:noFill/>
          </a:ln>
          <a:effectLst>
            <a:softEdge rad="25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 descr="Lataxnet">
            <a:extLst>
              <a:ext uri="{FF2B5EF4-FFF2-40B4-BE49-F238E27FC236}">
                <a16:creationId xmlns:a16="http://schemas.microsoft.com/office/drawing/2014/main" id="{CD93E55E-1F99-4641-AFD6-47B3FB8C5CB3}"/>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54" name="Imagen 53" descr="Imagen que contiene dibujo, plato&#10;&#10;Descripción generada automáticamente">
            <a:extLst>
              <a:ext uri="{FF2B5EF4-FFF2-40B4-BE49-F238E27FC236}">
                <a16:creationId xmlns:a16="http://schemas.microsoft.com/office/drawing/2014/main" id="{23A9FAC0-2A52-49FB-9D6B-5BFECB310DE5}"/>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1889196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7318"/>
            <a:ext cx="12192000" cy="2102733"/>
          </a:xfrm>
          <a:prstGeom prst="rect">
            <a:avLst/>
          </a:prstGeom>
        </p:spPr>
      </p:pic>
      <p:sp>
        <p:nvSpPr>
          <p:cNvPr id="182" name="Título 2">
            <a:extLst>
              <a:ext uri="{FF2B5EF4-FFF2-40B4-BE49-F238E27FC236}">
                <a16:creationId xmlns:a16="http://schemas.microsoft.com/office/drawing/2014/main" id="{39DA6225-9300-438D-8C7A-924956B4C72B}"/>
              </a:ext>
            </a:extLst>
          </p:cNvPr>
          <p:cNvSpPr>
            <a:spLocks noGrp="1"/>
          </p:cNvSpPr>
          <p:nvPr>
            <p:ph type="title"/>
          </p:nvPr>
        </p:nvSpPr>
        <p:spPr>
          <a:xfrm>
            <a:off x="2225813" y="-7318"/>
            <a:ext cx="3349070" cy="1325563"/>
          </a:xfrm>
        </p:spPr>
        <p:txBody>
          <a:bodyPr rtlCol="0"/>
          <a:lstStyle/>
          <a:p>
            <a:pPr rtl="0"/>
            <a:r>
              <a:rPr lang="es-ES" dirty="0">
                <a:solidFill>
                  <a:schemeClr val="bg1"/>
                </a:solidFill>
              </a:rPr>
              <a:t>GUATEMALA</a:t>
            </a:r>
          </a:p>
        </p:txBody>
      </p:sp>
      <p:sp>
        <p:nvSpPr>
          <p:cNvPr id="183" name="objeto 5" descr="Rectángulo beige">
            <a:extLst>
              <a:ext uri="{FF2B5EF4-FFF2-40B4-BE49-F238E27FC236}">
                <a16:creationId xmlns:a16="http://schemas.microsoft.com/office/drawing/2014/main" id="{09C2941C-866F-4AF4-B58B-3C23A81FA84F}"/>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35" name="Picture 2" descr="Bandera de Guatemala">
            <a:extLst>
              <a:ext uri="{FF2B5EF4-FFF2-40B4-BE49-F238E27FC236}">
                <a16:creationId xmlns:a16="http://schemas.microsoft.com/office/drawing/2014/main" id="{4D9A14A1-AD25-4C90-B377-0DBAD545013D}"/>
              </a:ext>
            </a:extLst>
          </p:cNvPr>
          <p:cNvPicPr>
            <a:picLocks noChangeAspect="1" noChangeArrowheads="1"/>
          </p:cNvPicPr>
          <p:nvPr/>
        </p:nvPicPr>
        <p:blipFill>
          <a:blip r:embed="rId5" cstate="print"/>
          <a:srcRect/>
          <a:stretch>
            <a:fillRect/>
          </a:stretch>
        </p:blipFill>
        <p:spPr bwMode="auto">
          <a:xfrm>
            <a:off x="895097" y="101703"/>
            <a:ext cx="1248986" cy="826670"/>
          </a:xfrm>
          <a:prstGeom prst="ellipse">
            <a:avLst/>
          </a:prstGeom>
          <a:ln>
            <a:noFill/>
          </a:ln>
          <a:effectLst>
            <a:softEdge rad="63500"/>
          </a:effectLst>
        </p:spPr>
      </p:pic>
      <p:grpSp>
        <p:nvGrpSpPr>
          <p:cNvPr id="78" name="Grupo 77">
            <a:extLst>
              <a:ext uri="{FF2B5EF4-FFF2-40B4-BE49-F238E27FC236}">
                <a16:creationId xmlns:a16="http://schemas.microsoft.com/office/drawing/2014/main" id="{75E51813-8506-4624-94FD-60E4A2DE3968}"/>
              </a:ext>
              <a:ext uri="{C183D7F6-B498-43B3-948B-1728B52AA6E4}">
                <adec:decorative xmlns:adec="http://schemas.microsoft.com/office/drawing/2017/decorative" xmlns="" val="1"/>
              </a:ext>
            </a:extLst>
          </p:cNvPr>
          <p:cNvGrpSpPr/>
          <p:nvPr/>
        </p:nvGrpSpPr>
        <p:grpSpPr>
          <a:xfrm>
            <a:off x="304800" y="1620658"/>
            <a:ext cx="3419021" cy="4751046"/>
            <a:chOff x="304800" y="1577182"/>
            <a:chExt cx="3419021" cy="2214588"/>
          </a:xfrm>
          <a:effectLst>
            <a:outerShdw blurRad="50800" dist="38100" dir="5400000" algn="t" rotWithShape="0">
              <a:prstClr val="black">
                <a:alpha val="20000"/>
              </a:prstClr>
            </a:outerShdw>
          </a:effectLst>
        </p:grpSpPr>
        <p:sp>
          <p:nvSpPr>
            <p:cNvPr id="79" name="Rectángulo 78">
              <a:extLst>
                <a:ext uri="{FF2B5EF4-FFF2-40B4-BE49-F238E27FC236}">
                  <a16:creationId xmlns:a16="http://schemas.microsoft.com/office/drawing/2014/main" id="{7401D9CF-8669-4296-A59F-91C187A929CA}"/>
                </a:ext>
              </a:extLst>
            </p:cNvPr>
            <p:cNvSpPr/>
            <p:nvPr/>
          </p:nvSpPr>
          <p:spPr>
            <a:xfrm>
              <a:off x="304800" y="1577182"/>
              <a:ext cx="3419021" cy="3063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81" name="Rectángulo 80">
              <a:extLst>
                <a:ext uri="{FF2B5EF4-FFF2-40B4-BE49-F238E27FC236}">
                  <a16:creationId xmlns:a16="http://schemas.microsoft.com/office/drawing/2014/main" id="{ACC70FD6-DE24-4AE8-9B71-DA4BC835C95E}"/>
                </a:ext>
              </a:extLst>
            </p:cNvPr>
            <p:cNvSpPr/>
            <p:nvPr/>
          </p:nvSpPr>
          <p:spPr>
            <a:xfrm>
              <a:off x="304800" y="1867944"/>
              <a:ext cx="3419021" cy="1923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82" name="Elipse 81">
            <a:extLst>
              <a:ext uri="{FF2B5EF4-FFF2-40B4-BE49-F238E27FC236}">
                <a16:creationId xmlns:a16="http://schemas.microsoft.com/office/drawing/2014/main" id="{F753D05F-238A-4835-B909-3ED72537AD17}"/>
              </a:ext>
              <a:ext uri="{C183D7F6-B498-43B3-948B-1728B52AA6E4}">
                <adec:decorative xmlns:adec="http://schemas.microsoft.com/office/drawing/2017/decorative" xmlns="" val="1"/>
              </a:ext>
            </a:extLst>
          </p:cNvPr>
          <p:cNvSpPr/>
          <p:nvPr/>
        </p:nvSpPr>
        <p:spPr>
          <a:xfrm>
            <a:off x="1717782" y="1338497"/>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88" name="Rectángulo 87">
            <a:extLst>
              <a:ext uri="{FF2B5EF4-FFF2-40B4-BE49-F238E27FC236}">
                <a16:creationId xmlns:a16="http://schemas.microsoft.com/office/drawing/2014/main" id="{A3ED2427-7F20-4259-B4E3-A17F32CBB790}"/>
              </a:ext>
            </a:extLst>
          </p:cNvPr>
          <p:cNvSpPr/>
          <p:nvPr/>
        </p:nvSpPr>
        <p:spPr>
          <a:xfrm>
            <a:off x="8467385" y="1641349"/>
            <a:ext cx="3419021" cy="65722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90" name="Elipse 89">
            <a:extLst>
              <a:ext uri="{FF2B5EF4-FFF2-40B4-BE49-F238E27FC236}">
                <a16:creationId xmlns:a16="http://schemas.microsoft.com/office/drawing/2014/main" id="{88EAFE06-E0A2-4671-933F-F0074DB79642}"/>
              </a:ext>
              <a:ext uri="{C183D7F6-B498-43B3-948B-1728B52AA6E4}">
                <adec:decorative xmlns:adec="http://schemas.microsoft.com/office/drawing/2017/decorative" xmlns="" val="1"/>
              </a:ext>
            </a:extLst>
          </p:cNvPr>
          <p:cNvSpPr/>
          <p:nvPr/>
        </p:nvSpPr>
        <p:spPr>
          <a:xfrm>
            <a:off x="9848283" y="1338497"/>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91" name="Picture 2" descr="Temporizador de cronómetro - Descargar PNG/SVG transparente">
            <a:extLst>
              <a:ext uri="{FF2B5EF4-FFF2-40B4-BE49-F238E27FC236}">
                <a16:creationId xmlns:a16="http://schemas.microsoft.com/office/drawing/2014/main" id="{6EF81761-EDF1-4557-8CB0-3BA33B4E3A43}"/>
              </a:ext>
            </a:extLst>
          </p:cNvPr>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83907" y="1371938"/>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billete de dinero en dólares en una mano - Iconos gratis de comercio">
            <a:extLst>
              <a:ext uri="{FF2B5EF4-FFF2-40B4-BE49-F238E27FC236}">
                <a16:creationId xmlns:a16="http://schemas.microsoft.com/office/drawing/2014/main" id="{313EBB61-75CB-4881-8F0B-796C9CEA300B}"/>
              </a:ext>
            </a:extLst>
          </p:cNvPr>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23124" y="141544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94" name="Rectángulo 93">
            <a:extLst>
              <a:ext uri="{FF2B5EF4-FFF2-40B4-BE49-F238E27FC236}">
                <a16:creationId xmlns:a16="http://schemas.microsoft.com/office/drawing/2014/main" id="{CE6F4649-962E-4C99-8AFA-5E0D1881BCED}"/>
              </a:ext>
            </a:extLst>
          </p:cNvPr>
          <p:cNvSpPr/>
          <p:nvPr/>
        </p:nvSpPr>
        <p:spPr>
          <a:xfrm>
            <a:off x="8467385" y="2277881"/>
            <a:ext cx="3419021" cy="3477845"/>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96" name="CuadroTexto 95">
            <a:extLst>
              <a:ext uri="{FF2B5EF4-FFF2-40B4-BE49-F238E27FC236}">
                <a16:creationId xmlns:a16="http://schemas.microsoft.com/office/drawing/2014/main" id="{AEC7D1C7-816B-45C7-967F-8CF33873AAB7}"/>
              </a:ext>
            </a:extLst>
          </p:cNvPr>
          <p:cNvSpPr txBox="1"/>
          <p:nvPr/>
        </p:nvSpPr>
        <p:spPr>
          <a:xfrm>
            <a:off x="282695" y="2285871"/>
            <a:ext cx="3464024" cy="4154984"/>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Guatemalan Institute of Social Security (</a:t>
            </a:r>
            <a:r>
              <a:rPr lang="en-US" sz="1100" i="1" dirty="0"/>
              <a:t>Instituto </a:t>
            </a:r>
            <a:r>
              <a:rPr lang="en-US" sz="1100" i="1" dirty="0" err="1"/>
              <a:t>Guatemalteco</a:t>
            </a:r>
            <a:r>
              <a:rPr lang="en-US" sz="1100" i="1" dirty="0"/>
              <a:t> de </a:t>
            </a:r>
            <a:r>
              <a:rPr lang="en-US" sz="1100" i="1" dirty="0" err="1"/>
              <a:t>Seguridad</a:t>
            </a:r>
            <a:r>
              <a:rPr lang="en-US" sz="1100" i="1" dirty="0"/>
              <a:t> Social </a:t>
            </a:r>
            <a:r>
              <a:rPr lang="en-US" sz="1100" dirty="0"/>
              <a:t>– IGSS) deferred payment of the employers’ fees for the private sector for March, April and May. Employers will have the option to: (i) Continue ordinary payment if they are able to do so; (ii) Begin payment of deferred fees starting July, paying in July, August and September the fee corresponding to each month and the deferred one; (iii) If they do not communicate their selection to the Institute, or default on payment of the months deferred, charges will automatically be deferred starting July, distributed pro rata for eighteen months, without interest, moratorium or administrative charges. Employees’ fees must continue to be deducted as usual, and comply with the other requirements established by IGSS in order to be </a:t>
            </a:r>
            <a:r>
              <a:rPr lang="en-US" sz="1100" dirty="0" err="1"/>
              <a:t>elegible</a:t>
            </a:r>
            <a:r>
              <a:rPr lang="en-US" sz="1100" dirty="0"/>
              <a:t> for the benefits.</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The Institute of Recreation for Workers of Private Enterprise in Guatemala (</a:t>
            </a:r>
            <a:r>
              <a:rPr lang="en-US" sz="1100" i="1" dirty="0"/>
              <a:t>Instituto de </a:t>
            </a:r>
            <a:r>
              <a:rPr lang="en-US" sz="1100" i="1" dirty="0" err="1"/>
              <a:t>Recreación</a:t>
            </a:r>
            <a:r>
              <a:rPr lang="en-US" sz="1100" i="1" dirty="0"/>
              <a:t> de los </a:t>
            </a:r>
            <a:r>
              <a:rPr lang="en-US" sz="1100" i="1" dirty="0" err="1"/>
              <a:t>Trabajadores</a:t>
            </a:r>
            <a:r>
              <a:rPr lang="en-US" sz="1100" i="1" dirty="0"/>
              <a:t> de la </a:t>
            </a:r>
            <a:r>
              <a:rPr lang="en-US" sz="1100" i="1" dirty="0" err="1"/>
              <a:t>Empresa</a:t>
            </a:r>
            <a:r>
              <a:rPr lang="en-US" sz="1100" i="1" dirty="0"/>
              <a:t> </a:t>
            </a:r>
            <a:r>
              <a:rPr lang="en-US" sz="1100" i="1" dirty="0" err="1"/>
              <a:t>Privada</a:t>
            </a:r>
            <a:r>
              <a:rPr lang="en-US" sz="1100" i="1" dirty="0"/>
              <a:t> de Guatemala – IRTRA</a:t>
            </a:r>
            <a:r>
              <a:rPr lang="en-US" sz="1100" dirty="0"/>
              <a:t>) and the Technical Institute of Training and (…)</a:t>
            </a:r>
          </a:p>
        </p:txBody>
      </p:sp>
      <p:sp>
        <p:nvSpPr>
          <p:cNvPr id="97" name="CuadroTexto 96">
            <a:extLst>
              <a:ext uri="{FF2B5EF4-FFF2-40B4-BE49-F238E27FC236}">
                <a16:creationId xmlns:a16="http://schemas.microsoft.com/office/drawing/2014/main" id="{ACFDF74A-F83F-47F8-B754-BC2EC4C64F1B}"/>
              </a:ext>
            </a:extLst>
          </p:cNvPr>
          <p:cNvSpPr txBox="1"/>
          <p:nvPr/>
        </p:nvSpPr>
        <p:spPr>
          <a:xfrm>
            <a:off x="8425226" y="2423943"/>
            <a:ext cx="3464024" cy="1615827"/>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Decree 12-2020 exempts all import taxes and Value Added Tax (VAT) over all donations in favor of the National Coordinator for Disaster Reduction (</a:t>
            </a:r>
            <a:r>
              <a:rPr lang="en-US" sz="1100" i="1" dirty="0" err="1"/>
              <a:t>Coordinadora</a:t>
            </a:r>
            <a:r>
              <a:rPr lang="en-US" sz="1100" i="1" dirty="0"/>
              <a:t> Nacional para la </a:t>
            </a:r>
            <a:r>
              <a:rPr lang="en-US" sz="1100" i="1" dirty="0" err="1"/>
              <a:t>Reducción</a:t>
            </a:r>
            <a:r>
              <a:rPr lang="en-US" sz="1100" i="1" dirty="0"/>
              <a:t> de </a:t>
            </a:r>
            <a:r>
              <a:rPr lang="en-US" sz="1100" i="1" dirty="0" err="1"/>
              <a:t>Desastres</a:t>
            </a:r>
            <a:r>
              <a:rPr lang="en-US" sz="1100" i="1" dirty="0"/>
              <a:t> – CONRED</a:t>
            </a:r>
            <a:r>
              <a:rPr lang="en-US" sz="1100" dirty="0"/>
              <a:t>), churches, charitable organizations and associations legally operating, during the effect of the State of Public Calamity, as long as they are used for non-lucrative and charitable purposes.</a:t>
            </a:r>
          </a:p>
        </p:txBody>
      </p:sp>
      <p:grpSp>
        <p:nvGrpSpPr>
          <p:cNvPr id="98" name="Grupo 97">
            <a:extLst>
              <a:ext uri="{FF2B5EF4-FFF2-40B4-BE49-F238E27FC236}">
                <a16:creationId xmlns:a16="http://schemas.microsoft.com/office/drawing/2014/main" id="{8B7BEBB4-BDE1-4542-9B34-19BE4B32FD00}"/>
              </a:ext>
              <a:ext uri="{C183D7F6-B498-43B3-948B-1728B52AA6E4}">
                <adec:decorative xmlns:adec="http://schemas.microsoft.com/office/drawing/2017/decorative" xmlns="" val="1"/>
              </a:ext>
            </a:extLst>
          </p:cNvPr>
          <p:cNvGrpSpPr/>
          <p:nvPr/>
        </p:nvGrpSpPr>
        <p:grpSpPr>
          <a:xfrm>
            <a:off x="4387519" y="1612638"/>
            <a:ext cx="3419021" cy="4751046"/>
            <a:chOff x="304800" y="1577182"/>
            <a:chExt cx="3419021" cy="2214588"/>
          </a:xfrm>
          <a:effectLst>
            <a:outerShdw blurRad="50800" dist="38100" dir="5400000" algn="t" rotWithShape="0">
              <a:prstClr val="black">
                <a:alpha val="20000"/>
              </a:prstClr>
            </a:outerShdw>
          </a:effectLst>
        </p:grpSpPr>
        <p:sp>
          <p:nvSpPr>
            <p:cNvPr id="99" name="Rectángulo 98">
              <a:extLst>
                <a:ext uri="{FF2B5EF4-FFF2-40B4-BE49-F238E27FC236}">
                  <a16:creationId xmlns:a16="http://schemas.microsoft.com/office/drawing/2014/main" id="{1BFDE237-7915-48FE-BBA3-3C789240BA3D}"/>
                </a:ext>
              </a:extLst>
            </p:cNvPr>
            <p:cNvSpPr/>
            <p:nvPr/>
          </p:nvSpPr>
          <p:spPr>
            <a:xfrm>
              <a:off x="304800" y="1577182"/>
              <a:ext cx="3419021" cy="3063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100" name="Rectángulo 99">
              <a:extLst>
                <a:ext uri="{FF2B5EF4-FFF2-40B4-BE49-F238E27FC236}">
                  <a16:creationId xmlns:a16="http://schemas.microsoft.com/office/drawing/2014/main" id="{2271A8FE-0938-4CD4-A420-034417B73883}"/>
                </a:ext>
              </a:extLst>
            </p:cNvPr>
            <p:cNvSpPr/>
            <p:nvPr/>
          </p:nvSpPr>
          <p:spPr>
            <a:xfrm>
              <a:off x="304800" y="1867944"/>
              <a:ext cx="3419021" cy="1923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101" name="Elipse 100">
            <a:extLst>
              <a:ext uri="{FF2B5EF4-FFF2-40B4-BE49-F238E27FC236}">
                <a16:creationId xmlns:a16="http://schemas.microsoft.com/office/drawing/2014/main" id="{331BDD92-931F-4844-ACEE-5E532876149D}"/>
              </a:ext>
              <a:ext uri="{C183D7F6-B498-43B3-948B-1728B52AA6E4}">
                <adec:decorative xmlns:adec="http://schemas.microsoft.com/office/drawing/2017/decorative" xmlns="" val="1"/>
              </a:ext>
            </a:extLst>
          </p:cNvPr>
          <p:cNvSpPr/>
          <p:nvPr/>
        </p:nvSpPr>
        <p:spPr>
          <a:xfrm>
            <a:off x="5800501" y="1330477"/>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102" name="Picture 2" descr="Temporizador de cronómetro - Descargar PNG/SVG transparente">
            <a:extLst>
              <a:ext uri="{FF2B5EF4-FFF2-40B4-BE49-F238E27FC236}">
                <a16:creationId xmlns:a16="http://schemas.microsoft.com/office/drawing/2014/main" id="{C077811E-EF4D-447E-B4BE-50C23731FF65}"/>
              </a:ext>
            </a:extLst>
          </p:cNvPr>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866626" y="136391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03" name="CuadroTexto 102">
            <a:extLst>
              <a:ext uri="{FF2B5EF4-FFF2-40B4-BE49-F238E27FC236}">
                <a16:creationId xmlns:a16="http://schemas.microsoft.com/office/drawing/2014/main" id="{3307F241-C891-48CF-98C1-4487AED55CAD}"/>
              </a:ext>
            </a:extLst>
          </p:cNvPr>
          <p:cNvSpPr txBox="1"/>
          <p:nvPr/>
        </p:nvSpPr>
        <p:spPr>
          <a:xfrm>
            <a:off x="4365414" y="2277851"/>
            <a:ext cx="3464024" cy="3477875"/>
          </a:xfrm>
          <a:prstGeom prst="rect">
            <a:avLst/>
          </a:prstGeom>
          <a:noFill/>
        </p:spPr>
        <p:txBody>
          <a:bodyPr wrap="square" rtlCol="0">
            <a:spAutoFit/>
          </a:bodyPr>
          <a:lstStyle/>
          <a:p>
            <a:pPr marL="171450" indent="-171450" algn="just">
              <a:buFont typeface="Wingdings" panose="05000000000000000000" pitchFamily="2" charset="2"/>
              <a:buChar char="Ø"/>
            </a:pPr>
            <a:r>
              <a:rPr lang="es-ES" sz="1100" dirty="0" err="1"/>
              <a:t>Productivity</a:t>
            </a:r>
            <a:r>
              <a:rPr lang="es-ES" sz="1100" dirty="0"/>
              <a:t> (I</a:t>
            </a:r>
            <a:r>
              <a:rPr lang="es-ES" sz="1100" i="1" dirty="0"/>
              <a:t>nstituto Técnico de Capacitación y Productividad – INTECAP</a:t>
            </a:r>
            <a:r>
              <a:rPr lang="es-ES" sz="1100" dirty="0"/>
              <a:t>), b</a:t>
            </a:r>
            <a:r>
              <a:rPr lang="en-US" sz="1100" dirty="0" err="1"/>
              <a:t>oth</a:t>
            </a:r>
            <a:r>
              <a:rPr lang="en-US" sz="1100" dirty="0"/>
              <a:t> financed through a tax and fee paid by employers affiliated to the Social Security System, suspended payment of their respective fees for March, April and May, deferring their payments to the second semester of the year.</a:t>
            </a:r>
            <a:endParaRPr lang="es-ES" sz="1100" dirty="0"/>
          </a:p>
          <a:p>
            <a:pPr algn="just"/>
            <a:endParaRPr lang="es-ES" sz="1100" dirty="0"/>
          </a:p>
          <a:p>
            <a:pPr marL="171450" indent="-171450" algn="just">
              <a:buFont typeface="Wingdings" panose="05000000000000000000" pitchFamily="2" charset="2"/>
              <a:buChar char="Ø"/>
            </a:pPr>
            <a:r>
              <a:rPr lang="en-US" sz="1100" dirty="0"/>
              <a:t>Congress approved the Emergency Act contained in Decree 12-2020 (as of today pending sanction, promulgation and publication in the Official Bulletin), which includes the possibility, for taxpayers subject to the Solidarity Tax </a:t>
            </a:r>
            <a:r>
              <a:rPr lang="en-US" sz="1100" i="1" dirty="0"/>
              <a:t>(</a:t>
            </a:r>
            <a:r>
              <a:rPr lang="en-US" sz="1100" i="1" dirty="0" err="1"/>
              <a:t>Impuesto</a:t>
            </a:r>
            <a:r>
              <a:rPr lang="en-US" sz="1100" i="1" dirty="0"/>
              <a:t> de </a:t>
            </a:r>
            <a:r>
              <a:rPr lang="en-US" sz="1100" i="1" dirty="0" err="1"/>
              <a:t>Solidaridad</a:t>
            </a:r>
            <a:r>
              <a:rPr lang="en-US" sz="1100" i="1" dirty="0"/>
              <a:t> </a:t>
            </a:r>
            <a:r>
              <a:rPr lang="en-US" sz="1100" dirty="0"/>
              <a:t>– ISO), to defer payment corresponding to the second trimester of 2020, paying it until September 30th 2020 without sanction, fine or surcharge. Those who opt for this benefit may not terminate any employee until they have finished paying the deferred tax, except terminations for just cause.</a:t>
            </a:r>
          </a:p>
        </p:txBody>
      </p:sp>
      <p:sp>
        <p:nvSpPr>
          <p:cNvPr id="29" name="Forma libre: Forma 59">
            <a:extLst>
              <a:ext uri="{FF2B5EF4-FFF2-40B4-BE49-F238E27FC236}">
                <a16:creationId xmlns:a16="http://schemas.microsoft.com/office/drawing/2014/main" id="{4BE8BA62-DC8B-4609-A485-C68AF2356809}"/>
              </a:ext>
              <a:ext uri="{C183D7F6-B498-43B3-948B-1728B52AA6E4}">
                <adec:decorative xmlns:adec="http://schemas.microsoft.com/office/drawing/2017/decorative" xmlns="" val="1"/>
              </a:ext>
            </a:extLst>
          </p:cNvPr>
          <p:cNvSpPr/>
          <p:nvPr/>
        </p:nvSpPr>
        <p:spPr>
          <a:xfrm>
            <a:off x="9108143" y="-6892"/>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30" name="Imagen 2">
            <a:extLst>
              <a:ext uri="{FF2B5EF4-FFF2-40B4-BE49-F238E27FC236}">
                <a16:creationId xmlns:a16="http://schemas.microsoft.com/office/drawing/2014/main" id="{F79D315C-F2CE-4C26-A3E2-FC3092F358A5}"/>
              </a:ext>
            </a:extLst>
          </p:cNvPr>
          <p:cNvPicPr>
            <a:picLocks noChangeAspect="1" noChangeArrowheads="1"/>
          </p:cNvPicPr>
          <p:nvPr/>
        </p:nvPicPr>
        <p:blipFill>
          <a:blip r:embed="rId8">
            <a:alphaModFix amt="70000"/>
            <a:extLst>
              <a:ext uri="{28A0092B-C50C-407E-A947-70E740481C1C}">
                <a14:useLocalDpi xmlns:a14="http://schemas.microsoft.com/office/drawing/2010/main" val="0"/>
              </a:ext>
            </a:extLst>
          </a:blip>
          <a:srcRect/>
          <a:stretch>
            <a:fillRect/>
          </a:stretch>
        </p:blipFill>
        <p:spPr bwMode="auto">
          <a:xfrm>
            <a:off x="10236654" y="155930"/>
            <a:ext cx="1704201" cy="497574"/>
          </a:xfrm>
          <a:prstGeom prst="rect">
            <a:avLst/>
          </a:prstGeom>
          <a:ln>
            <a:noFill/>
          </a:ln>
          <a:effectLst>
            <a:softEdge rad="25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descr="Lataxnet">
            <a:extLst>
              <a:ext uri="{FF2B5EF4-FFF2-40B4-BE49-F238E27FC236}">
                <a16:creationId xmlns:a16="http://schemas.microsoft.com/office/drawing/2014/main" id="{75406F58-D2CF-4D8A-8DB8-0237B0E00946}"/>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33" name="Imagen 32" descr="Imagen que contiene dibujo, plato&#10;&#10;Descripción generada automáticamente">
            <a:extLst>
              <a:ext uri="{FF2B5EF4-FFF2-40B4-BE49-F238E27FC236}">
                <a16:creationId xmlns:a16="http://schemas.microsoft.com/office/drawing/2014/main" id="{DB8E793B-F70C-42F0-B823-808714DBAF7E}"/>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3776297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30266"/>
            <a:ext cx="12192000" cy="2125682"/>
          </a:xfrm>
          <a:prstGeom prst="rect">
            <a:avLst/>
          </a:prstGeom>
        </p:spPr>
      </p:pic>
      <p:sp>
        <p:nvSpPr>
          <p:cNvPr id="62" name="Título 2">
            <a:extLst>
              <a:ext uri="{FF2B5EF4-FFF2-40B4-BE49-F238E27FC236}">
                <a16:creationId xmlns:a16="http://schemas.microsoft.com/office/drawing/2014/main" id="{28B05523-6101-4E03-BA83-D8D7B107F943}"/>
              </a:ext>
            </a:extLst>
          </p:cNvPr>
          <p:cNvSpPr>
            <a:spLocks noGrp="1"/>
          </p:cNvSpPr>
          <p:nvPr>
            <p:ph type="title"/>
          </p:nvPr>
        </p:nvSpPr>
        <p:spPr>
          <a:xfrm>
            <a:off x="2225813" y="-7318"/>
            <a:ext cx="3349070" cy="1325563"/>
          </a:xfrm>
        </p:spPr>
        <p:txBody>
          <a:bodyPr rtlCol="0"/>
          <a:lstStyle/>
          <a:p>
            <a:pPr rtl="0"/>
            <a:r>
              <a:rPr lang="es-ES" dirty="0">
                <a:solidFill>
                  <a:schemeClr val="bg1"/>
                </a:solidFill>
              </a:rPr>
              <a:t>GUATEMALA</a:t>
            </a:r>
          </a:p>
        </p:txBody>
      </p:sp>
      <p:sp>
        <p:nvSpPr>
          <p:cNvPr id="63" name="objeto 5" descr="Rectángulo beige">
            <a:extLst>
              <a:ext uri="{FF2B5EF4-FFF2-40B4-BE49-F238E27FC236}">
                <a16:creationId xmlns:a16="http://schemas.microsoft.com/office/drawing/2014/main" id="{7B2643E5-6018-4AAE-A49B-33A5FE2A51DA}"/>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66" name="Picture 2" descr="Bandera de Guatemala">
            <a:extLst>
              <a:ext uri="{FF2B5EF4-FFF2-40B4-BE49-F238E27FC236}">
                <a16:creationId xmlns:a16="http://schemas.microsoft.com/office/drawing/2014/main" id="{686CAAD3-F294-4132-B119-BEBF87E385E0}"/>
              </a:ext>
            </a:extLst>
          </p:cNvPr>
          <p:cNvPicPr>
            <a:picLocks noChangeAspect="1" noChangeArrowheads="1"/>
          </p:cNvPicPr>
          <p:nvPr/>
        </p:nvPicPr>
        <p:blipFill>
          <a:blip r:embed="rId5" cstate="print"/>
          <a:srcRect/>
          <a:stretch>
            <a:fillRect/>
          </a:stretch>
        </p:blipFill>
        <p:spPr bwMode="auto">
          <a:xfrm>
            <a:off x="895097" y="101703"/>
            <a:ext cx="1248986" cy="826670"/>
          </a:xfrm>
          <a:prstGeom prst="ellipse">
            <a:avLst/>
          </a:prstGeom>
          <a:ln>
            <a:noFill/>
          </a:ln>
          <a:effectLst>
            <a:softEdge rad="63500"/>
          </a:effectLst>
        </p:spPr>
      </p:pic>
      <p:grpSp>
        <p:nvGrpSpPr>
          <p:cNvPr id="67" name="Grupo 66">
            <a:extLst>
              <a:ext uri="{FF2B5EF4-FFF2-40B4-BE49-F238E27FC236}">
                <a16:creationId xmlns:a16="http://schemas.microsoft.com/office/drawing/2014/main" id="{E9DF787D-5DDB-4469-BF83-20D5044A6915}"/>
              </a:ext>
              <a:ext uri="{C183D7F6-B498-43B3-948B-1728B52AA6E4}">
                <adec:decorative xmlns:adec="http://schemas.microsoft.com/office/drawing/2017/decorative" xmlns="" val="1"/>
              </a:ext>
            </a:extLst>
          </p:cNvPr>
          <p:cNvGrpSpPr/>
          <p:nvPr/>
        </p:nvGrpSpPr>
        <p:grpSpPr>
          <a:xfrm>
            <a:off x="304800" y="1604616"/>
            <a:ext cx="3419021" cy="4751046"/>
            <a:chOff x="304800" y="1577182"/>
            <a:chExt cx="3419021" cy="2214588"/>
          </a:xfrm>
          <a:effectLst>
            <a:outerShdw blurRad="50800" dist="38100" dir="5400000" algn="t" rotWithShape="0">
              <a:prstClr val="black">
                <a:alpha val="20000"/>
              </a:prstClr>
            </a:outerShdw>
          </a:effectLst>
        </p:grpSpPr>
        <p:sp>
          <p:nvSpPr>
            <p:cNvPr id="68" name="Rectángulo 67">
              <a:extLst>
                <a:ext uri="{FF2B5EF4-FFF2-40B4-BE49-F238E27FC236}">
                  <a16:creationId xmlns:a16="http://schemas.microsoft.com/office/drawing/2014/main" id="{6F718054-47C5-42D5-B28B-EA10AF688AE3}"/>
                </a:ext>
              </a:extLst>
            </p:cNvPr>
            <p:cNvSpPr/>
            <p:nvPr/>
          </p:nvSpPr>
          <p:spPr>
            <a:xfrm>
              <a:off x="304800" y="1577182"/>
              <a:ext cx="3419021" cy="3141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69" name="Rectángulo 68">
              <a:extLst>
                <a:ext uri="{FF2B5EF4-FFF2-40B4-BE49-F238E27FC236}">
                  <a16:creationId xmlns:a16="http://schemas.microsoft.com/office/drawing/2014/main" id="{4B33FF41-AED2-47EA-8986-DC585D1BBE9A}"/>
                </a:ext>
              </a:extLst>
            </p:cNvPr>
            <p:cNvSpPr/>
            <p:nvPr/>
          </p:nvSpPr>
          <p:spPr>
            <a:xfrm>
              <a:off x="304800" y="1876944"/>
              <a:ext cx="3419021" cy="1914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70" name="Elipse 69">
            <a:extLst>
              <a:ext uri="{FF2B5EF4-FFF2-40B4-BE49-F238E27FC236}">
                <a16:creationId xmlns:a16="http://schemas.microsoft.com/office/drawing/2014/main" id="{F0E6A20D-B901-48B9-AEA4-F4674263C624}"/>
              </a:ext>
              <a:ext uri="{C183D7F6-B498-43B3-948B-1728B52AA6E4}">
                <adec:decorative xmlns:adec="http://schemas.microsoft.com/office/drawing/2017/decorative" xmlns="" val="1"/>
              </a:ext>
            </a:extLst>
          </p:cNvPr>
          <p:cNvSpPr/>
          <p:nvPr/>
        </p:nvSpPr>
        <p:spPr>
          <a:xfrm>
            <a:off x="1717782" y="1322455"/>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71" name="Grupo 70">
            <a:extLst>
              <a:ext uri="{FF2B5EF4-FFF2-40B4-BE49-F238E27FC236}">
                <a16:creationId xmlns:a16="http://schemas.microsoft.com/office/drawing/2014/main" id="{DA236444-EFE9-47E3-BC0D-1A4E73D9E115}"/>
              </a:ext>
              <a:ext uri="{C183D7F6-B498-43B3-948B-1728B52AA6E4}">
                <adec:decorative xmlns:adec="http://schemas.microsoft.com/office/drawing/2017/decorative" xmlns="" val="1"/>
              </a:ext>
            </a:extLst>
          </p:cNvPr>
          <p:cNvGrpSpPr/>
          <p:nvPr/>
        </p:nvGrpSpPr>
        <p:grpSpPr>
          <a:xfrm>
            <a:off x="4386489" y="1625308"/>
            <a:ext cx="3419021" cy="4738379"/>
            <a:chOff x="304800" y="1577182"/>
            <a:chExt cx="3419021" cy="4738379"/>
          </a:xfrm>
          <a:effectLst>
            <a:outerShdw blurRad="50800" dist="38100" dir="5400000" algn="t" rotWithShape="0">
              <a:prstClr val="black">
                <a:alpha val="20000"/>
              </a:prstClr>
            </a:outerShdw>
          </a:effectLst>
        </p:grpSpPr>
        <p:sp>
          <p:nvSpPr>
            <p:cNvPr id="72" name="Rectángulo 71">
              <a:extLst>
                <a:ext uri="{FF2B5EF4-FFF2-40B4-BE49-F238E27FC236}">
                  <a16:creationId xmlns:a16="http://schemas.microsoft.com/office/drawing/2014/main" id="{1C0515F7-DC00-4E9D-BC6D-418CF41D6AA5}"/>
                </a:ext>
              </a:extLst>
            </p:cNvPr>
            <p:cNvSpPr/>
            <p:nvPr/>
          </p:nvSpPr>
          <p:spPr>
            <a:xfrm>
              <a:off x="304800" y="1577182"/>
              <a:ext cx="3419021" cy="61888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73" name="Rectángulo 72">
              <a:extLst>
                <a:ext uri="{FF2B5EF4-FFF2-40B4-BE49-F238E27FC236}">
                  <a16:creationId xmlns:a16="http://schemas.microsoft.com/office/drawing/2014/main" id="{DEAA13D2-8729-4C99-888F-0ECDBA15FC0A}"/>
                </a:ext>
              </a:extLst>
            </p:cNvPr>
            <p:cNvSpPr/>
            <p:nvPr/>
          </p:nvSpPr>
          <p:spPr>
            <a:xfrm>
              <a:off x="304800" y="2207607"/>
              <a:ext cx="3419021" cy="4107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74" name="Elipse 73">
            <a:extLst>
              <a:ext uri="{FF2B5EF4-FFF2-40B4-BE49-F238E27FC236}">
                <a16:creationId xmlns:a16="http://schemas.microsoft.com/office/drawing/2014/main" id="{4537FF5A-3B3F-49D2-9648-B1BD83218479}"/>
              </a:ext>
              <a:ext uri="{C183D7F6-B498-43B3-948B-1728B52AA6E4}">
                <adec:decorative xmlns:adec="http://schemas.microsoft.com/office/drawing/2017/decorative" xmlns="" val="1"/>
              </a:ext>
            </a:extLst>
          </p:cNvPr>
          <p:cNvSpPr/>
          <p:nvPr/>
        </p:nvSpPr>
        <p:spPr>
          <a:xfrm>
            <a:off x="5799471" y="1322455"/>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5" name="Rectángulo 74">
            <a:extLst>
              <a:ext uri="{FF2B5EF4-FFF2-40B4-BE49-F238E27FC236}">
                <a16:creationId xmlns:a16="http://schemas.microsoft.com/office/drawing/2014/main" id="{87F7D5C4-8400-418C-BCED-D7D9FFD7361E}"/>
              </a:ext>
            </a:extLst>
          </p:cNvPr>
          <p:cNvSpPr/>
          <p:nvPr/>
        </p:nvSpPr>
        <p:spPr>
          <a:xfrm>
            <a:off x="8467385" y="1612068"/>
            <a:ext cx="3419021" cy="66642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76" name="Elipse 75">
            <a:extLst>
              <a:ext uri="{FF2B5EF4-FFF2-40B4-BE49-F238E27FC236}">
                <a16:creationId xmlns:a16="http://schemas.microsoft.com/office/drawing/2014/main" id="{7075687E-5F8D-41FC-A563-38BA941045AC}"/>
              </a:ext>
              <a:ext uri="{C183D7F6-B498-43B3-948B-1728B52AA6E4}">
                <adec:decorative xmlns:adec="http://schemas.microsoft.com/office/drawing/2017/decorative" xmlns="" val="1"/>
              </a:ext>
            </a:extLst>
          </p:cNvPr>
          <p:cNvSpPr/>
          <p:nvPr/>
        </p:nvSpPr>
        <p:spPr>
          <a:xfrm>
            <a:off x="9848283" y="1322455"/>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7" name="Rectángulo 76">
            <a:extLst>
              <a:ext uri="{FF2B5EF4-FFF2-40B4-BE49-F238E27FC236}">
                <a16:creationId xmlns:a16="http://schemas.microsoft.com/office/drawing/2014/main" id="{690EFA26-1A2D-406F-9516-1EE9BC1B71E8}"/>
              </a:ext>
            </a:extLst>
          </p:cNvPr>
          <p:cNvSpPr/>
          <p:nvPr/>
        </p:nvSpPr>
        <p:spPr>
          <a:xfrm>
            <a:off x="8467385" y="2255733"/>
            <a:ext cx="3419021" cy="2316267"/>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pic>
        <p:nvPicPr>
          <p:cNvPr id="78" name="Picture 6" descr="Add, calendar, event, plus, schedule icon">
            <a:extLst>
              <a:ext uri="{FF2B5EF4-FFF2-40B4-BE49-F238E27FC236}">
                <a16:creationId xmlns:a16="http://schemas.microsoft.com/office/drawing/2014/main" id="{1A2B349D-8F47-4B85-8B98-0FCFC4D1AD30}"/>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7402" y="1389140"/>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Grupo 40" descr="binocular ">
            <a:extLst>
              <a:ext uri="{FF2B5EF4-FFF2-40B4-BE49-F238E27FC236}">
                <a16:creationId xmlns:a16="http://schemas.microsoft.com/office/drawing/2014/main" id="{CBB39E29-28C8-4106-95CD-F91373515863}"/>
              </a:ext>
            </a:extLst>
          </p:cNvPr>
          <p:cNvGrpSpPr>
            <a:grpSpLocks noChangeAspect="1"/>
          </p:cNvGrpSpPr>
          <p:nvPr/>
        </p:nvGrpSpPr>
        <p:grpSpPr bwMode="auto">
          <a:xfrm>
            <a:off x="5903669" y="1393959"/>
            <a:ext cx="468000" cy="432927"/>
            <a:chOff x="3438" y="454"/>
            <a:chExt cx="427" cy="395"/>
          </a:xfrm>
          <a:solidFill>
            <a:schemeClr val="accent1"/>
          </a:solidFill>
        </p:grpSpPr>
        <p:sp>
          <p:nvSpPr>
            <p:cNvPr id="81" name="Forma libre 41">
              <a:extLst>
                <a:ext uri="{FF2B5EF4-FFF2-40B4-BE49-F238E27FC236}">
                  <a16:creationId xmlns:a16="http://schemas.microsoft.com/office/drawing/2014/main" id="{19816BDB-D947-4A2C-9DBF-260A16EC422E}"/>
                </a:ext>
              </a:extLst>
            </p:cNvPr>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2" name="Forma libre 42">
              <a:extLst>
                <a:ext uri="{FF2B5EF4-FFF2-40B4-BE49-F238E27FC236}">
                  <a16:creationId xmlns:a16="http://schemas.microsoft.com/office/drawing/2014/main" id="{21D707C2-4AC5-4CC0-A10A-9D8392D5722E}"/>
                </a:ext>
              </a:extLst>
            </p:cNvPr>
            <p:cNvSpPr>
              <a:spLocks/>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3" name="Forma libre 43">
              <a:extLst>
                <a:ext uri="{FF2B5EF4-FFF2-40B4-BE49-F238E27FC236}">
                  <a16:creationId xmlns:a16="http://schemas.microsoft.com/office/drawing/2014/main" id="{3575803F-412C-4BB7-BDC9-B3BC2E86EEC7}"/>
                </a:ext>
              </a:extLst>
            </p:cNvPr>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4" name="Forma libre 44">
              <a:extLst>
                <a:ext uri="{FF2B5EF4-FFF2-40B4-BE49-F238E27FC236}">
                  <a16:creationId xmlns:a16="http://schemas.microsoft.com/office/drawing/2014/main" id="{87ADA6F4-ED72-48BE-8A1B-BE6C9F93DAD2}"/>
                </a:ext>
              </a:extLst>
            </p:cNvPr>
            <p:cNvSpPr>
              <a:spLocks/>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5" name="Forma libre 45">
              <a:extLst>
                <a:ext uri="{FF2B5EF4-FFF2-40B4-BE49-F238E27FC236}">
                  <a16:creationId xmlns:a16="http://schemas.microsoft.com/office/drawing/2014/main" id="{EF4E0A7D-14C5-433D-ADD4-1EBEA0CB4CBB}"/>
                </a:ext>
              </a:extLst>
            </p:cNvPr>
            <p:cNvSpPr>
              <a:spLocks/>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6" name="Forma libre 46">
              <a:extLst>
                <a:ext uri="{FF2B5EF4-FFF2-40B4-BE49-F238E27FC236}">
                  <a16:creationId xmlns:a16="http://schemas.microsoft.com/office/drawing/2014/main" id="{37C0ECAB-F33C-43A3-8712-D056C6350CB8}"/>
                </a:ext>
              </a:extLst>
            </p:cNvPr>
            <p:cNvSpPr>
              <a:spLocks/>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8" name="Forma libre 47">
              <a:extLst>
                <a:ext uri="{FF2B5EF4-FFF2-40B4-BE49-F238E27FC236}">
                  <a16:creationId xmlns:a16="http://schemas.microsoft.com/office/drawing/2014/main" id="{0A4B4F9D-9D8D-4F88-8B5E-A476F08D0241}"/>
                </a:ext>
              </a:extLst>
            </p:cNvPr>
            <p:cNvSpPr>
              <a:spLocks/>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0" name="Forma libre 48">
              <a:extLst>
                <a:ext uri="{FF2B5EF4-FFF2-40B4-BE49-F238E27FC236}">
                  <a16:creationId xmlns:a16="http://schemas.microsoft.com/office/drawing/2014/main" id="{8D21A070-E35D-4153-AB69-468906DD743E}"/>
                </a:ext>
              </a:extLst>
            </p:cNvPr>
            <p:cNvSpPr>
              <a:spLocks/>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1" name="Forma libre 49">
              <a:extLst>
                <a:ext uri="{FF2B5EF4-FFF2-40B4-BE49-F238E27FC236}">
                  <a16:creationId xmlns:a16="http://schemas.microsoft.com/office/drawing/2014/main" id="{2E06D9BF-DB57-4F76-AEA5-92F05C8298A7}"/>
                </a:ext>
              </a:extLst>
            </p:cNvPr>
            <p:cNvSpPr>
              <a:spLocks/>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grpSp>
        <p:nvGrpSpPr>
          <p:cNvPr id="92" name="Grupo 89" descr="icono de marca de verificación con lápiz">
            <a:extLst>
              <a:ext uri="{FF2B5EF4-FFF2-40B4-BE49-F238E27FC236}">
                <a16:creationId xmlns:a16="http://schemas.microsoft.com/office/drawing/2014/main" id="{CEF14743-858F-4994-B437-D16D4EECC61C}"/>
              </a:ext>
            </a:extLst>
          </p:cNvPr>
          <p:cNvGrpSpPr>
            <a:grpSpLocks noChangeAspect="1"/>
          </p:cNvGrpSpPr>
          <p:nvPr/>
        </p:nvGrpSpPr>
        <p:grpSpPr bwMode="auto">
          <a:xfrm>
            <a:off x="10006481" y="1450313"/>
            <a:ext cx="432000" cy="432000"/>
            <a:chOff x="6539" y="440"/>
            <a:chExt cx="426" cy="426"/>
          </a:xfrm>
          <a:solidFill>
            <a:schemeClr val="accent1"/>
          </a:solidFill>
        </p:grpSpPr>
        <p:sp>
          <p:nvSpPr>
            <p:cNvPr id="93" name="Forma libre 90">
              <a:extLst>
                <a:ext uri="{FF2B5EF4-FFF2-40B4-BE49-F238E27FC236}">
                  <a16:creationId xmlns:a16="http://schemas.microsoft.com/office/drawing/2014/main" id="{91B66DAF-EABB-4FDC-870E-7E0E8DE4BC0E}"/>
                </a:ext>
              </a:extLst>
            </p:cNvPr>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4" name="Forma libre 91">
              <a:extLst>
                <a:ext uri="{FF2B5EF4-FFF2-40B4-BE49-F238E27FC236}">
                  <a16:creationId xmlns:a16="http://schemas.microsoft.com/office/drawing/2014/main" id="{1D322A4F-4496-4D56-B2C1-84E3E372FD5A}"/>
                </a:ext>
              </a:extLst>
            </p:cNvPr>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5" name="Forma libre 92">
              <a:extLst>
                <a:ext uri="{FF2B5EF4-FFF2-40B4-BE49-F238E27FC236}">
                  <a16:creationId xmlns:a16="http://schemas.microsoft.com/office/drawing/2014/main" id="{93952048-37D1-45CA-A6D1-123228DF2C82}"/>
                </a:ext>
              </a:extLst>
            </p:cNvPr>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6" name="Forma libre 93">
              <a:extLst>
                <a:ext uri="{FF2B5EF4-FFF2-40B4-BE49-F238E27FC236}">
                  <a16:creationId xmlns:a16="http://schemas.microsoft.com/office/drawing/2014/main" id="{014D6BF8-4EFD-4AF8-A778-59DA7175A5A0}"/>
                </a:ext>
              </a:extLst>
            </p:cNvPr>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7" name="Forma libre 94">
              <a:extLst>
                <a:ext uri="{FF2B5EF4-FFF2-40B4-BE49-F238E27FC236}">
                  <a16:creationId xmlns:a16="http://schemas.microsoft.com/office/drawing/2014/main" id="{87BEFFA4-343D-4AE3-B1E5-3D168D259974}"/>
                </a:ext>
              </a:extLst>
            </p:cNvPr>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8" name="Forma libre 95">
              <a:extLst>
                <a:ext uri="{FF2B5EF4-FFF2-40B4-BE49-F238E27FC236}">
                  <a16:creationId xmlns:a16="http://schemas.microsoft.com/office/drawing/2014/main" id="{5E6A4622-B17F-4CB8-90B9-6BD5B6F05C93}"/>
                </a:ext>
              </a:extLst>
            </p:cNvPr>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9" name="Forma libre 96">
              <a:extLst>
                <a:ext uri="{FF2B5EF4-FFF2-40B4-BE49-F238E27FC236}">
                  <a16:creationId xmlns:a16="http://schemas.microsoft.com/office/drawing/2014/main" id="{AF2A885D-6EE8-4BF1-90F5-8AC2AB408730}"/>
                </a:ext>
              </a:extLst>
            </p:cNvPr>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00" name="Forma libre 97">
              <a:extLst>
                <a:ext uri="{FF2B5EF4-FFF2-40B4-BE49-F238E27FC236}">
                  <a16:creationId xmlns:a16="http://schemas.microsoft.com/office/drawing/2014/main" id="{3264263A-AF70-455B-9F21-C4A522F9857B}"/>
                </a:ext>
              </a:extLst>
            </p:cNvPr>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01" name="Forma libre 98">
              <a:extLst>
                <a:ext uri="{FF2B5EF4-FFF2-40B4-BE49-F238E27FC236}">
                  <a16:creationId xmlns:a16="http://schemas.microsoft.com/office/drawing/2014/main" id="{5ECDD809-973D-49C6-AA7D-A2903B241A8B}"/>
                </a:ext>
              </a:extLst>
            </p:cNvPr>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102" name="CuadroTexto 101">
            <a:extLst>
              <a:ext uri="{FF2B5EF4-FFF2-40B4-BE49-F238E27FC236}">
                <a16:creationId xmlns:a16="http://schemas.microsoft.com/office/drawing/2014/main" id="{67DD81F1-3F60-4F60-B860-FD20132109E7}"/>
              </a:ext>
            </a:extLst>
          </p:cNvPr>
          <p:cNvSpPr txBox="1"/>
          <p:nvPr/>
        </p:nvSpPr>
        <p:spPr>
          <a:xfrm>
            <a:off x="4326468" y="2351753"/>
            <a:ext cx="3464024" cy="1615827"/>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Also, the term for filing defenses is deferred, and the calculation of terms, interest and sanctions is adjusted.</a:t>
            </a:r>
          </a:p>
          <a:p>
            <a:pPr marL="171450" indent="-171450" algn="just">
              <a:buFont typeface="Wingdings" panose="05000000000000000000" pitchFamily="2" charset="2"/>
              <a:buChar char="Ø"/>
            </a:pPr>
            <a:endParaRPr lang="en-US" sz="1100" dirty="0"/>
          </a:p>
          <a:p>
            <a:pPr marL="171450" indent="-171450" algn="just">
              <a:buFont typeface="Wingdings" panose="05000000000000000000" pitchFamily="2" charset="2"/>
              <a:buChar char="Ø"/>
            </a:pPr>
            <a:r>
              <a:rPr lang="en-US" sz="1100" dirty="0"/>
              <a:t>Those taxpayers who take advantage of the deferral of the payment of the Solidarity Tax (ISO), corresponding to the second trimester of 2020, may pay it until September 30th 2020 </a:t>
            </a:r>
            <a:r>
              <a:rPr lang="en-US" sz="1100" u="sng" dirty="0"/>
              <a:t>without sanction, fine or surcharge.</a:t>
            </a:r>
          </a:p>
        </p:txBody>
      </p:sp>
      <p:sp>
        <p:nvSpPr>
          <p:cNvPr id="103" name="CuadroTexto 102">
            <a:extLst>
              <a:ext uri="{FF2B5EF4-FFF2-40B4-BE49-F238E27FC236}">
                <a16:creationId xmlns:a16="http://schemas.microsoft.com/office/drawing/2014/main" id="{EBF15AB7-D7D6-48F7-BFE5-4C8E9D2457C3}"/>
              </a:ext>
            </a:extLst>
          </p:cNvPr>
          <p:cNvSpPr txBox="1"/>
          <p:nvPr/>
        </p:nvSpPr>
        <p:spPr>
          <a:xfrm>
            <a:off x="307921" y="2343733"/>
            <a:ext cx="3464024" cy="3647152"/>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Tax Authority (</a:t>
            </a:r>
            <a:r>
              <a:rPr lang="en-US" sz="1100" i="1" dirty="0" err="1"/>
              <a:t>Superintendencia</a:t>
            </a:r>
            <a:r>
              <a:rPr lang="en-US" sz="1100" i="1" dirty="0"/>
              <a:t> de </a:t>
            </a:r>
            <a:r>
              <a:rPr lang="en-US" sz="1100" i="1" dirty="0" err="1"/>
              <a:t>Administración</a:t>
            </a:r>
            <a:r>
              <a:rPr lang="en-US" sz="1100" i="1" dirty="0"/>
              <a:t> </a:t>
            </a:r>
            <a:r>
              <a:rPr lang="en-US" sz="1100" i="1" dirty="0" err="1"/>
              <a:t>Tributaria</a:t>
            </a:r>
            <a:r>
              <a:rPr lang="en-US" sz="1100" i="1" dirty="0"/>
              <a:t> – SAT</a:t>
            </a:r>
            <a:r>
              <a:rPr lang="en-US" sz="1100" dirty="0"/>
              <a:t>) has declared as non-working days: the 24th, 25th, 26th, 27th, 30th and 31st of March 2020, and the 1st, 2nd, 3rd, 6th, 7th, 8th, 13th and 14th of April 2020. As a consequence, the calculation of terms established in tax legislation and internal administrative procedures has been deferred. </a:t>
            </a:r>
          </a:p>
          <a:p>
            <a:pPr marL="171450" indent="-171450" algn="just">
              <a:buFont typeface="Wingdings" panose="05000000000000000000" pitchFamily="2" charset="2"/>
              <a:buChar char="Ø"/>
            </a:pPr>
            <a:endParaRPr lang="en-US" sz="1100" dirty="0"/>
          </a:p>
          <a:p>
            <a:pPr marL="171450" indent="-171450" algn="just">
              <a:buFont typeface="Wingdings" panose="05000000000000000000" pitchFamily="2" charset="2"/>
              <a:buChar char="Ø"/>
            </a:pPr>
            <a:r>
              <a:rPr lang="en-US" sz="1100" dirty="0"/>
              <a:t>During this time, SAT may not carry out audit and verification procedures, nor require from the taxpayer fulfillment of tax obligations, evacuation of hearings, appearance for summons or presentation of information. </a:t>
            </a:r>
          </a:p>
          <a:p>
            <a:pPr marL="171450" indent="-171450" algn="just">
              <a:buFont typeface="Wingdings" panose="05000000000000000000" pitchFamily="2" charset="2"/>
              <a:buChar char="Ø"/>
            </a:pPr>
            <a:endParaRPr lang="en-US" sz="1100" dirty="0"/>
          </a:p>
          <a:p>
            <a:pPr marL="171450" indent="-171450" algn="just">
              <a:buFont typeface="Wingdings" panose="05000000000000000000" pitchFamily="2" charset="2"/>
              <a:buChar char="Ø"/>
            </a:pPr>
            <a:r>
              <a:rPr lang="en-US" sz="1100" dirty="0"/>
              <a:t>In addition, the deadline to file appeals is deferred.</a:t>
            </a:r>
          </a:p>
          <a:p>
            <a:pPr marL="171450" indent="-171450" algn="just">
              <a:buFont typeface="Wingdings" panose="05000000000000000000" pitchFamily="2" charset="2"/>
              <a:buChar char="Ø"/>
            </a:pPr>
            <a:endParaRPr lang="en-US" sz="1100" dirty="0"/>
          </a:p>
          <a:p>
            <a:pPr marL="171450" indent="-171450" algn="just">
              <a:buFont typeface="Wingdings" panose="05000000000000000000" pitchFamily="2" charset="2"/>
              <a:buChar char="Ø"/>
            </a:pPr>
            <a:r>
              <a:rPr lang="en-US" sz="1100" dirty="0"/>
              <a:t>Decree 12-2020 also establishes a three months deferral on the calculation of terms in all administrative procedures. </a:t>
            </a:r>
          </a:p>
        </p:txBody>
      </p:sp>
      <p:sp>
        <p:nvSpPr>
          <p:cNvPr id="105" name="CuadroTexto 104">
            <a:extLst>
              <a:ext uri="{FF2B5EF4-FFF2-40B4-BE49-F238E27FC236}">
                <a16:creationId xmlns:a16="http://schemas.microsoft.com/office/drawing/2014/main" id="{CC93AD07-C9A2-4513-BA9A-87C16E74C2BD}"/>
              </a:ext>
            </a:extLst>
          </p:cNvPr>
          <p:cNvSpPr txBox="1"/>
          <p:nvPr/>
        </p:nvSpPr>
        <p:spPr>
          <a:xfrm>
            <a:off x="8447074" y="2835499"/>
            <a:ext cx="3464024" cy="646331"/>
          </a:xfrm>
          <a:prstGeom prst="rect">
            <a:avLst/>
          </a:prstGeom>
          <a:noFill/>
        </p:spPr>
        <p:txBody>
          <a:bodyPr wrap="square" rtlCol="0">
            <a:spAutoFit/>
          </a:bodyPr>
          <a:lstStyle/>
          <a:p>
            <a:pPr algn="ctr"/>
            <a:r>
              <a:rPr lang="es-VE" sz="3600" dirty="0">
                <a:effectLst>
                  <a:outerShdw blurRad="38100" dist="38100" dir="2700000" algn="tl">
                    <a:srgbClr val="000000">
                      <a:alpha val="43137"/>
                    </a:srgbClr>
                  </a:outerShdw>
                </a:effectLst>
              </a:rPr>
              <a:t>-</a:t>
            </a:r>
            <a:endParaRPr lang="en-US" sz="3600" dirty="0">
              <a:effectLst>
                <a:outerShdw blurRad="38100" dist="38100" dir="2700000" algn="tl">
                  <a:srgbClr val="000000">
                    <a:alpha val="43137"/>
                  </a:srgbClr>
                </a:outerShdw>
              </a:effectLst>
            </a:endParaRPr>
          </a:p>
        </p:txBody>
      </p:sp>
      <p:sp>
        <p:nvSpPr>
          <p:cNvPr id="45" name="CuadroTexto 44">
            <a:extLst>
              <a:ext uri="{FF2B5EF4-FFF2-40B4-BE49-F238E27FC236}">
                <a16:creationId xmlns:a16="http://schemas.microsoft.com/office/drawing/2014/main" id="{86164FC2-65BE-4A59-8460-E7674C2B56F2}"/>
              </a:ext>
            </a:extLst>
          </p:cNvPr>
          <p:cNvSpPr txBox="1"/>
          <p:nvPr/>
        </p:nvSpPr>
        <p:spPr>
          <a:xfrm>
            <a:off x="8936257" y="5019844"/>
            <a:ext cx="2856848" cy="523220"/>
          </a:xfrm>
          <a:prstGeom prst="rect">
            <a:avLst/>
          </a:prstGeom>
          <a:noFill/>
        </p:spPr>
        <p:txBody>
          <a:bodyPr wrap="square" rtlCol="0">
            <a:spAutoFit/>
          </a:bodyPr>
          <a:lstStyle/>
          <a:p>
            <a:r>
              <a:rPr lang="es-VE" sz="1400" b="1" dirty="0">
                <a:solidFill>
                  <a:schemeClr val="accent2">
                    <a:lumMod val="50000"/>
                  </a:schemeClr>
                </a:solidFill>
              </a:rPr>
              <a:t>More </a:t>
            </a:r>
            <a:r>
              <a:rPr lang="es-VE" sz="1400" b="1" dirty="0" err="1">
                <a:solidFill>
                  <a:schemeClr val="accent2">
                    <a:lumMod val="50000"/>
                  </a:schemeClr>
                </a:solidFill>
              </a:rPr>
              <a:t>information</a:t>
            </a:r>
            <a:r>
              <a:rPr lang="es-VE" sz="1400" b="1" dirty="0">
                <a:solidFill>
                  <a:schemeClr val="accent2">
                    <a:lumMod val="50000"/>
                  </a:schemeClr>
                </a:solidFill>
              </a:rPr>
              <a:t>: </a:t>
            </a:r>
          </a:p>
          <a:p>
            <a:r>
              <a:rPr lang="es-VE" sz="1400" dirty="0">
                <a:solidFill>
                  <a:schemeClr val="accent3">
                    <a:lumMod val="90000"/>
                    <a:lumOff val="10000"/>
                  </a:schemeClr>
                </a:solidFill>
                <a:hlinkClick r:id="rId7">
                  <a:extLst>
                    <a:ext uri="{A12FA001-AC4F-418D-AE19-62706E023703}">
                      <ahyp:hlinkClr xmlns:ahyp="http://schemas.microsoft.com/office/drawing/2018/hyperlinkcolor" xmlns="" val="tx"/>
                    </a:ext>
                  </a:extLst>
                </a:hlinkClick>
              </a:rPr>
              <a:t>http://www.mayora-mayora.com</a:t>
            </a:r>
            <a:r>
              <a:rPr lang="es-VE" sz="1400" dirty="0">
                <a:solidFill>
                  <a:schemeClr val="accent3">
                    <a:lumMod val="90000"/>
                    <a:lumOff val="10000"/>
                  </a:schemeClr>
                </a:solidFill>
              </a:rPr>
              <a:t> </a:t>
            </a:r>
            <a:endParaRPr lang="en-US" sz="1400" dirty="0">
              <a:solidFill>
                <a:schemeClr val="accent3">
                  <a:lumMod val="90000"/>
                  <a:lumOff val="10000"/>
                </a:schemeClr>
              </a:solidFill>
            </a:endParaRPr>
          </a:p>
        </p:txBody>
      </p:sp>
      <p:sp>
        <p:nvSpPr>
          <p:cNvPr id="46" name="objeto 5" descr="Rectángulo beige">
            <a:extLst>
              <a:ext uri="{FF2B5EF4-FFF2-40B4-BE49-F238E27FC236}">
                <a16:creationId xmlns:a16="http://schemas.microsoft.com/office/drawing/2014/main" id="{41D787E5-E03E-470B-A2E7-001CB3D77099}"/>
              </a:ext>
            </a:extLst>
          </p:cNvPr>
          <p:cNvSpPr/>
          <p:nvPr/>
        </p:nvSpPr>
        <p:spPr>
          <a:xfrm flipV="1">
            <a:off x="8789289" y="5535546"/>
            <a:ext cx="3003815" cy="54136"/>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grpSp>
        <p:nvGrpSpPr>
          <p:cNvPr id="47" name="Grupo 46" descr="Este es un icono de dos cuadros de conversación. ">
            <a:extLst>
              <a:ext uri="{FF2B5EF4-FFF2-40B4-BE49-F238E27FC236}">
                <a16:creationId xmlns:a16="http://schemas.microsoft.com/office/drawing/2014/main" id="{5AB6562D-62EB-4116-B92F-FD1784E19B55}"/>
              </a:ext>
            </a:extLst>
          </p:cNvPr>
          <p:cNvGrpSpPr/>
          <p:nvPr/>
        </p:nvGrpSpPr>
        <p:grpSpPr>
          <a:xfrm>
            <a:off x="8621843" y="5076849"/>
            <a:ext cx="257964" cy="272873"/>
            <a:chOff x="3741701" y="1930400"/>
            <a:chExt cx="285750" cy="276225"/>
          </a:xfrm>
          <a:solidFill>
            <a:schemeClr val="accent2">
              <a:lumMod val="50000"/>
            </a:schemeClr>
          </a:solidFill>
        </p:grpSpPr>
        <p:sp>
          <p:nvSpPr>
            <p:cNvPr id="48" name="Forma libre 3129">
              <a:extLst>
                <a:ext uri="{FF2B5EF4-FFF2-40B4-BE49-F238E27FC236}">
                  <a16:creationId xmlns:a16="http://schemas.microsoft.com/office/drawing/2014/main" id="{4B6C2E54-1185-45D5-B719-1DB991A59305}"/>
                </a:ext>
              </a:extLst>
            </p:cNvPr>
            <p:cNvSpPr>
              <a:spLocks/>
            </p:cNvSpPr>
            <p:nvPr/>
          </p:nvSpPr>
          <p:spPr bwMode="auto">
            <a:xfrm>
              <a:off x="3741701" y="2063750"/>
              <a:ext cx="285750" cy="142875"/>
            </a:xfrm>
            <a:custGeom>
              <a:avLst/>
              <a:gdLst>
                <a:gd name="T0" fmla="*/ 706 w 718"/>
                <a:gd name="T1" fmla="*/ 0 h 359"/>
                <a:gd name="T2" fmla="*/ 247 w 718"/>
                <a:gd name="T3" fmla="*/ 0 h 359"/>
                <a:gd name="T4" fmla="*/ 138 w 718"/>
                <a:gd name="T5" fmla="*/ 81 h 359"/>
                <a:gd name="T6" fmla="*/ 135 w 718"/>
                <a:gd name="T7" fmla="*/ 83 h 359"/>
                <a:gd name="T8" fmla="*/ 130 w 718"/>
                <a:gd name="T9" fmla="*/ 83 h 359"/>
                <a:gd name="T10" fmla="*/ 128 w 718"/>
                <a:gd name="T11" fmla="*/ 83 h 359"/>
                <a:gd name="T12" fmla="*/ 126 w 718"/>
                <a:gd name="T13" fmla="*/ 82 h 359"/>
                <a:gd name="T14" fmla="*/ 123 w 718"/>
                <a:gd name="T15" fmla="*/ 80 h 359"/>
                <a:gd name="T16" fmla="*/ 121 w 718"/>
                <a:gd name="T17" fmla="*/ 77 h 359"/>
                <a:gd name="T18" fmla="*/ 120 w 718"/>
                <a:gd name="T19" fmla="*/ 75 h 359"/>
                <a:gd name="T20" fmla="*/ 118 w 718"/>
                <a:gd name="T21" fmla="*/ 71 h 359"/>
                <a:gd name="T22" fmla="*/ 118 w 718"/>
                <a:gd name="T23" fmla="*/ 0 h 359"/>
                <a:gd name="T24" fmla="*/ 11 w 718"/>
                <a:gd name="T25" fmla="*/ 0 h 359"/>
                <a:gd name="T26" fmla="*/ 7 w 718"/>
                <a:gd name="T27" fmla="*/ 0 h 359"/>
                <a:gd name="T28" fmla="*/ 3 w 718"/>
                <a:gd name="T29" fmla="*/ 3 h 359"/>
                <a:gd name="T30" fmla="*/ 0 w 718"/>
                <a:gd name="T31" fmla="*/ 7 h 359"/>
                <a:gd name="T32" fmla="*/ 0 w 718"/>
                <a:gd name="T33" fmla="*/ 12 h 359"/>
                <a:gd name="T34" fmla="*/ 0 w 718"/>
                <a:gd name="T35" fmla="*/ 227 h 359"/>
                <a:gd name="T36" fmla="*/ 0 w 718"/>
                <a:gd name="T37" fmla="*/ 232 h 359"/>
                <a:gd name="T38" fmla="*/ 3 w 718"/>
                <a:gd name="T39" fmla="*/ 235 h 359"/>
                <a:gd name="T40" fmla="*/ 7 w 718"/>
                <a:gd name="T41" fmla="*/ 238 h 359"/>
                <a:gd name="T42" fmla="*/ 11 w 718"/>
                <a:gd name="T43" fmla="*/ 239 h 359"/>
                <a:gd name="T44" fmla="*/ 425 w 718"/>
                <a:gd name="T45" fmla="*/ 239 h 359"/>
                <a:gd name="T46" fmla="*/ 554 w 718"/>
                <a:gd name="T47" fmla="*/ 356 h 359"/>
                <a:gd name="T48" fmla="*/ 557 w 718"/>
                <a:gd name="T49" fmla="*/ 358 h 359"/>
                <a:gd name="T50" fmla="*/ 562 w 718"/>
                <a:gd name="T51" fmla="*/ 359 h 359"/>
                <a:gd name="T52" fmla="*/ 565 w 718"/>
                <a:gd name="T53" fmla="*/ 359 h 359"/>
                <a:gd name="T54" fmla="*/ 567 w 718"/>
                <a:gd name="T55" fmla="*/ 358 h 359"/>
                <a:gd name="T56" fmla="*/ 569 w 718"/>
                <a:gd name="T57" fmla="*/ 356 h 359"/>
                <a:gd name="T58" fmla="*/ 572 w 718"/>
                <a:gd name="T59" fmla="*/ 353 h 359"/>
                <a:gd name="T60" fmla="*/ 573 w 718"/>
                <a:gd name="T61" fmla="*/ 351 h 359"/>
                <a:gd name="T62" fmla="*/ 574 w 718"/>
                <a:gd name="T63" fmla="*/ 347 h 359"/>
                <a:gd name="T64" fmla="*/ 574 w 718"/>
                <a:gd name="T65" fmla="*/ 239 h 359"/>
                <a:gd name="T66" fmla="*/ 706 w 718"/>
                <a:gd name="T67" fmla="*/ 239 h 359"/>
                <a:gd name="T68" fmla="*/ 711 w 718"/>
                <a:gd name="T69" fmla="*/ 238 h 359"/>
                <a:gd name="T70" fmla="*/ 714 w 718"/>
                <a:gd name="T71" fmla="*/ 235 h 359"/>
                <a:gd name="T72" fmla="*/ 717 w 718"/>
                <a:gd name="T73" fmla="*/ 232 h 359"/>
                <a:gd name="T74" fmla="*/ 718 w 718"/>
                <a:gd name="T75" fmla="*/ 227 h 359"/>
                <a:gd name="T76" fmla="*/ 718 w 718"/>
                <a:gd name="T77" fmla="*/ 12 h 359"/>
                <a:gd name="T78" fmla="*/ 717 w 718"/>
                <a:gd name="T79" fmla="*/ 7 h 359"/>
                <a:gd name="T80" fmla="*/ 714 w 718"/>
                <a:gd name="T81" fmla="*/ 3 h 359"/>
                <a:gd name="T82" fmla="*/ 711 w 718"/>
                <a:gd name="T83" fmla="*/ 0 h 359"/>
                <a:gd name="T84" fmla="*/ 706 w 718"/>
                <a:gd name="T8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359">
                  <a:moveTo>
                    <a:pt x="706" y="0"/>
                  </a:moveTo>
                  <a:lnTo>
                    <a:pt x="247" y="0"/>
                  </a:lnTo>
                  <a:lnTo>
                    <a:pt x="138" y="81"/>
                  </a:lnTo>
                  <a:lnTo>
                    <a:pt x="135" y="83"/>
                  </a:lnTo>
                  <a:lnTo>
                    <a:pt x="130" y="83"/>
                  </a:lnTo>
                  <a:lnTo>
                    <a:pt x="128" y="83"/>
                  </a:lnTo>
                  <a:lnTo>
                    <a:pt x="126" y="82"/>
                  </a:lnTo>
                  <a:lnTo>
                    <a:pt x="123" y="80"/>
                  </a:lnTo>
                  <a:lnTo>
                    <a:pt x="121" y="77"/>
                  </a:lnTo>
                  <a:lnTo>
                    <a:pt x="120" y="75"/>
                  </a:lnTo>
                  <a:lnTo>
                    <a:pt x="118" y="71"/>
                  </a:lnTo>
                  <a:lnTo>
                    <a:pt x="118" y="0"/>
                  </a:lnTo>
                  <a:lnTo>
                    <a:pt x="11" y="0"/>
                  </a:lnTo>
                  <a:lnTo>
                    <a:pt x="7" y="0"/>
                  </a:lnTo>
                  <a:lnTo>
                    <a:pt x="3" y="3"/>
                  </a:lnTo>
                  <a:lnTo>
                    <a:pt x="0" y="7"/>
                  </a:lnTo>
                  <a:lnTo>
                    <a:pt x="0" y="12"/>
                  </a:lnTo>
                  <a:lnTo>
                    <a:pt x="0" y="227"/>
                  </a:lnTo>
                  <a:lnTo>
                    <a:pt x="0" y="232"/>
                  </a:lnTo>
                  <a:lnTo>
                    <a:pt x="3" y="235"/>
                  </a:lnTo>
                  <a:lnTo>
                    <a:pt x="7" y="238"/>
                  </a:lnTo>
                  <a:lnTo>
                    <a:pt x="11" y="239"/>
                  </a:lnTo>
                  <a:lnTo>
                    <a:pt x="425" y="239"/>
                  </a:lnTo>
                  <a:lnTo>
                    <a:pt x="554" y="356"/>
                  </a:lnTo>
                  <a:lnTo>
                    <a:pt x="557" y="358"/>
                  </a:lnTo>
                  <a:lnTo>
                    <a:pt x="562" y="359"/>
                  </a:lnTo>
                  <a:lnTo>
                    <a:pt x="565" y="359"/>
                  </a:lnTo>
                  <a:lnTo>
                    <a:pt x="567" y="358"/>
                  </a:lnTo>
                  <a:lnTo>
                    <a:pt x="569" y="356"/>
                  </a:lnTo>
                  <a:lnTo>
                    <a:pt x="572" y="353"/>
                  </a:lnTo>
                  <a:lnTo>
                    <a:pt x="573" y="351"/>
                  </a:lnTo>
                  <a:lnTo>
                    <a:pt x="574" y="347"/>
                  </a:lnTo>
                  <a:lnTo>
                    <a:pt x="574" y="239"/>
                  </a:lnTo>
                  <a:lnTo>
                    <a:pt x="706" y="239"/>
                  </a:lnTo>
                  <a:lnTo>
                    <a:pt x="711" y="238"/>
                  </a:lnTo>
                  <a:lnTo>
                    <a:pt x="714" y="235"/>
                  </a:lnTo>
                  <a:lnTo>
                    <a:pt x="717" y="232"/>
                  </a:lnTo>
                  <a:lnTo>
                    <a:pt x="718" y="227"/>
                  </a:lnTo>
                  <a:lnTo>
                    <a:pt x="718" y="12"/>
                  </a:lnTo>
                  <a:lnTo>
                    <a:pt x="717" y="7"/>
                  </a:lnTo>
                  <a:lnTo>
                    <a:pt x="714" y="3"/>
                  </a:lnTo>
                  <a:lnTo>
                    <a:pt x="711" y="0"/>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49" name="Forma libre 3130">
              <a:extLst>
                <a:ext uri="{FF2B5EF4-FFF2-40B4-BE49-F238E27FC236}">
                  <a16:creationId xmlns:a16="http://schemas.microsoft.com/office/drawing/2014/main" id="{81838B96-F91F-4AE5-B5BC-7474A34BAB2A}"/>
                </a:ext>
              </a:extLst>
            </p:cNvPr>
            <p:cNvSpPr>
              <a:spLocks/>
            </p:cNvSpPr>
            <p:nvPr/>
          </p:nvSpPr>
          <p:spPr bwMode="auto">
            <a:xfrm>
              <a:off x="3741701" y="1930400"/>
              <a:ext cx="285750" cy="152400"/>
            </a:xfrm>
            <a:custGeom>
              <a:avLst/>
              <a:gdLst>
                <a:gd name="T0" fmla="*/ 706 w 718"/>
                <a:gd name="T1" fmla="*/ 0 h 383"/>
                <a:gd name="T2" fmla="*/ 11 w 718"/>
                <a:gd name="T3" fmla="*/ 0 h 383"/>
                <a:gd name="T4" fmla="*/ 7 w 718"/>
                <a:gd name="T5" fmla="*/ 2 h 383"/>
                <a:gd name="T6" fmla="*/ 3 w 718"/>
                <a:gd name="T7" fmla="*/ 4 h 383"/>
                <a:gd name="T8" fmla="*/ 0 w 718"/>
                <a:gd name="T9" fmla="*/ 8 h 383"/>
                <a:gd name="T10" fmla="*/ 0 w 718"/>
                <a:gd name="T11" fmla="*/ 12 h 383"/>
                <a:gd name="T12" fmla="*/ 0 w 718"/>
                <a:gd name="T13" fmla="*/ 251 h 383"/>
                <a:gd name="T14" fmla="*/ 0 w 718"/>
                <a:gd name="T15" fmla="*/ 256 h 383"/>
                <a:gd name="T16" fmla="*/ 3 w 718"/>
                <a:gd name="T17" fmla="*/ 260 h 383"/>
                <a:gd name="T18" fmla="*/ 7 w 718"/>
                <a:gd name="T19" fmla="*/ 262 h 383"/>
                <a:gd name="T20" fmla="*/ 11 w 718"/>
                <a:gd name="T21" fmla="*/ 263 h 383"/>
                <a:gd name="T22" fmla="*/ 130 w 718"/>
                <a:gd name="T23" fmla="*/ 263 h 383"/>
                <a:gd name="T24" fmla="*/ 142 w 718"/>
                <a:gd name="T25" fmla="*/ 263 h 383"/>
                <a:gd name="T26" fmla="*/ 142 w 718"/>
                <a:gd name="T27" fmla="*/ 275 h 383"/>
                <a:gd name="T28" fmla="*/ 142 w 718"/>
                <a:gd name="T29" fmla="*/ 360 h 383"/>
                <a:gd name="T30" fmla="*/ 142 w 718"/>
                <a:gd name="T31" fmla="*/ 383 h 383"/>
                <a:gd name="T32" fmla="*/ 207 w 718"/>
                <a:gd name="T33" fmla="*/ 336 h 383"/>
                <a:gd name="T34" fmla="*/ 233 w 718"/>
                <a:gd name="T35" fmla="*/ 317 h 383"/>
                <a:gd name="T36" fmla="*/ 299 w 718"/>
                <a:gd name="T37" fmla="*/ 266 h 383"/>
                <a:gd name="T38" fmla="*/ 299 w 718"/>
                <a:gd name="T39" fmla="*/ 266 h 383"/>
                <a:gd name="T40" fmla="*/ 299 w 718"/>
                <a:gd name="T41" fmla="*/ 266 h 383"/>
                <a:gd name="T42" fmla="*/ 303 w 718"/>
                <a:gd name="T43" fmla="*/ 263 h 383"/>
                <a:gd name="T44" fmla="*/ 306 w 718"/>
                <a:gd name="T45" fmla="*/ 263 h 383"/>
                <a:gd name="T46" fmla="*/ 706 w 718"/>
                <a:gd name="T47" fmla="*/ 263 h 383"/>
                <a:gd name="T48" fmla="*/ 711 w 718"/>
                <a:gd name="T49" fmla="*/ 262 h 383"/>
                <a:gd name="T50" fmla="*/ 714 w 718"/>
                <a:gd name="T51" fmla="*/ 260 h 383"/>
                <a:gd name="T52" fmla="*/ 717 w 718"/>
                <a:gd name="T53" fmla="*/ 256 h 383"/>
                <a:gd name="T54" fmla="*/ 718 w 718"/>
                <a:gd name="T55" fmla="*/ 251 h 383"/>
                <a:gd name="T56" fmla="*/ 718 w 718"/>
                <a:gd name="T57" fmla="*/ 12 h 383"/>
                <a:gd name="T58" fmla="*/ 717 w 718"/>
                <a:gd name="T59" fmla="*/ 8 h 383"/>
                <a:gd name="T60" fmla="*/ 714 w 718"/>
                <a:gd name="T61" fmla="*/ 4 h 383"/>
                <a:gd name="T62" fmla="*/ 711 w 718"/>
                <a:gd name="T63" fmla="*/ 2 h 383"/>
                <a:gd name="T64" fmla="*/ 706 w 718"/>
                <a:gd name="T6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383">
                  <a:moveTo>
                    <a:pt x="706" y="0"/>
                  </a:moveTo>
                  <a:lnTo>
                    <a:pt x="11" y="0"/>
                  </a:lnTo>
                  <a:lnTo>
                    <a:pt x="7" y="2"/>
                  </a:lnTo>
                  <a:lnTo>
                    <a:pt x="3" y="4"/>
                  </a:lnTo>
                  <a:lnTo>
                    <a:pt x="0" y="8"/>
                  </a:lnTo>
                  <a:lnTo>
                    <a:pt x="0" y="12"/>
                  </a:lnTo>
                  <a:lnTo>
                    <a:pt x="0" y="251"/>
                  </a:lnTo>
                  <a:lnTo>
                    <a:pt x="0" y="256"/>
                  </a:lnTo>
                  <a:lnTo>
                    <a:pt x="3" y="260"/>
                  </a:lnTo>
                  <a:lnTo>
                    <a:pt x="7" y="262"/>
                  </a:lnTo>
                  <a:lnTo>
                    <a:pt x="11" y="263"/>
                  </a:lnTo>
                  <a:lnTo>
                    <a:pt x="130" y="263"/>
                  </a:lnTo>
                  <a:lnTo>
                    <a:pt x="142" y="263"/>
                  </a:lnTo>
                  <a:lnTo>
                    <a:pt x="142" y="275"/>
                  </a:lnTo>
                  <a:lnTo>
                    <a:pt x="142" y="360"/>
                  </a:lnTo>
                  <a:lnTo>
                    <a:pt x="142" y="383"/>
                  </a:lnTo>
                  <a:lnTo>
                    <a:pt x="207" y="336"/>
                  </a:lnTo>
                  <a:lnTo>
                    <a:pt x="233" y="317"/>
                  </a:lnTo>
                  <a:lnTo>
                    <a:pt x="299" y="266"/>
                  </a:lnTo>
                  <a:lnTo>
                    <a:pt x="299" y="266"/>
                  </a:lnTo>
                  <a:lnTo>
                    <a:pt x="299" y="266"/>
                  </a:lnTo>
                  <a:lnTo>
                    <a:pt x="303" y="263"/>
                  </a:lnTo>
                  <a:lnTo>
                    <a:pt x="306" y="263"/>
                  </a:lnTo>
                  <a:lnTo>
                    <a:pt x="706" y="263"/>
                  </a:lnTo>
                  <a:lnTo>
                    <a:pt x="711" y="262"/>
                  </a:lnTo>
                  <a:lnTo>
                    <a:pt x="714" y="260"/>
                  </a:lnTo>
                  <a:lnTo>
                    <a:pt x="717" y="256"/>
                  </a:lnTo>
                  <a:lnTo>
                    <a:pt x="718" y="251"/>
                  </a:lnTo>
                  <a:lnTo>
                    <a:pt x="718" y="12"/>
                  </a:lnTo>
                  <a:lnTo>
                    <a:pt x="717" y="8"/>
                  </a:lnTo>
                  <a:lnTo>
                    <a:pt x="714" y="4"/>
                  </a:lnTo>
                  <a:lnTo>
                    <a:pt x="711" y="2"/>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51" name="Forma libre: Forma 59">
            <a:extLst>
              <a:ext uri="{FF2B5EF4-FFF2-40B4-BE49-F238E27FC236}">
                <a16:creationId xmlns:a16="http://schemas.microsoft.com/office/drawing/2014/main" id="{C3D07CD9-23BC-4AB0-B819-E8DA8ED86900}"/>
              </a:ext>
              <a:ext uri="{C183D7F6-B498-43B3-948B-1728B52AA6E4}">
                <adec:decorative xmlns:adec="http://schemas.microsoft.com/office/drawing/2017/decorative" xmlns="" val="1"/>
              </a:ext>
            </a:extLst>
          </p:cNvPr>
          <p:cNvSpPr/>
          <p:nvPr/>
        </p:nvSpPr>
        <p:spPr>
          <a:xfrm>
            <a:off x="9108143" y="-38976"/>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52" name="Imagen 2">
            <a:extLst>
              <a:ext uri="{FF2B5EF4-FFF2-40B4-BE49-F238E27FC236}">
                <a16:creationId xmlns:a16="http://schemas.microsoft.com/office/drawing/2014/main" id="{1EB2454E-95DB-4A34-B796-F9784127BE18}"/>
              </a:ext>
            </a:extLst>
          </p:cNvPr>
          <p:cNvPicPr>
            <a:picLocks noChangeAspect="1" noChangeArrowheads="1"/>
          </p:cNvPicPr>
          <p:nvPr/>
        </p:nvPicPr>
        <p:blipFill>
          <a:blip r:embed="rId8">
            <a:alphaModFix amt="70000"/>
            <a:extLst>
              <a:ext uri="{28A0092B-C50C-407E-A947-70E740481C1C}">
                <a14:useLocalDpi xmlns:a14="http://schemas.microsoft.com/office/drawing/2010/main" val="0"/>
              </a:ext>
            </a:extLst>
          </a:blip>
          <a:srcRect/>
          <a:stretch>
            <a:fillRect/>
          </a:stretch>
        </p:blipFill>
        <p:spPr bwMode="auto">
          <a:xfrm>
            <a:off x="10236654" y="155930"/>
            <a:ext cx="1704201" cy="497574"/>
          </a:xfrm>
          <a:prstGeom prst="rect">
            <a:avLst/>
          </a:prstGeom>
          <a:ln>
            <a:noFill/>
          </a:ln>
          <a:effectLst>
            <a:softEdge rad="25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 descr="Lataxnet">
            <a:extLst>
              <a:ext uri="{FF2B5EF4-FFF2-40B4-BE49-F238E27FC236}">
                <a16:creationId xmlns:a16="http://schemas.microsoft.com/office/drawing/2014/main" id="{5B64B4A4-7ADE-4DB6-976A-61D666B746B1}"/>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53" name="Imagen 52" descr="Imagen que contiene dibujo, plato&#10;&#10;Descripción generada automáticamente">
            <a:extLst>
              <a:ext uri="{FF2B5EF4-FFF2-40B4-BE49-F238E27FC236}">
                <a16:creationId xmlns:a16="http://schemas.microsoft.com/office/drawing/2014/main" id="{21166617-22BC-49B7-9AFB-D13E53BBFEE5}"/>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931887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13648" y="2102534"/>
            <a:ext cx="12205648"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7318"/>
            <a:ext cx="12192000" cy="2102733"/>
          </a:xfrm>
          <a:prstGeom prst="rect">
            <a:avLst/>
          </a:prstGeom>
        </p:spPr>
      </p:pic>
      <p:sp>
        <p:nvSpPr>
          <p:cNvPr id="182" name="Título 2">
            <a:extLst>
              <a:ext uri="{FF2B5EF4-FFF2-40B4-BE49-F238E27FC236}">
                <a16:creationId xmlns:a16="http://schemas.microsoft.com/office/drawing/2014/main" id="{39DA6225-9300-438D-8C7A-924956B4C72B}"/>
              </a:ext>
            </a:extLst>
          </p:cNvPr>
          <p:cNvSpPr>
            <a:spLocks noGrp="1"/>
          </p:cNvSpPr>
          <p:nvPr>
            <p:ph type="title"/>
          </p:nvPr>
        </p:nvSpPr>
        <p:spPr>
          <a:xfrm>
            <a:off x="2225813" y="-7318"/>
            <a:ext cx="3349070" cy="1325563"/>
          </a:xfrm>
        </p:spPr>
        <p:txBody>
          <a:bodyPr rtlCol="0"/>
          <a:lstStyle/>
          <a:p>
            <a:pPr rtl="0"/>
            <a:r>
              <a:rPr lang="es-ES" dirty="0">
                <a:solidFill>
                  <a:schemeClr val="bg1"/>
                </a:solidFill>
              </a:rPr>
              <a:t>HONDURAS</a:t>
            </a:r>
          </a:p>
        </p:txBody>
      </p:sp>
      <p:sp>
        <p:nvSpPr>
          <p:cNvPr id="183" name="objeto 5" descr="Rectángulo beige">
            <a:extLst>
              <a:ext uri="{FF2B5EF4-FFF2-40B4-BE49-F238E27FC236}">
                <a16:creationId xmlns:a16="http://schemas.microsoft.com/office/drawing/2014/main" id="{09C2941C-866F-4AF4-B58B-3C23A81FA84F}"/>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11266" name="Picture 2">
            <a:extLst>
              <a:ext uri="{FF2B5EF4-FFF2-40B4-BE49-F238E27FC236}">
                <a16:creationId xmlns:a16="http://schemas.microsoft.com/office/drawing/2014/main" id="{598CEAC2-3DB2-403C-B3FF-103546FBF2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7406" y="158785"/>
            <a:ext cx="1150789" cy="717821"/>
          </a:xfrm>
          <a:prstGeom prst="ellipse">
            <a:avLst/>
          </a:prstGeom>
          <a:ln>
            <a:noFill/>
          </a:ln>
          <a:effectLst>
            <a:softEdge rad="50800"/>
          </a:effectLst>
          <a:extLst>
            <a:ext uri="{909E8E84-426E-40DD-AFC4-6F175D3DCCD1}">
              <a14:hiddenFill xmlns:a14="http://schemas.microsoft.com/office/drawing/2010/main">
                <a:solidFill>
                  <a:srgbClr val="FFFFFF"/>
                </a:solidFill>
              </a14:hiddenFill>
            </a:ext>
          </a:extLst>
        </p:spPr>
      </p:pic>
      <p:grpSp>
        <p:nvGrpSpPr>
          <p:cNvPr id="78" name="Grupo 77">
            <a:extLst>
              <a:ext uri="{FF2B5EF4-FFF2-40B4-BE49-F238E27FC236}">
                <a16:creationId xmlns:a16="http://schemas.microsoft.com/office/drawing/2014/main" id="{561F516C-845F-49C9-9F2E-1DD64DCFEA93}"/>
              </a:ext>
              <a:ext uri="{C183D7F6-B498-43B3-948B-1728B52AA6E4}">
                <adec:decorative xmlns:adec="http://schemas.microsoft.com/office/drawing/2017/decorative" xmlns="" val="1"/>
              </a:ext>
            </a:extLst>
          </p:cNvPr>
          <p:cNvGrpSpPr/>
          <p:nvPr/>
        </p:nvGrpSpPr>
        <p:grpSpPr>
          <a:xfrm>
            <a:off x="304800" y="1620658"/>
            <a:ext cx="3419021" cy="4602792"/>
            <a:chOff x="304800" y="1577182"/>
            <a:chExt cx="3419021" cy="2145483"/>
          </a:xfrm>
          <a:effectLst>
            <a:outerShdw blurRad="50800" dist="38100" dir="5400000" algn="t" rotWithShape="0">
              <a:prstClr val="black">
                <a:alpha val="20000"/>
              </a:prstClr>
            </a:outerShdw>
          </a:effectLst>
        </p:grpSpPr>
        <p:sp>
          <p:nvSpPr>
            <p:cNvPr id="79" name="Rectángulo 78">
              <a:extLst>
                <a:ext uri="{FF2B5EF4-FFF2-40B4-BE49-F238E27FC236}">
                  <a16:creationId xmlns:a16="http://schemas.microsoft.com/office/drawing/2014/main" id="{88BC27E2-EADA-4495-8201-38525E7FD003}"/>
                </a:ext>
              </a:extLst>
            </p:cNvPr>
            <p:cNvSpPr/>
            <p:nvPr/>
          </p:nvSpPr>
          <p:spPr>
            <a:xfrm>
              <a:off x="304800" y="1577182"/>
              <a:ext cx="3419021" cy="3063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81" name="Rectángulo 80">
              <a:extLst>
                <a:ext uri="{FF2B5EF4-FFF2-40B4-BE49-F238E27FC236}">
                  <a16:creationId xmlns:a16="http://schemas.microsoft.com/office/drawing/2014/main" id="{AF3D7BF5-4893-4FE2-9F14-044E34D7BE92}"/>
                </a:ext>
              </a:extLst>
            </p:cNvPr>
            <p:cNvSpPr/>
            <p:nvPr/>
          </p:nvSpPr>
          <p:spPr>
            <a:xfrm>
              <a:off x="304800" y="1867944"/>
              <a:ext cx="3419021" cy="1854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82" name="Elipse 81">
            <a:extLst>
              <a:ext uri="{FF2B5EF4-FFF2-40B4-BE49-F238E27FC236}">
                <a16:creationId xmlns:a16="http://schemas.microsoft.com/office/drawing/2014/main" id="{D2372825-06C1-4705-85AF-AB4CF0D874EE}"/>
              </a:ext>
              <a:ext uri="{C183D7F6-B498-43B3-948B-1728B52AA6E4}">
                <adec:decorative xmlns:adec="http://schemas.microsoft.com/office/drawing/2017/decorative" xmlns="" val="1"/>
              </a:ext>
            </a:extLst>
          </p:cNvPr>
          <p:cNvSpPr/>
          <p:nvPr/>
        </p:nvSpPr>
        <p:spPr>
          <a:xfrm>
            <a:off x="1717782" y="1338497"/>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83" name="Grupo 82">
            <a:extLst>
              <a:ext uri="{FF2B5EF4-FFF2-40B4-BE49-F238E27FC236}">
                <a16:creationId xmlns:a16="http://schemas.microsoft.com/office/drawing/2014/main" id="{95DA64E6-9FC6-4369-A43D-07FE2968A48D}"/>
              </a:ext>
              <a:ext uri="{C183D7F6-B498-43B3-948B-1728B52AA6E4}">
                <adec:decorative xmlns:adec="http://schemas.microsoft.com/office/drawing/2017/decorative" xmlns="" val="1"/>
              </a:ext>
            </a:extLst>
          </p:cNvPr>
          <p:cNvGrpSpPr/>
          <p:nvPr/>
        </p:nvGrpSpPr>
        <p:grpSpPr>
          <a:xfrm>
            <a:off x="8445135" y="1641350"/>
            <a:ext cx="3419021" cy="4405273"/>
            <a:chOff x="304800" y="1577182"/>
            <a:chExt cx="3419021" cy="2076481"/>
          </a:xfrm>
          <a:effectLst>
            <a:outerShdw blurRad="50800" dist="38100" dir="5400000" algn="t" rotWithShape="0">
              <a:prstClr val="black">
                <a:alpha val="20000"/>
              </a:prstClr>
            </a:outerShdw>
          </a:effectLst>
        </p:grpSpPr>
        <p:sp>
          <p:nvSpPr>
            <p:cNvPr id="84" name="Rectángulo 83">
              <a:extLst>
                <a:ext uri="{FF2B5EF4-FFF2-40B4-BE49-F238E27FC236}">
                  <a16:creationId xmlns:a16="http://schemas.microsoft.com/office/drawing/2014/main" id="{788BBA78-15F7-4FAE-B8CB-AAB5C2070EB8}"/>
                </a:ext>
              </a:extLst>
            </p:cNvPr>
            <p:cNvSpPr/>
            <p:nvPr/>
          </p:nvSpPr>
          <p:spPr>
            <a:xfrm>
              <a:off x="304800" y="1577182"/>
              <a:ext cx="3419021" cy="28391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85" name="Rectángulo 84">
              <a:extLst>
                <a:ext uri="{FF2B5EF4-FFF2-40B4-BE49-F238E27FC236}">
                  <a16:creationId xmlns:a16="http://schemas.microsoft.com/office/drawing/2014/main" id="{7D405BE8-A8C6-4B0B-A506-BBC05A959BC9}"/>
                </a:ext>
              </a:extLst>
            </p:cNvPr>
            <p:cNvSpPr/>
            <p:nvPr/>
          </p:nvSpPr>
          <p:spPr>
            <a:xfrm>
              <a:off x="304800" y="1869704"/>
              <a:ext cx="3419021" cy="178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86" name="Elipse 85">
            <a:extLst>
              <a:ext uri="{FF2B5EF4-FFF2-40B4-BE49-F238E27FC236}">
                <a16:creationId xmlns:a16="http://schemas.microsoft.com/office/drawing/2014/main" id="{D34A15DD-B204-42FC-AC7A-0E919D0FD726}"/>
              </a:ext>
              <a:ext uri="{C183D7F6-B498-43B3-948B-1728B52AA6E4}">
                <adec:decorative xmlns:adec="http://schemas.microsoft.com/office/drawing/2017/decorative" xmlns="" val="1"/>
              </a:ext>
            </a:extLst>
          </p:cNvPr>
          <p:cNvSpPr/>
          <p:nvPr/>
        </p:nvSpPr>
        <p:spPr>
          <a:xfrm>
            <a:off x="9826033" y="1338497"/>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91" name="Picture 2" descr="Temporizador de cronómetro - Descargar PNG/SVG transparente">
            <a:extLst>
              <a:ext uri="{FF2B5EF4-FFF2-40B4-BE49-F238E27FC236}">
                <a16:creationId xmlns:a16="http://schemas.microsoft.com/office/drawing/2014/main" id="{85EC2194-92D3-4A26-BC3E-48D0B7584669}"/>
              </a:ext>
            </a:extLst>
          </p:cNvPr>
          <p:cNvPicPr>
            <a:picLocks noChangeAspect="1" noChangeArrowheads="1"/>
          </p:cNvPicPr>
          <p:nvPr/>
        </p:nvPicPr>
        <p:blipFill>
          <a:blip r:embed="rId6" cstate="hq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83907" y="137193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92" name="Forma libre 5" descr="icono de flechas">
            <a:extLst>
              <a:ext uri="{FF2B5EF4-FFF2-40B4-BE49-F238E27FC236}">
                <a16:creationId xmlns:a16="http://schemas.microsoft.com/office/drawing/2014/main" id="{C24E751E-2E1C-49D0-BE42-C8A98863F571}"/>
              </a:ext>
            </a:extLst>
          </p:cNvPr>
          <p:cNvSpPr>
            <a:spLocks noChangeAspect="1" noEditPoints="1"/>
          </p:cNvSpPr>
          <p:nvPr/>
        </p:nvSpPr>
        <p:spPr bwMode="auto">
          <a:xfrm rot="10800000">
            <a:off x="9947420" y="1425485"/>
            <a:ext cx="465507" cy="50400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a:effectLst>
            <a:softEdge rad="0"/>
          </a:effectLst>
        </p:spPr>
        <p:txBody>
          <a:bodyPr vert="horz" wrap="square" lIns="91440" tIns="45720" rIns="91440" bIns="45720" numCol="1" rtlCol="0" anchor="t" anchorCtr="0" compatLnSpc="1">
            <a:prstTxWarp prst="textNoShape">
              <a:avLst/>
            </a:prstTxWarp>
          </a:bodyPr>
          <a:lstStyle/>
          <a:p>
            <a:pPr rtl="0"/>
            <a:endParaRPr lang="es-ES" dirty="0"/>
          </a:p>
        </p:txBody>
      </p:sp>
      <p:sp>
        <p:nvSpPr>
          <p:cNvPr id="95" name="CuadroTexto 94">
            <a:extLst>
              <a:ext uri="{FF2B5EF4-FFF2-40B4-BE49-F238E27FC236}">
                <a16:creationId xmlns:a16="http://schemas.microsoft.com/office/drawing/2014/main" id="{A4CAEE36-324A-4A6C-BC6B-86F949749AE7}"/>
              </a:ext>
            </a:extLst>
          </p:cNvPr>
          <p:cNvSpPr txBox="1"/>
          <p:nvPr/>
        </p:nvSpPr>
        <p:spPr>
          <a:xfrm>
            <a:off x="8385114" y="2253211"/>
            <a:ext cx="3464024" cy="3647152"/>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For the Taxpayers who maintain all their employees within the Covid-19 State of emergency period until December 2020, respecting the payment of wages and labor rights and also did not carried out suspensions or dismissals of employment contracts, </a:t>
            </a:r>
            <a:r>
              <a:rPr lang="en-US" sz="1100" u="sng" dirty="0"/>
              <a:t>an additional deduction equivalent to 10% will be recognized from their gross income. </a:t>
            </a:r>
            <a:r>
              <a:rPr lang="en-US" sz="1100" dirty="0"/>
              <a:t>This additional deduction will be calculated on the payment of wages and salaries made in the months of the decreed state of emergency, which may be accounted for as a deductible expense for the 2020 fiscal period Income Tax. </a:t>
            </a:r>
          </a:p>
          <a:p>
            <a:pPr marL="171450" indent="-171450" algn="just">
              <a:buFont typeface="Wingdings" panose="05000000000000000000" pitchFamily="2" charset="2"/>
              <a:buChar char="Ø"/>
            </a:pPr>
            <a:endParaRPr lang="es-VE" sz="1100" dirty="0"/>
          </a:p>
          <a:p>
            <a:pPr marL="171450" indent="-171450" algn="just">
              <a:buFont typeface="Wingdings" panose="05000000000000000000" pitchFamily="2" charset="2"/>
              <a:buChar char="Ø"/>
            </a:pPr>
            <a:r>
              <a:rPr lang="en-US" sz="1100" dirty="0"/>
              <a:t>This benefit will be lost if the taxpayers dismiss or suspend their employees. </a:t>
            </a:r>
          </a:p>
          <a:p>
            <a:pPr algn="just"/>
            <a:endParaRPr lang="es-VE" sz="1100" dirty="0"/>
          </a:p>
          <a:p>
            <a:pPr marL="171450" indent="-171450" algn="just">
              <a:buFont typeface="Wingdings" panose="05000000000000000000" pitchFamily="2" charset="2"/>
              <a:buChar char="Ø"/>
            </a:pPr>
            <a:r>
              <a:rPr lang="en-US" sz="1100" dirty="0"/>
              <a:t>Small and Medium taxpayers that submit Declaration and payment before April 30th, 2020, will be able to enjoy 8.5% discount of the Income tax to pay for the fiscal period 2019;</a:t>
            </a:r>
            <a:r>
              <a:rPr lang="es-ES" sz="1100" dirty="0"/>
              <a:t> </a:t>
            </a:r>
            <a:endParaRPr lang="en-US" sz="1100" dirty="0"/>
          </a:p>
        </p:txBody>
      </p:sp>
      <p:sp>
        <p:nvSpPr>
          <p:cNvPr id="96" name="CuadroTexto 95">
            <a:extLst>
              <a:ext uri="{FF2B5EF4-FFF2-40B4-BE49-F238E27FC236}">
                <a16:creationId xmlns:a16="http://schemas.microsoft.com/office/drawing/2014/main" id="{4791AB3A-35A6-4A6C-AF11-55DA56A434A8}"/>
              </a:ext>
            </a:extLst>
          </p:cNvPr>
          <p:cNvSpPr txBox="1"/>
          <p:nvPr/>
        </p:nvSpPr>
        <p:spPr>
          <a:xfrm>
            <a:off x="234569" y="2237745"/>
            <a:ext cx="3464024" cy="3985706"/>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Postponement until June 30th, 2020 of the submission and payment obligation of the following declarations corresponding to the fiscal period of the year 2019 for the small and medium taxpayers, individuals and independent professionals:</a:t>
            </a:r>
          </a:p>
          <a:p>
            <a:pPr marL="501650" indent="-228600" algn="just">
              <a:buFont typeface="+mj-lt"/>
              <a:buAutoNum type="arabicPeriod"/>
            </a:pPr>
            <a:r>
              <a:rPr lang="en-US" sz="1100" dirty="0"/>
              <a:t>Income, Net Assets and Supportive Contribution Tax;</a:t>
            </a:r>
          </a:p>
          <a:p>
            <a:pPr marL="501650" indent="-228600" algn="just">
              <a:buFont typeface="+mj-lt"/>
              <a:buAutoNum type="arabicPeriod"/>
            </a:pPr>
            <a:r>
              <a:rPr lang="en-US" sz="1100" dirty="0"/>
              <a:t>Economy social sector contribution;</a:t>
            </a:r>
          </a:p>
          <a:p>
            <a:pPr marL="501650" indent="-228600" algn="just">
              <a:buFont typeface="+mj-lt"/>
              <a:buAutoNum type="arabicPeriod"/>
            </a:pPr>
            <a:r>
              <a:rPr lang="en-US" sz="1100" dirty="0"/>
              <a:t>Leasing or Rental of Homes or Apartment Buildings Specific Single Income Tax;</a:t>
            </a:r>
          </a:p>
          <a:p>
            <a:pPr marL="501650" indent="-228600" algn="just">
              <a:buFont typeface="+mj-lt"/>
              <a:buAutoNum type="arabicPeriod"/>
            </a:pPr>
            <a:r>
              <a:rPr lang="en-US" sz="1100" dirty="0"/>
              <a:t>Operating Surpluses obtained by Private Universities, Schools and Institutes of Preschool, Primary and Middle Education Special Contribution; and,</a:t>
            </a:r>
          </a:p>
          <a:p>
            <a:pPr marL="501650" indent="-228600" algn="just">
              <a:buFont typeface="+mj-lt"/>
              <a:buAutoNum type="arabicPeriod"/>
            </a:pPr>
            <a:r>
              <a:rPr lang="en-US" sz="1100" dirty="0"/>
              <a:t>Cooperative sector social contribution.</a:t>
            </a:r>
          </a:p>
          <a:p>
            <a:pPr marL="171450" indent="-171450" algn="just">
              <a:buFont typeface="Wingdings" panose="05000000000000000000" pitchFamily="2" charset="2"/>
              <a:buChar char="Ø"/>
            </a:pPr>
            <a:endParaRPr lang="es-VE" sz="1100" dirty="0"/>
          </a:p>
          <a:p>
            <a:pPr marL="171450" indent="-171450" algn="just">
              <a:buFont typeface="Wingdings" panose="05000000000000000000" pitchFamily="2" charset="2"/>
              <a:buChar char="Ø"/>
            </a:pPr>
            <a:r>
              <a:rPr lang="en-US" sz="1100" dirty="0"/>
              <a:t>Incomes from horizontal property rentals is excepted from the postponement to the Leasing or Rental of Homes or Apartment Buildings Specific Single Income Tax therefore, the obligation has to be fulfilled no later than April 30th, 2020.</a:t>
            </a:r>
            <a:endParaRPr lang="es-VE" sz="1100" dirty="0"/>
          </a:p>
        </p:txBody>
      </p:sp>
      <p:sp>
        <p:nvSpPr>
          <p:cNvPr id="28" name="Forma libre: Forma 59">
            <a:extLst>
              <a:ext uri="{FF2B5EF4-FFF2-40B4-BE49-F238E27FC236}">
                <a16:creationId xmlns:a16="http://schemas.microsoft.com/office/drawing/2014/main" id="{FC7DE941-F446-42C1-A82C-A92B71AD71D7}"/>
              </a:ext>
              <a:ext uri="{C183D7F6-B498-43B3-948B-1728B52AA6E4}">
                <adec:decorative xmlns:adec="http://schemas.microsoft.com/office/drawing/2017/decorative" xmlns="" val="1"/>
              </a:ext>
            </a:extLst>
          </p:cNvPr>
          <p:cNvSpPr/>
          <p:nvPr/>
        </p:nvSpPr>
        <p:spPr>
          <a:xfrm>
            <a:off x="9108143" y="-6892"/>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9" name="Imagen 2">
            <a:extLst>
              <a:ext uri="{FF2B5EF4-FFF2-40B4-BE49-F238E27FC236}">
                <a16:creationId xmlns:a16="http://schemas.microsoft.com/office/drawing/2014/main" id="{F1C14FFE-95B1-47CF-BA08-E5F0DC4F5F37}"/>
              </a:ext>
            </a:extLst>
          </p:cNvPr>
          <p:cNvPicPr>
            <a:picLocks noChangeAspect="1" noChangeArrowheads="1"/>
          </p:cNvPicPr>
          <p:nvPr/>
        </p:nvPicPr>
        <p:blipFill>
          <a:blip r:embed="rId7">
            <a:alphaModFix amt="70000"/>
            <a:extLst>
              <a:ext uri="{28A0092B-C50C-407E-A947-70E740481C1C}">
                <a14:useLocalDpi xmlns:a14="http://schemas.microsoft.com/office/drawing/2010/main" val="0"/>
              </a:ext>
            </a:extLst>
          </a:blip>
          <a:srcRect/>
          <a:stretch>
            <a:fillRect/>
          </a:stretch>
        </p:blipFill>
        <p:spPr bwMode="auto">
          <a:xfrm>
            <a:off x="10236654" y="155930"/>
            <a:ext cx="1704201" cy="497574"/>
          </a:xfrm>
          <a:prstGeom prst="rect">
            <a:avLst/>
          </a:prstGeom>
          <a:ln>
            <a:noFill/>
          </a:ln>
          <a:effectLst>
            <a:softEdge rad="25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upo 26">
            <a:extLst>
              <a:ext uri="{FF2B5EF4-FFF2-40B4-BE49-F238E27FC236}">
                <a16:creationId xmlns:a16="http://schemas.microsoft.com/office/drawing/2014/main" id="{F4E1F0BC-CF1C-4FCC-8C95-77D00B892BDC}"/>
              </a:ext>
              <a:ext uri="{C183D7F6-B498-43B3-948B-1728B52AA6E4}">
                <adec:decorative xmlns:adec="http://schemas.microsoft.com/office/drawing/2017/decorative" xmlns="" val="1"/>
              </a:ext>
            </a:extLst>
          </p:cNvPr>
          <p:cNvGrpSpPr/>
          <p:nvPr/>
        </p:nvGrpSpPr>
        <p:grpSpPr>
          <a:xfrm>
            <a:off x="4371478" y="1628680"/>
            <a:ext cx="3419021" cy="4902861"/>
            <a:chOff x="304800" y="1577182"/>
            <a:chExt cx="3419021" cy="2285353"/>
          </a:xfrm>
          <a:effectLst>
            <a:outerShdw blurRad="50800" dist="38100" dir="5400000" algn="t" rotWithShape="0">
              <a:prstClr val="black">
                <a:alpha val="20000"/>
              </a:prstClr>
            </a:outerShdw>
          </a:effectLst>
        </p:grpSpPr>
        <p:sp>
          <p:nvSpPr>
            <p:cNvPr id="30" name="Rectángulo 29">
              <a:extLst>
                <a:ext uri="{FF2B5EF4-FFF2-40B4-BE49-F238E27FC236}">
                  <a16:creationId xmlns:a16="http://schemas.microsoft.com/office/drawing/2014/main" id="{273A01EB-6D07-447E-A011-D7C6E7D7C515}"/>
                </a:ext>
              </a:extLst>
            </p:cNvPr>
            <p:cNvSpPr/>
            <p:nvPr/>
          </p:nvSpPr>
          <p:spPr>
            <a:xfrm>
              <a:off x="304800" y="1577182"/>
              <a:ext cx="3419021" cy="3063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31" name="Rectángulo 30">
              <a:extLst>
                <a:ext uri="{FF2B5EF4-FFF2-40B4-BE49-F238E27FC236}">
                  <a16:creationId xmlns:a16="http://schemas.microsoft.com/office/drawing/2014/main" id="{FA6F25EE-B24F-467A-9677-00D2FDB2838B}"/>
                </a:ext>
              </a:extLst>
            </p:cNvPr>
            <p:cNvSpPr/>
            <p:nvPr/>
          </p:nvSpPr>
          <p:spPr>
            <a:xfrm>
              <a:off x="304800" y="1867944"/>
              <a:ext cx="3419021" cy="1994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32" name="Elipse 31">
            <a:extLst>
              <a:ext uri="{FF2B5EF4-FFF2-40B4-BE49-F238E27FC236}">
                <a16:creationId xmlns:a16="http://schemas.microsoft.com/office/drawing/2014/main" id="{BCE84F63-F23F-4C64-942D-506CB993BFD6}"/>
              </a:ext>
              <a:ext uri="{C183D7F6-B498-43B3-948B-1728B52AA6E4}">
                <adec:decorative xmlns:adec="http://schemas.microsoft.com/office/drawing/2017/decorative" xmlns="" val="1"/>
              </a:ext>
            </a:extLst>
          </p:cNvPr>
          <p:cNvSpPr/>
          <p:nvPr/>
        </p:nvSpPr>
        <p:spPr>
          <a:xfrm>
            <a:off x="5784460" y="1346519"/>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33" name="Picture 2" descr="Temporizador de cronómetro - Descargar PNG/SVG transparente">
            <a:extLst>
              <a:ext uri="{FF2B5EF4-FFF2-40B4-BE49-F238E27FC236}">
                <a16:creationId xmlns:a16="http://schemas.microsoft.com/office/drawing/2014/main" id="{16E14507-BBEB-4EF3-A0B4-C287B4EA1C1C}"/>
              </a:ext>
            </a:extLst>
          </p:cNvPr>
          <p:cNvPicPr>
            <a:picLocks noChangeAspect="1" noChangeArrowheads="1"/>
          </p:cNvPicPr>
          <p:nvPr/>
        </p:nvPicPr>
        <p:blipFill>
          <a:blip r:embed="rId6" cstate="hq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850585" y="1379960"/>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34" name="CuadroTexto 33">
            <a:extLst>
              <a:ext uri="{FF2B5EF4-FFF2-40B4-BE49-F238E27FC236}">
                <a16:creationId xmlns:a16="http://schemas.microsoft.com/office/drawing/2014/main" id="{F7EBC7ED-5B20-46FF-810D-46AF3D7AD5C3}"/>
              </a:ext>
            </a:extLst>
          </p:cNvPr>
          <p:cNvSpPr txBox="1"/>
          <p:nvPr/>
        </p:nvSpPr>
        <p:spPr>
          <a:xfrm>
            <a:off x="4301247" y="2245767"/>
            <a:ext cx="3464024" cy="2970044"/>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For big taxpayers the submission and payment income tax obligation must be presented before April 30th, 2020. </a:t>
            </a:r>
          </a:p>
          <a:p>
            <a:pPr marL="171450" indent="-171450" algn="just">
              <a:buFont typeface="Wingdings" panose="05000000000000000000" pitchFamily="2" charset="2"/>
              <a:buChar char="Ø"/>
            </a:pPr>
            <a:endParaRPr lang="es-VE" sz="1100" dirty="0"/>
          </a:p>
          <a:p>
            <a:pPr marL="171450" indent="-171450" algn="just">
              <a:buFont typeface="Wingdings" panose="05000000000000000000" pitchFamily="2" charset="2"/>
              <a:buChar char="Ø"/>
            </a:pPr>
            <a:r>
              <a:rPr lang="en-US" sz="1100" dirty="0"/>
              <a:t>Transfer Pricing annual information Declaration submission is postponed until July, 31st, 2020. </a:t>
            </a:r>
          </a:p>
          <a:p>
            <a:pPr algn="just"/>
            <a:endParaRPr lang="es-VE" sz="1100" dirty="0"/>
          </a:p>
          <a:p>
            <a:pPr marL="171450" indent="-171450" algn="just">
              <a:buFont typeface="Wingdings" panose="05000000000000000000" pitchFamily="2" charset="2"/>
              <a:buChar char="Ø"/>
            </a:pPr>
            <a:r>
              <a:rPr lang="en-US" sz="1100" dirty="0"/>
              <a:t>To the taxpayers who do not operate during the period the COVID-19 State of emergency Decree remains in force, the Sales Tax Declaration submission and payment is postponed to be presented within the following 10 labor days after the State of Emergency is ended. </a:t>
            </a:r>
          </a:p>
          <a:p>
            <a:pPr algn="just"/>
            <a:endParaRPr lang="es-VE" sz="1100" dirty="0"/>
          </a:p>
          <a:p>
            <a:pPr marL="171450" indent="-171450" algn="just">
              <a:buFont typeface="Wingdings" panose="05000000000000000000" pitchFamily="2" charset="2"/>
              <a:buChar char="Ø"/>
            </a:pPr>
            <a:r>
              <a:rPr lang="en-US" sz="1100" dirty="0"/>
              <a:t>Those taxpayers who are operating must submit and pay the Sales Tax Declaration within the established legal deadlines. </a:t>
            </a:r>
            <a:endParaRPr lang="es-VE" sz="1100" dirty="0"/>
          </a:p>
        </p:txBody>
      </p:sp>
      <p:pic>
        <p:nvPicPr>
          <p:cNvPr id="38" name="Picture 2" descr="Lataxnet">
            <a:extLst>
              <a:ext uri="{FF2B5EF4-FFF2-40B4-BE49-F238E27FC236}">
                <a16:creationId xmlns:a16="http://schemas.microsoft.com/office/drawing/2014/main" id="{233A772B-5A63-4915-9891-F8B7439FEB70}"/>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36" name="Imagen 35" descr="Imagen que contiene dibujo, plato&#10;&#10;Descripción generada automáticamente">
            <a:extLst>
              <a:ext uri="{FF2B5EF4-FFF2-40B4-BE49-F238E27FC236}">
                <a16:creationId xmlns:a16="http://schemas.microsoft.com/office/drawing/2014/main" id="{E647900A-F83D-488B-AF71-B7B057C76BAF}"/>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1249445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Esquinas redondeadas 29">
            <a:extLst>
              <a:ext uri="{FF2B5EF4-FFF2-40B4-BE49-F238E27FC236}">
                <a16:creationId xmlns:a16="http://schemas.microsoft.com/office/drawing/2014/main" id="{D8722C52-9CB4-45C1-82EB-9196F64DC3D7}"/>
              </a:ext>
              <a:ext uri="{C183D7F6-B498-43B3-948B-1728B52AA6E4}">
                <adec:decorative xmlns:adec="http://schemas.microsoft.com/office/drawing/2017/decorative" xmlns="" val="1"/>
              </a:ext>
            </a:extLst>
          </p:cNvPr>
          <p:cNvSpPr/>
          <p:nvPr/>
        </p:nvSpPr>
        <p:spPr>
          <a:xfrm>
            <a:off x="85863" y="2647457"/>
            <a:ext cx="2032000" cy="11176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1" name="Rectángulo: Esquinas redondeadas 30">
            <a:extLst>
              <a:ext uri="{FF2B5EF4-FFF2-40B4-BE49-F238E27FC236}">
                <a16:creationId xmlns:a16="http://schemas.microsoft.com/office/drawing/2014/main" id="{B1FC803C-5FC7-4A18-BA6E-5DBD33A7F1C0}"/>
              </a:ext>
              <a:ext uri="{C183D7F6-B498-43B3-948B-1728B52AA6E4}">
                <adec:decorative xmlns:adec="http://schemas.microsoft.com/office/drawing/2017/decorative" xmlns="" val="1"/>
              </a:ext>
            </a:extLst>
          </p:cNvPr>
          <p:cNvSpPr/>
          <p:nvPr/>
        </p:nvSpPr>
        <p:spPr>
          <a:xfrm>
            <a:off x="85863" y="1019476"/>
            <a:ext cx="2032000" cy="1117600"/>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2" name="Rectángulo: Esquinas redondeadas 31">
            <a:extLst>
              <a:ext uri="{FF2B5EF4-FFF2-40B4-BE49-F238E27FC236}">
                <a16:creationId xmlns:a16="http://schemas.microsoft.com/office/drawing/2014/main" id="{07433DA3-7C45-4A76-A8BA-7C9E688B75A7}"/>
              </a:ext>
              <a:ext uri="{C183D7F6-B498-43B3-948B-1728B52AA6E4}">
                <adec:decorative xmlns:adec="http://schemas.microsoft.com/office/drawing/2017/decorative" xmlns="" val="1"/>
              </a:ext>
            </a:extLst>
          </p:cNvPr>
          <p:cNvSpPr/>
          <p:nvPr/>
        </p:nvSpPr>
        <p:spPr>
          <a:xfrm>
            <a:off x="85863" y="4428720"/>
            <a:ext cx="2032000" cy="1117600"/>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3" name="Elipse 32">
            <a:extLst>
              <a:ext uri="{FF2B5EF4-FFF2-40B4-BE49-F238E27FC236}">
                <a16:creationId xmlns:a16="http://schemas.microsoft.com/office/drawing/2014/main" id="{B8C39A2F-EB98-421A-9196-A1F82FA0CF1A}"/>
              </a:ext>
              <a:ext uri="{C183D7F6-B498-43B3-948B-1728B52AA6E4}">
                <adec:decorative xmlns:adec="http://schemas.microsoft.com/office/drawing/2017/decorative" xmlns="" val="1"/>
              </a:ext>
            </a:extLst>
          </p:cNvPr>
          <p:cNvSpPr/>
          <p:nvPr/>
        </p:nvSpPr>
        <p:spPr>
          <a:xfrm>
            <a:off x="172635" y="2741643"/>
            <a:ext cx="929228" cy="929228"/>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4" name="Elipse 33">
            <a:extLst>
              <a:ext uri="{FF2B5EF4-FFF2-40B4-BE49-F238E27FC236}">
                <a16:creationId xmlns:a16="http://schemas.microsoft.com/office/drawing/2014/main" id="{B0BABAAE-D145-4E69-9C95-2BF9E7E8DBE7}"/>
              </a:ext>
              <a:ext uri="{C183D7F6-B498-43B3-948B-1728B52AA6E4}">
                <adec:decorative xmlns:adec="http://schemas.microsoft.com/office/drawing/2017/decorative" xmlns="" val="1"/>
              </a:ext>
            </a:extLst>
          </p:cNvPr>
          <p:cNvSpPr/>
          <p:nvPr/>
        </p:nvSpPr>
        <p:spPr>
          <a:xfrm>
            <a:off x="172635" y="1113662"/>
            <a:ext cx="929228" cy="929228"/>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18" name="Grupo 17">
            <a:extLst>
              <a:ext uri="{FF2B5EF4-FFF2-40B4-BE49-F238E27FC236}">
                <a16:creationId xmlns:a16="http://schemas.microsoft.com/office/drawing/2014/main" id="{E5A95B40-5207-47C4-80D3-12F9AAE78F33}"/>
              </a:ext>
              <a:ext uri="{C183D7F6-B498-43B3-948B-1728B52AA6E4}">
                <adec:decorative xmlns:adec="http://schemas.microsoft.com/office/drawing/2017/decorative" xmlns="" val="1"/>
              </a:ext>
            </a:extLst>
          </p:cNvPr>
          <p:cNvGrpSpPr/>
          <p:nvPr/>
        </p:nvGrpSpPr>
        <p:grpSpPr>
          <a:xfrm>
            <a:off x="-770021" y="192505"/>
            <a:ext cx="13394635" cy="6706728"/>
            <a:chOff x="1250950" y="914400"/>
            <a:chExt cx="6398080" cy="2908996"/>
          </a:xfrm>
          <a:effectLst/>
        </p:grpSpPr>
        <p:sp>
          <p:nvSpPr>
            <p:cNvPr id="19" name="Rectángulo redondeado 22">
              <a:extLst>
                <a:ext uri="{FF2B5EF4-FFF2-40B4-BE49-F238E27FC236}">
                  <a16:creationId xmlns:a16="http://schemas.microsoft.com/office/drawing/2014/main" id="{C1454E1C-BFBC-4A22-856A-E784DC9F0092}"/>
                </a:ext>
              </a:extLst>
            </p:cNvPr>
            <p:cNvSpPr/>
            <p:nvPr/>
          </p:nvSpPr>
          <p:spPr>
            <a:xfrm>
              <a:off x="1257299" y="3740139"/>
              <a:ext cx="6391731" cy="83257"/>
            </a:xfrm>
            <a:prstGeom prst="roundRect">
              <a:avLst>
                <a:gd name="adj" fmla="val 50000"/>
              </a:avLst>
            </a:prstGeom>
            <a:gradFill flip="none" rotWithShape="1">
              <a:gsLst>
                <a:gs pos="0">
                  <a:schemeClr val="bg1">
                    <a:lumMod val="75000"/>
                  </a:schemeClr>
                </a:gs>
                <a:gs pos="50000">
                  <a:schemeClr val="bg1">
                    <a:lumMod val="95000"/>
                  </a:schemeClr>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0" name="Rectángulo con las esquinas del mismo lado redondeadas 23">
              <a:extLst>
                <a:ext uri="{FF2B5EF4-FFF2-40B4-BE49-F238E27FC236}">
                  <a16:creationId xmlns:a16="http://schemas.microsoft.com/office/drawing/2014/main" id="{26DAC503-35EF-4C7A-98E1-7C2E500B299D}"/>
                </a:ext>
              </a:extLst>
            </p:cNvPr>
            <p:cNvSpPr/>
            <p:nvPr/>
          </p:nvSpPr>
          <p:spPr>
            <a:xfrm>
              <a:off x="2209800" y="914400"/>
              <a:ext cx="4605211" cy="2757714"/>
            </a:xfrm>
            <a:prstGeom prst="round2SameRect">
              <a:avLst>
                <a:gd name="adj1" fmla="val 5842"/>
                <a:gd name="adj2" fmla="val 0"/>
              </a:avLst>
            </a:prstGeom>
            <a:solidFill>
              <a:schemeClr val="bg1">
                <a:lumMod val="65000"/>
              </a:schemeClr>
            </a:solidFill>
            <a:ln w="38100">
              <a:gradFill flip="none" rotWithShape="1">
                <a:gsLst>
                  <a:gs pos="0">
                    <a:schemeClr val="bg1">
                      <a:lumMod val="79000"/>
                    </a:schemeClr>
                  </a:gs>
                  <a:gs pos="100000">
                    <a:schemeClr val="bg1">
                      <a:lumMod val="87000"/>
                    </a:schemeClr>
                  </a:gs>
                  <a:gs pos="51000">
                    <a:schemeClr val="bg1">
                      <a:lumMod val="95000"/>
                    </a:schemeClr>
                  </a:gs>
                </a:gsLst>
                <a:lin ang="13500000" scaled="1"/>
                <a:tileRect/>
              </a:gradFill>
            </a:ln>
            <a:effectLst/>
            <a:scene3d>
              <a:camera prst="orthographicFront"/>
              <a:lightRig rig="threePt" dir="t"/>
            </a:scene3d>
            <a:sp3d>
              <a:bevelT w="50800" h="508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1" name="Rectángulo 20">
              <a:extLst>
                <a:ext uri="{FF2B5EF4-FFF2-40B4-BE49-F238E27FC236}">
                  <a16:creationId xmlns:a16="http://schemas.microsoft.com/office/drawing/2014/main" id="{6953BCE3-CE7E-43A5-9A5C-DE2189790136}"/>
                </a:ext>
              </a:extLst>
            </p:cNvPr>
            <p:cNvSpPr/>
            <p:nvPr/>
          </p:nvSpPr>
          <p:spPr>
            <a:xfrm>
              <a:off x="2340705" y="1074057"/>
              <a:ext cx="4343400" cy="2435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2" name="Rectángulo 21">
              <a:extLst>
                <a:ext uri="{FF2B5EF4-FFF2-40B4-BE49-F238E27FC236}">
                  <a16:creationId xmlns:a16="http://schemas.microsoft.com/office/drawing/2014/main" id="{C5C5411E-69A4-4222-B2CF-3312C24728B1}"/>
                </a:ext>
              </a:extLst>
            </p:cNvPr>
            <p:cNvSpPr/>
            <p:nvPr/>
          </p:nvSpPr>
          <p:spPr>
            <a:xfrm>
              <a:off x="1257299" y="3659415"/>
              <a:ext cx="6391729" cy="125410"/>
            </a:xfrm>
            <a:prstGeom prst="rect">
              <a:avLst/>
            </a:prstGeom>
            <a:gradFill flip="none" rotWithShape="1">
              <a:gsLst>
                <a:gs pos="0">
                  <a:schemeClr val="bg1">
                    <a:lumMod val="75000"/>
                  </a:schemeClr>
                </a:gs>
                <a:gs pos="63000">
                  <a:schemeClr val="bg1">
                    <a:lumMod val="95000"/>
                  </a:schemeClr>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cxnSp>
          <p:nvCxnSpPr>
            <p:cNvPr id="23" name="Conector recto 22">
              <a:extLst>
                <a:ext uri="{FF2B5EF4-FFF2-40B4-BE49-F238E27FC236}">
                  <a16:creationId xmlns:a16="http://schemas.microsoft.com/office/drawing/2014/main" id="{AA43DFE1-83F6-43B2-93D7-B7EBB773F982}"/>
                </a:ext>
              </a:extLst>
            </p:cNvPr>
            <p:cNvCxnSpPr/>
            <p:nvPr/>
          </p:nvCxnSpPr>
          <p:spPr>
            <a:xfrm>
              <a:off x="1250950" y="3775402"/>
              <a:ext cx="6391729" cy="0"/>
            </a:xfrm>
            <a:prstGeom prst="line">
              <a:avLst/>
            </a:prstGeom>
            <a:ln w="3175">
              <a:gradFill flip="none" rotWithShape="1">
                <a:gsLst>
                  <a:gs pos="0">
                    <a:schemeClr val="bg1">
                      <a:lumMod val="65000"/>
                    </a:schemeClr>
                  </a:gs>
                  <a:gs pos="50000">
                    <a:schemeClr val="bg1">
                      <a:lumMod val="85000"/>
                    </a:schemeClr>
                  </a:gs>
                  <a:gs pos="100000">
                    <a:schemeClr val="bg1">
                      <a:lumMod val="83000"/>
                      <a:alpha val="46000"/>
                    </a:schemeClr>
                  </a:gs>
                </a:gsLst>
                <a:lin ang="10800000" scaled="1"/>
                <a:tileRect/>
              </a:gradFill>
            </a:ln>
            <a:effectLst>
              <a:outerShdw blurRad="12700" dir="5400000" algn="t" rotWithShape="0">
                <a:schemeClr val="bg1">
                  <a:lumMod val="75000"/>
                  <a:alpha val="64000"/>
                </a:schemeClr>
              </a:outerShdw>
            </a:effectLst>
          </p:spPr>
          <p:style>
            <a:lnRef idx="1">
              <a:schemeClr val="accent1"/>
            </a:lnRef>
            <a:fillRef idx="0">
              <a:schemeClr val="accent1"/>
            </a:fillRef>
            <a:effectRef idx="0">
              <a:schemeClr val="accent1"/>
            </a:effectRef>
            <a:fontRef idx="minor">
              <a:schemeClr val="tx1"/>
            </a:fontRef>
          </p:style>
        </p:cxnSp>
        <p:sp>
          <p:nvSpPr>
            <p:cNvPr id="24" name="Rectángulo redondeado 27">
              <a:extLst>
                <a:ext uri="{FF2B5EF4-FFF2-40B4-BE49-F238E27FC236}">
                  <a16:creationId xmlns:a16="http://schemas.microsoft.com/office/drawing/2014/main" id="{3D1BE8A8-DA1B-423B-9829-BFA00D53EEEB}"/>
                </a:ext>
              </a:extLst>
            </p:cNvPr>
            <p:cNvSpPr/>
            <p:nvPr/>
          </p:nvSpPr>
          <p:spPr>
            <a:xfrm>
              <a:off x="7085489" y="3730171"/>
              <a:ext cx="267654" cy="36576"/>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5" name="Rectángulo 28 con una esquina redondeada">
              <a:extLst>
                <a:ext uri="{FF2B5EF4-FFF2-40B4-BE49-F238E27FC236}">
                  <a16:creationId xmlns:a16="http://schemas.microsoft.com/office/drawing/2014/main" id="{848914F0-4B71-4120-8AAC-B1AC18F5E0D0}"/>
                </a:ext>
              </a:extLst>
            </p:cNvPr>
            <p:cNvSpPr/>
            <p:nvPr/>
          </p:nvSpPr>
          <p:spPr>
            <a:xfrm rot="10800000" flipH="1">
              <a:off x="7366908" y="3659414"/>
              <a:ext cx="282121" cy="163982"/>
            </a:xfrm>
            <a:prstGeom prst="round1Rect">
              <a:avLst>
                <a:gd name="adj" fmla="val 21302"/>
              </a:avLst>
            </a:prstGeom>
            <a:gradFill>
              <a:gsLst>
                <a:gs pos="0">
                  <a:schemeClr val="bg1">
                    <a:alpha val="64000"/>
                  </a:schemeClr>
                </a:gs>
                <a:gs pos="100000">
                  <a:schemeClr val="bg1">
                    <a:lumMod val="83000"/>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6" name="Rectángulo 29 con una esquina redondeada">
              <a:extLst>
                <a:ext uri="{FF2B5EF4-FFF2-40B4-BE49-F238E27FC236}">
                  <a16:creationId xmlns:a16="http://schemas.microsoft.com/office/drawing/2014/main" id="{9C0D9DD6-12DD-4898-ACA1-6EA3DAB989C9}"/>
                </a:ext>
              </a:extLst>
            </p:cNvPr>
            <p:cNvSpPr/>
            <p:nvPr/>
          </p:nvSpPr>
          <p:spPr>
            <a:xfrm rot="10800000">
              <a:off x="1257295" y="3659414"/>
              <a:ext cx="282121" cy="163982"/>
            </a:xfrm>
            <a:prstGeom prst="round1Rect">
              <a:avLst>
                <a:gd name="adj" fmla="val 21302"/>
              </a:avLst>
            </a:prstGeom>
            <a:gradFill>
              <a:gsLst>
                <a:gs pos="0">
                  <a:schemeClr val="bg1">
                    <a:alpha val="27000"/>
                  </a:schemeClr>
                </a:gs>
                <a:gs pos="100000">
                  <a:schemeClr val="bg1">
                    <a:lumMod val="83000"/>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8" name="Rectángulo con las esquinas del mismo lado redondeadas 19">
              <a:extLst>
                <a:ext uri="{FF2B5EF4-FFF2-40B4-BE49-F238E27FC236}">
                  <a16:creationId xmlns:a16="http://schemas.microsoft.com/office/drawing/2014/main" id="{D78F18D8-4B90-4730-99AA-0BF8CCFDA4EE}"/>
                </a:ext>
              </a:extLst>
            </p:cNvPr>
            <p:cNvSpPr/>
            <p:nvPr/>
          </p:nvSpPr>
          <p:spPr>
            <a:xfrm>
              <a:off x="4574594" y="914400"/>
              <a:ext cx="2240418" cy="2757714"/>
            </a:xfrm>
            <a:custGeom>
              <a:avLst/>
              <a:gdLst>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0 w 4605211"/>
                <a:gd name="connsiteY6" fmla="*/ 2757714 h 2757714"/>
                <a:gd name="connsiteX7" fmla="*/ 0 w 4605211"/>
                <a:gd name="connsiteY7" fmla="*/ 161106 h 2757714"/>
                <a:gd name="connsiteX8" fmla="*/ 161106 w 4605211"/>
                <a:gd name="connsiteY8" fmla="*/ 0 h 2757714"/>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0 w 4605211"/>
                <a:gd name="connsiteY6" fmla="*/ 161106 h 2757714"/>
                <a:gd name="connsiteX7" fmla="*/ 161106 w 4605211"/>
                <a:gd name="connsiteY7" fmla="*/ 0 h 2757714"/>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0 w 4605211"/>
                <a:gd name="connsiteY6" fmla="*/ 161106 h 2757714"/>
                <a:gd name="connsiteX7" fmla="*/ 161106 w 4605211"/>
                <a:gd name="connsiteY7" fmla="*/ 0 h 2757714"/>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161106 w 4605211"/>
                <a:gd name="connsiteY6" fmla="*/ 0 h 2757714"/>
                <a:gd name="connsiteX0" fmla="*/ 37552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3755206 w 4605211"/>
                <a:gd name="connsiteY6" fmla="*/ 0 h 2757714"/>
                <a:gd name="connsiteX0" fmla="*/ 1735906 w 2585911"/>
                <a:gd name="connsiteY0" fmla="*/ 0 h 2757714"/>
                <a:gd name="connsiteX1" fmla="*/ 2424805 w 2585911"/>
                <a:gd name="connsiteY1" fmla="*/ 0 h 2757714"/>
                <a:gd name="connsiteX2" fmla="*/ 2585911 w 2585911"/>
                <a:gd name="connsiteY2" fmla="*/ 161106 h 2757714"/>
                <a:gd name="connsiteX3" fmla="*/ 2585911 w 2585911"/>
                <a:gd name="connsiteY3" fmla="*/ 2757714 h 2757714"/>
                <a:gd name="connsiteX4" fmla="*/ 2585911 w 2585911"/>
                <a:gd name="connsiteY4" fmla="*/ 2757714 h 2757714"/>
                <a:gd name="connsiteX5" fmla="*/ 0 w 2585911"/>
                <a:gd name="connsiteY5" fmla="*/ 2732314 h 2757714"/>
                <a:gd name="connsiteX6" fmla="*/ 1735906 w 2585911"/>
                <a:gd name="connsiteY6" fmla="*/ 0 h 2757714"/>
                <a:gd name="connsiteX0" fmla="*/ 1147198 w 1997203"/>
                <a:gd name="connsiteY0" fmla="*/ 0 h 2757714"/>
                <a:gd name="connsiteX1" fmla="*/ 1836097 w 1997203"/>
                <a:gd name="connsiteY1" fmla="*/ 0 h 2757714"/>
                <a:gd name="connsiteX2" fmla="*/ 1997203 w 1997203"/>
                <a:gd name="connsiteY2" fmla="*/ 161106 h 2757714"/>
                <a:gd name="connsiteX3" fmla="*/ 1997203 w 1997203"/>
                <a:gd name="connsiteY3" fmla="*/ 2757714 h 2757714"/>
                <a:gd name="connsiteX4" fmla="*/ 1997203 w 1997203"/>
                <a:gd name="connsiteY4" fmla="*/ 2757714 h 2757714"/>
                <a:gd name="connsiteX5" fmla="*/ 0 w 1997203"/>
                <a:gd name="connsiteY5" fmla="*/ 2732314 h 2757714"/>
                <a:gd name="connsiteX6" fmla="*/ 1147198 w 1997203"/>
                <a:gd name="connsiteY6" fmla="*/ 0 h 275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203" h="2757714">
                  <a:moveTo>
                    <a:pt x="1147198" y="0"/>
                  </a:moveTo>
                  <a:lnTo>
                    <a:pt x="1836097" y="0"/>
                  </a:lnTo>
                  <a:cubicBezTo>
                    <a:pt x="1925073" y="0"/>
                    <a:pt x="1997203" y="72130"/>
                    <a:pt x="1997203" y="161106"/>
                  </a:cubicBezTo>
                  <a:lnTo>
                    <a:pt x="1997203" y="2757714"/>
                  </a:lnTo>
                  <a:lnTo>
                    <a:pt x="1997203" y="2757714"/>
                  </a:lnTo>
                  <a:lnTo>
                    <a:pt x="0" y="2732314"/>
                  </a:lnTo>
                  <a:lnTo>
                    <a:pt x="1147198" y="0"/>
                  </a:lnTo>
                  <a:close/>
                </a:path>
              </a:pathLst>
            </a:custGeom>
            <a:gradFill flip="none" rotWithShape="1">
              <a:gsLst>
                <a:gs pos="21000">
                  <a:schemeClr val="bg1">
                    <a:alpha val="1000"/>
                  </a:schemeClr>
                </a:gs>
                <a:gs pos="100000">
                  <a:schemeClr val="bg1">
                    <a:alpha val="32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sp>
        <p:nvSpPr>
          <p:cNvPr id="35" name="Elipse 34">
            <a:extLst>
              <a:ext uri="{FF2B5EF4-FFF2-40B4-BE49-F238E27FC236}">
                <a16:creationId xmlns:a16="http://schemas.microsoft.com/office/drawing/2014/main" id="{E3EAFB8C-B68B-4DDE-875A-CD4EB5E2AFA4}"/>
              </a:ext>
              <a:ext uri="{C183D7F6-B498-43B3-948B-1728B52AA6E4}">
                <adec:decorative xmlns:adec="http://schemas.microsoft.com/office/drawing/2017/decorative" xmlns="" val="1"/>
              </a:ext>
            </a:extLst>
          </p:cNvPr>
          <p:cNvSpPr/>
          <p:nvPr/>
        </p:nvSpPr>
        <p:spPr>
          <a:xfrm>
            <a:off x="172635" y="4522906"/>
            <a:ext cx="929228" cy="929228"/>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8" name="Imagen 7">
            <a:extLst>
              <a:ext uri="{FF2B5EF4-FFF2-40B4-BE49-F238E27FC236}">
                <a16:creationId xmlns:a16="http://schemas.microsoft.com/office/drawing/2014/main" id="{249C24E5-AEAF-44E7-B2F8-531B026CF7D4}"/>
              </a:ext>
              <a:ext uri="{C183D7F6-B498-43B3-948B-1728B52AA6E4}">
                <adec:decorative xmlns:adec="http://schemas.microsoft.com/office/drawing/2017/decorative" xmlns="" val="1"/>
              </a:ext>
            </a:extLst>
          </p:cNvPr>
          <p:cNvPicPr>
            <a:picLocks noChangeAspect="1"/>
          </p:cNvPicPr>
          <p:nvPr/>
        </p:nvPicPr>
        <p:blipFill rotWithShape="1">
          <a:blip r:embed="rId3" cstate="hqprint">
            <a:grayscl/>
            <a:extLst>
              <a:ext uri="{28A0092B-C50C-407E-A947-70E740481C1C}">
                <a14:useLocalDpi xmlns:a14="http://schemas.microsoft.com/office/drawing/2010/main" val="0"/>
              </a:ext>
            </a:extLst>
          </a:blip>
          <a:srcRect r="-1"/>
          <a:stretch/>
        </p:blipFill>
        <p:spPr>
          <a:xfrm>
            <a:off x="9106967" y="0"/>
            <a:ext cx="3085031" cy="6858000"/>
          </a:xfrm>
          <a:prstGeom prst="rect">
            <a:avLst/>
          </a:prstGeom>
        </p:spPr>
      </p:pic>
      <p:pic>
        <p:nvPicPr>
          <p:cNvPr id="55" name="Imagen 54">
            <a:extLst>
              <a:ext uri="{FF2B5EF4-FFF2-40B4-BE49-F238E27FC236}">
                <a16:creationId xmlns:a16="http://schemas.microsoft.com/office/drawing/2014/main" id="{8CB55287-954F-49A2-9840-A1ACDBC9989F}"/>
              </a:ext>
            </a:extLst>
          </p:cNvPr>
          <p:cNvPicPr>
            <a:picLocks noChangeAspect="1"/>
          </p:cNvPicPr>
          <p:nvPr/>
        </p:nvPicPr>
        <p:blipFill>
          <a:blip r:embed="rId4" cstate="print"/>
          <a:stretch>
            <a:fillRect/>
          </a:stretch>
        </p:blipFill>
        <p:spPr>
          <a:xfrm>
            <a:off x="9123391" y="41234"/>
            <a:ext cx="3068609" cy="6857999"/>
          </a:xfrm>
          <a:prstGeom prst="rect">
            <a:avLst/>
          </a:prstGeom>
        </p:spPr>
      </p:pic>
      <p:sp>
        <p:nvSpPr>
          <p:cNvPr id="60" name="Forma libre: Forma 59">
            <a:extLst>
              <a:ext uri="{FF2B5EF4-FFF2-40B4-BE49-F238E27FC236}">
                <a16:creationId xmlns:a16="http://schemas.microsoft.com/office/drawing/2014/main" id="{8AFA9225-189E-46DC-BDA1-C08D56D0BD92}"/>
              </a:ext>
              <a:ext uri="{C183D7F6-B498-43B3-948B-1728B52AA6E4}">
                <adec:decorative xmlns:adec="http://schemas.microsoft.com/office/drawing/2017/decorative" xmlns="" val="1"/>
              </a:ext>
            </a:extLst>
          </p:cNvPr>
          <p:cNvSpPr/>
          <p:nvPr/>
        </p:nvSpPr>
        <p:spPr>
          <a:xfrm>
            <a:off x="10453729" y="41234"/>
            <a:ext cx="1685503"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0" name="Forma libre: Forma 69">
            <a:extLst>
              <a:ext uri="{FF2B5EF4-FFF2-40B4-BE49-F238E27FC236}">
                <a16:creationId xmlns:a16="http://schemas.microsoft.com/office/drawing/2014/main" id="{2F53A894-128F-470D-A36D-330A5994E8C5}"/>
              </a:ext>
              <a:ext uri="{C183D7F6-B498-43B3-948B-1728B52AA6E4}">
                <adec:decorative xmlns:adec="http://schemas.microsoft.com/office/drawing/2017/decorative" xmlns="" val="1"/>
              </a:ext>
            </a:extLst>
          </p:cNvPr>
          <p:cNvSpPr/>
          <p:nvPr/>
        </p:nvSpPr>
        <p:spPr>
          <a:xfrm>
            <a:off x="7389386" y="5177132"/>
            <a:ext cx="3332296" cy="1680868"/>
          </a:xfrm>
          <a:custGeom>
            <a:avLst/>
            <a:gdLst>
              <a:gd name="connsiteX0" fmla="*/ 1666148 w 3332296"/>
              <a:gd name="connsiteY0" fmla="*/ 0 h 1680868"/>
              <a:gd name="connsiteX1" fmla="*/ 1863571 w 3332296"/>
              <a:gd name="connsiteY1" fmla="*/ 81776 h 1680868"/>
              <a:gd name="connsiteX2" fmla="*/ 3250521 w 3332296"/>
              <a:gd name="connsiteY2" fmla="*/ 1468726 h 1680868"/>
              <a:gd name="connsiteX3" fmla="*/ 3332296 w 3332296"/>
              <a:gd name="connsiteY3" fmla="*/ 1666149 h 1680868"/>
              <a:gd name="connsiteX4" fmla="*/ 3330886 w 3332296"/>
              <a:gd name="connsiteY4" fmla="*/ 1680868 h 1680868"/>
              <a:gd name="connsiteX5" fmla="*/ 1411 w 3332296"/>
              <a:gd name="connsiteY5" fmla="*/ 1680868 h 1680868"/>
              <a:gd name="connsiteX6" fmla="*/ 0 w 3332296"/>
              <a:gd name="connsiteY6" fmla="*/ 1666149 h 1680868"/>
              <a:gd name="connsiteX7" fmla="*/ 81775 w 3332296"/>
              <a:gd name="connsiteY7" fmla="*/ 1468726 h 1680868"/>
              <a:gd name="connsiteX8" fmla="*/ 1468725 w 3332296"/>
              <a:gd name="connsiteY8" fmla="*/ 81776 h 1680868"/>
              <a:gd name="connsiteX9" fmla="*/ 1666148 w 3332296"/>
              <a:gd name="connsiteY9" fmla="*/ 0 h 168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2296" h="1680868">
                <a:moveTo>
                  <a:pt x="1666148" y="0"/>
                </a:moveTo>
                <a:cubicBezTo>
                  <a:pt x="1737601" y="0"/>
                  <a:pt x="1809054" y="27259"/>
                  <a:pt x="1863571" y="81776"/>
                </a:cubicBezTo>
                <a:lnTo>
                  <a:pt x="3250521" y="1468726"/>
                </a:lnTo>
                <a:cubicBezTo>
                  <a:pt x="3305038" y="1523243"/>
                  <a:pt x="3332296" y="1594696"/>
                  <a:pt x="3332296" y="1666149"/>
                </a:cubicBezTo>
                <a:lnTo>
                  <a:pt x="3330886" y="1680868"/>
                </a:lnTo>
                <a:lnTo>
                  <a:pt x="1411" y="1680868"/>
                </a:lnTo>
                <a:lnTo>
                  <a:pt x="0" y="1666149"/>
                </a:lnTo>
                <a:cubicBezTo>
                  <a:pt x="0" y="1594696"/>
                  <a:pt x="27258" y="1523243"/>
                  <a:pt x="81775" y="1468726"/>
                </a:cubicBezTo>
                <a:lnTo>
                  <a:pt x="1468725" y="81776"/>
                </a:lnTo>
                <a:cubicBezTo>
                  <a:pt x="1523242" y="27259"/>
                  <a:pt x="1594695" y="0"/>
                  <a:pt x="1666148" y="0"/>
                </a:cubicBezTo>
                <a:close/>
              </a:path>
            </a:pathLst>
          </a:custGeom>
          <a:solidFill>
            <a:schemeClr val="tx1">
              <a:lumMod val="95000"/>
              <a:lumOff val="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6" name="Marcador de número de diapositiva 5"/>
          <p:cNvSpPr>
            <a:spLocks noGrp="1"/>
          </p:cNvSpPr>
          <p:nvPr>
            <p:ph type="sldNum" sz="quarter" idx="12"/>
          </p:nvPr>
        </p:nvSpPr>
        <p:spPr/>
        <p:txBody>
          <a:bodyPr rtlCol="0"/>
          <a:lstStyle/>
          <a:p>
            <a:pPr rtl="0"/>
            <a:fld id="{0FD50806-BABF-4915-9689-3B9956D1C75C}" type="slidenum">
              <a:rPr lang="es-ES" smtClean="0"/>
              <a:pPr rtl="0"/>
              <a:t>3</a:t>
            </a:fld>
            <a:endParaRPr lang="es-ES" dirty="0"/>
          </a:p>
        </p:txBody>
      </p:sp>
      <p:pic>
        <p:nvPicPr>
          <p:cNvPr id="5122" name="Picture 2" descr="Señal de médico del hospital de una cruz en un círculo | Icono Gratis">
            <a:extLst>
              <a:ext uri="{FF2B5EF4-FFF2-40B4-BE49-F238E27FC236}">
                <a16:creationId xmlns:a16="http://schemas.microsoft.com/office/drawing/2014/main" id="{3C87BC19-82E1-4D46-9E2D-4B8CD3D267ED}"/>
              </a:ext>
            </a:extLst>
          </p:cNvPr>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530" y="1261984"/>
            <a:ext cx="625295" cy="62529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íldora | Icono Gratis">
            <a:extLst>
              <a:ext uri="{FF2B5EF4-FFF2-40B4-BE49-F238E27FC236}">
                <a16:creationId xmlns:a16="http://schemas.microsoft.com/office/drawing/2014/main" id="{18A7B7DE-2012-450E-9887-32A563064D89}"/>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2502" y="4637276"/>
            <a:ext cx="640172" cy="64017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cono de ataúd - Descargar PNG/SVG transparente">
            <a:extLst>
              <a:ext uri="{FF2B5EF4-FFF2-40B4-BE49-F238E27FC236}">
                <a16:creationId xmlns:a16="http://schemas.microsoft.com/office/drawing/2014/main" id="{F36429A8-298E-49D2-8568-55EEED2730FE}"/>
              </a:ext>
            </a:extLst>
          </p:cNvPr>
          <p:cNvPicPr>
            <a:picLocks noChangeAspect="1" noChangeArrowheads="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5699" y="2843718"/>
            <a:ext cx="733778" cy="733778"/>
          </a:xfrm>
          <a:prstGeom prst="rect">
            <a:avLst/>
          </a:prstGeom>
          <a:noFill/>
          <a:extLst>
            <a:ext uri="{909E8E84-426E-40DD-AFC4-6F175D3DCCD1}">
              <a14:hiddenFill xmlns:a14="http://schemas.microsoft.com/office/drawing/2010/main">
                <a:solidFill>
                  <a:srgbClr val="FFFFFF"/>
                </a:solidFill>
              </a14:hiddenFill>
            </a:ext>
          </a:extLst>
        </p:spPr>
      </p:pic>
      <p:pic>
        <p:nvPicPr>
          <p:cNvPr id="72" name="Marcador de posición de imagen 23">
            <a:extLst>
              <a:ext uri="{FF2B5EF4-FFF2-40B4-BE49-F238E27FC236}">
                <a16:creationId xmlns:a16="http://schemas.microsoft.com/office/drawing/2014/main" id="{B1A8B529-8EC9-4B78-B21D-0E8325CAC404}"/>
              </a:ext>
              <a:ext uri="{C183D7F6-B498-43B3-948B-1728B52AA6E4}">
                <adec:decorative xmlns:adec="http://schemas.microsoft.com/office/drawing/2017/decorative" xmlns="" val="1"/>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16501" t="-5000" r="-16501" b="-5000"/>
          <a:stretch/>
        </p:blipFill>
        <p:spPr>
          <a:xfrm>
            <a:off x="10878559" y="77217"/>
            <a:ext cx="1329864" cy="1099888"/>
          </a:xfrm>
          <a:prstGeom prst="rect">
            <a:avLst/>
          </a:prstGeom>
        </p:spPr>
      </p:pic>
      <p:graphicFrame>
        <p:nvGraphicFramePr>
          <p:cNvPr id="4" name="Gráfico 3">
            <a:extLst>
              <a:ext uri="{FF2B5EF4-FFF2-40B4-BE49-F238E27FC236}">
                <a16:creationId xmlns:a16="http://schemas.microsoft.com/office/drawing/2014/main" id="{26A1CB46-E297-4512-9E91-6DD4BEE2B758}"/>
              </a:ext>
            </a:extLst>
          </p:cNvPr>
          <p:cNvGraphicFramePr/>
          <p:nvPr/>
        </p:nvGraphicFramePr>
        <p:xfrm>
          <a:off x="2032000" y="719666"/>
          <a:ext cx="7160653" cy="5418667"/>
        </p:xfrm>
        <a:graphic>
          <a:graphicData uri="http://schemas.openxmlformats.org/drawingml/2006/chart">
            <c:chart xmlns:c="http://schemas.openxmlformats.org/drawingml/2006/chart" xmlns:r="http://schemas.openxmlformats.org/officeDocument/2006/relationships" r:id="rId10"/>
          </a:graphicData>
        </a:graphic>
      </p:graphicFrame>
      <p:sp>
        <p:nvSpPr>
          <p:cNvPr id="36" name="35 CuadroTexto"/>
          <p:cNvSpPr txBox="1"/>
          <p:nvPr/>
        </p:nvSpPr>
        <p:spPr>
          <a:xfrm>
            <a:off x="5029200" y="956931"/>
            <a:ext cx="723014" cy="276999"/>
          </a:xfrm>
          <a:prstGeom prst="rect">
            <a:avLst/>
          </a:prstGeom>
          <a:noFill/>
        </p:spPr>
        <p:txBody>
          <a:bodyPr wrap="square" rtlCol="0">
            <a:spAutoFit/>
          </a:bodyPr>
          <a:lstStyle/>
          <a:p>
            <a:r>
              <a:rPr lang="es-ES" sz="1200" dirty="0"/>
              <a:t> 1265</a:t>
            </a:r>
          </a:p>
        </p:txBody>
      </p:sp>
      <p:sp>
        <p:nvSpPr>
          <p:cNvPr id="37" name="36 CuadroTexto"/>
          <p:cNvSpPr txBox="1"/>
          <p:nvPr/>
        </p:nvSpPr>
        <p:spPr>
          <a:xfrm>
            <a:off x="3778102" y="1109331"/>
            <a:ext cx="723014" cy="276999"/>
          </a:xfrm>
          <a:prstGeom prst="rect">
            <a:avLst/>
          </a:prstGeom>
          <a:noFill/>
        </p:spPr>
        <p:txBody>
          <a:bodyPr wrap="square" rtlCol="0">
            <a:spAutoFit/>
          </a:bodyPr>
          <a:lstStyle/>
          <a:p>
            <a:r>
              <a:rPr lang="es-ES" sz="1200" dirty="0"/>
              <a:t>39</a:t>
            </a:r>
          </a:p>
        </p:txBody>
      </p:sp>
      <p:sp>
        <p:nvSpPr>
          <p:cNvPr id="38" name="37 CuadroTexto"/>
          <p:cNvSpPr txBox="1"/>
          <p:nvPr/>
        </p:nvSpPr>
        <p:spPr>
          <a:xfrm>
            <a:off x="3958855" y="3703676"/>
            <a:ext cx="723014" cy="276999"/>
          </a:xfrm>
          <a:prstGeom prst="rect">
            <a:avLst/>
          </a:prstGeom>
          <a:noFill/>
        </p:spPr>
        <p:txBody>
          <a:bodyPr wrap="square" rtlCol="0">
            <a:spAutoFit/>
          </a:bodyPr>
          <a:lstStyle/>
          <a:p>
            <a:r>
              <a:rPr lang="es-ES" sz="1200" dirty="0"/>
              <a:t>43</a:t>
            </a:r>
          </a:p>
        </p:txBody>
      </p:sp>
      <p:sp>
        <p:nvSpPr>
          <p:cNvPr id="39" name="38 CuadroTexto"/>
          <p:cNvSpPr txBox="1"/>
          <p:nvPr/>
        </p:nvSpPr>
        <p:spPr>
          <a:xfrm>
            <a:off x="3515833" y="3537099"/>
            <a:ext cx="723014" cy="276999"/>
          </a:xfrm>
          <a:prstGeom prst="rect">
            <a:avLst/>
          </a:prstGeom>
          <a:noFill/>
        </p:spPr>
        <p:txBody>
          <a:bodyPr wrap="square" rtlCol="0">
            <a:spAutoFit/>
          </a:bodyPr>
          <a:lstStyle/>
          <a:p>
            <a:r>
              <a:rPr lang="es-ES" sz="1200" dirty="0"/>
              <a:t>22</a:t>
            </a:r>
          </a:p>
        </p:txBody>
      </p:sp>
      <p:sp>
        <p:nvSpPr>
          <p:cNvPr id="40" name="39 CuadroTexto"/>
          <p:cNvSpPr txBox="1"/>
          <p:nvPr/>
        </p:nvSpPr>
        <p:spPr>
          <a:xfrm>
            <a:off x="6581554" y="3359889"/>
            <a:ext cx="723014" cy="276999"/>
          </a:xfrm>
          <a:prstGeom prst="rect">
            <a:avLst/>
          </a:prstGeom>
          <a:noFill/>
        </p:spPr>
        <p:txBody>
          <a:bodyPr wrap="square" rtlCol="0">
            <a:spAutoFit/>
          </a:bodyPr>
          <a:lstStyle/>
          <a:p>
            <a:r>
              <a:rPr lang="es-ES" sz="1200" dirty="0"/>
              <a:t>3737</a:t>
            </a:r>
          </a:p>
        </p:txBody>
      </p:sp>
      <p:sp>
        <p:nvSpPr>
          <p:cNvPr id="41" name="40 CuadroTexto"/>
          <p:cNvSpPr txBox="1"/>
          <p:nvPr/>
        </p:nvSpPr>
        <p:spPr>
          <a:xfrm>
            <a:off x="3203945" y="4501117"/>
            <a:ext cx="723014" cy="276999"/>
          </a:xfrm>
          <a:prstGeom prst="rect">
            <a:avLst/>
          </a:prstGeom>
          <a:noFill/>
        </p:spPr>
        <p:txBody>
          <a:bodyPr wrap="square" rtlCol="0">
            <a:spAutoFit/>
          </a:bodyPr>
          <a:lstStyle/>
          <a:p>
            <a:r>
              <a:rPr lang="es-ES" sz="1200" dirty="0"/>
              <a:t>10</a:t>
            </a:r>
          </a:p>
        </p:txBody>
      </p:sp>
      <p:sp>
        <p:nvSpPr>
          <p:cNvPr id="42" name="41 CuadroTexto"/>
          <p:cNvSpPr txBox="1"/>
          <p:nvPr/>
        </p:nvSpPr>
        <p:spPr>
          <a:xfrm>
            <a:off x="3600893" y="4334541"/>
            <a:ext cx="723014" cy="276999"/>
          </a:xfrm>
          <a:prstGeom prst="rect">
            <a:avLst/>
          </a:prstGeom>
          <a:noFill/>
        </p:spPr>
        <p:txBody>
          <a:bodyPr wrap="square" rtlCol="0">
            <a:spAutoFit/>
          </a:bodyPr>
          <a:lstStyle/>
          <a:p>
            <a:r>
              <a:rPr lang="es-ES" sz="1200" dirty="0"/>
              <a:t>19</a:t>
            </a:r>
          </a:p>
        </p:txBody>
      </p:sp>
      <p:sp>
        <p:nvSpPr>
          <p:cNvPr id="43" name="42 CuadroTexto"/>
          <p:cNvSpPr txBox="1"/>
          <p:nvPr/>
        </p:nvSpPr>
        <p:spPr>
          <a:xfrm>
            <a:off x="5061098" y="4146698"/>
            <a:ext cx="723014" cy="276999"/>
          </a:xfrm>
          <a:prstGeom prst="rect">
            <a:avLst/>
          </a:prstGeom>
          <a:noFill/>
        </p:spPr>
        <p:txBody>
          <a:bodyPr wrap="square" rtlCol="0">
            <a:spAutoFit/>
          </a:bodyPr>
          <a:lstStyle/>
          <a:p>
            <a:r>
              <a:rPr lang="es-ES" sz="1200" dirty="0"/>
              <a:t> 1161</a:t>
            </a:r>
          </a:p>
        </p:txBody>
      </p:sp>
      <p:sp>
        <p:nvSpPr>
          <p:cNvPr id="44" name="43 CuadroTexto"/>
          <p:cNvSpPr txBox="1"/>
          <p:nvPr/>
        </p:nvSpPr>
        <p:spPr>
          <a:xfrm>
            <a:off x="2980661" y="5277293"/>
            <a:ext cx="723014" cy="276999"/>
          </a:xfrm>
          <a:prstGeom prst="rect">
            <a:avLst/>
          </a:prstGeom>
          <a:noFill/>
        </p:spPr>
        <p:txBody>
          <a:bodyPr wrap="square" rtlCol="0">
            <a:spAutoFit/>
          </a:bodyPr>
          <a:lstStyle/>
          <a:p>
            <a:r>
              <a:rPr lang="es-ES" sz="1200" dirty="0"/>
              <a:t>3</a:t>
            </a:r>
          </a:p>
        </p:txBody>
      </p:sp>
      <p:sp>
        <p:nvSpPr>
          <p:cNvPr id="45" name="44 CuadroTexto"/>
          <p:cNvSpPr txBox="1"/>
          <p:nvPr/>
        </p:nvSpPr>
        <p:spPr>
          <a:xfrm>
            <a:off x="3016103" y="5110717"/>
            <a:ext cx="723014" cy="276999"/>
          </a:xfrm>
          <a:prstGeom prst="rect">
            <a:avLst/>
          </a:prstGeom>
          <a:noFill/>
        </p:spPr>
        <p:txBody>
          <a:bodyPr wrap="square" rtlCol="0">
            <a:spAutoFit/>
          </a:bodyPr>
          <a:lstStyle/>
          <a:p>
            <a:r>
              <a:rPr lang="es-ES" sz="1200" dirty="0"/>
              <a:t>2</a:t>
            </a:r>
          </a:p>
        </p:txBody>
      </p:sp>
      <p:sp>
        <p:nvSpPr>
          <p:cNvPr id="46" name="45 CuadroTexto"/>
          <p:cNvSpPr txBox="1"/>
          <p:nvPr/>
        </p:nvSpPr>
        <p:spPr>
          <a:xfrm>
            <a:off x="3179134" y="4933508"/>
            <a:ext cx="723014" cy="276999"/>
          </a:xfrm>
          <a:prstGeom prst="rect">
            <a:avLst/>
          </a:prstGeom>
          <a:noFill/>
        </p:spPr>
        <p:txBody>
          <a:bodyPr wrap="square" rtlCol="0">
            <a:spAutoFit/>
          </a:bodyPr>
          <a:lstStyle/>
          <a:p>
            <a:r>
              <a:rPr lang="es-ES" sz="1200" dirty="0"/>
              <a:t>396</a:t>
            </a:r>
          </a:p>
        </p:txBody>
      </p:sp>
      <p:grpSp>
        <p:nvGrpSpPr>
          <p:cNvPr id="47" name="Grupo 46">
            <a:extLst>
              <a:ext uri="{FF2B5EF4-FFF2-40B4-BE49-F238E27FC236}">
                <a16:creationId xmlns:a16="http://schemas.microsoft.com/office/drawing/2014/main" id="{817348BE-1580-4F4F-A256-2EB2F0E60245}"/>
              </a:ext>
              <a:ext uri="{C183D7F6-B498-43B3-948B-1728B52AA6E4}">
                <adec:decorative xmlns:adec="http://schemas.microsoft.com/office/drawing/2017/decorative" xmlns="" val="1"/>
              </a:ext>
            </a:extLst>
          </p:cNvPr>
          <p:cNvGrpSpPr/>
          <p:nvPr/>
        </p:nvGrpSpPr>
        <p:grpSpPr>
          <a:xfrm>
            <a:off x="9635355" y="1827402"/>
            <a:ext cx="2113939" cy="2978318"/>
            <a:chOff x="8088085" y="1860738"/>
            <a:chExt cx="3302000" cy="3235128"/>
          </a:xfrm>
        </p:grpSpPr>
        <p:cxnSp>
          <p:nvCxnSpPr>
            <p:cNvPr id="48" name="Conector recto 47">
              <a:extLst>
                <a:ext uri="{FF2B5EF4-FFF2-40B4-BE49-F238E27FC236}">
                  <a16:creationId xmlns:a16="http://schemas.microsoft.com/office/drawing/2014/main" id="{5B205AAD-3458-42BD-A4BA-C32E95B47AC1}"/>
                </a:ext>
              </a:extLst>
            </p:cNvPr>
            <p:cNvCxnSpPr/>
            <p:nvPr/>
          </p:nvCxnSpPr>
          <p:spPr>
            <a:xfrm>
              <a:off x="8088085" y="1860738"/>
              <a:ext cx="330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Conector recto 48">
              <a:extLst>
                <a:ext uri="{FF2B5EF4-FFF2-40B4-BE49-F238E27FC236}">
                  <a16:creationId xmlns:a16="http://schemas.microsoft.com/office/drawing/2014/main" id="{4FCF686E-786B-4662-889E-0C9CAE0AE45B}"/>
                </a:ext>
              </a:extLst>
            </p:cNvPr>
            <p:cNvCxnSpPr/>
            <p:nvPr/>
          </p:nvCxnSpPr>
          <p:spPr>
            <a:xfrm>
              <a:off x="8088085" y="5095866"/>
              <a:ext cx="330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CuadroTexto 1">
            <a:extLst>
              <a:ext uri="{FF2B5EF4-FFF2-40B4-BE49-F238E27FC236}">
                <a16:creationId xmlns:a16="http://schemas.microsoft.com/office/drawing/2014/main" id="{DD3C5B96-21C4-4481-862D-5CEFD6D2065B}"/>
              </a:ext>
            </a:extLst>
          </p:cNvPr>
          <p:cNvSpPr txBox="1"/>
          <p:nvPr/>
        </p:nvSpPr>
        <p:spPr>
          <a:xfrm>
            <a:off x="9677559" y="2235552"/>
            <a:ext cx="2006341" cy="2554545"/>
          </a:xfrm>
          <a:prstGeom prst="rect">
            <a:avLst/>
          </a:prstGeom>
          <a:noFill/>
        </p:spPr>
        <p:txBody>
          <a:bodyPr wrap="square"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According to OECD statistics, by April 4, 2020, the level of impact in Latin America and the Caribbean exceeded </a:t>
            </a:r>
            <a:r>
              <a:rPr lang="es-VE" sz="1600" b="1" dirty="0">
                <a:solidFill>
                  <a:srgbClr val="00B050"/>
                </a:solidFill>
              </a:rPr>
              <a:t>25.000</a:t>
            </a:r>
            <a:r>
              <a:rPr lang="es-VE" sz="1600" dirty="0">
                <a:solidFill>
                  <a:schemeClr val="bg1">
                    <a:lumMod val="85000"/>
                  </a:schemeClr>
                </a:solidFill>
              </a:rPr>
              <a:t> </a:t>
            </a:r>
            <a:r>
              <a:rPr lang="es-VE" sz="1600" dirty="0" err="1">
                <a:solidFill>
                  <a:schemeClr val="bg1">
                    <a:lumMod val="85000"/>
                  </a:schemeClr>
                </a:solidFill>
              </a:rPr>
              <a:t>people</a:t>
            </a:r>
            <a:r>
              <a:rPr lang="es-VE" sz="1600" dirty="0">
                <a:solidFill>
                  <a:schemeClr val="bg1">
                    <a:lumMod val="85000"/>
                  </a:schemeClr>
                </a:solidFill>
              </a:rPr>
              <a:t> </a:t>
            </a:r>
            <a:r>
              <a:rPr lang="es-VE" sz="1600" dirty="0" err="1">
                <a:solidFill>
                  <a:schemeClr val="bg1">
                    <a:lumMod val="85000"/>
                  </a:schemeClr>
                </a:solidFill>
              </a:rPr>
              <a:t>infected</a:t>
            </a:r>
            <a:r>
              <a:rPr lang="es-VE" sz="1600" dirty="0">
                <a:solidFill>
                  <a:schemeClr val="bg1">
                    <a:lumMod val="85000"/>
                  </a:schemeClr>
                </a:solidFill>
              </a:rPr>
              <a:t>.</a:t>
            </a:r>
          </a:p>
          <a:p>
            <a:pPr algn="ctr"/>
            <a:r>
              <a:rPr lang="es-VE" sz="1600" dirty="0">
                <a:solidFill>
                  <a:schemeClr val="bg1">
                    <a:lumMod val="85000"/>
                  </a:schemeClr>
                </a:solidFill>
              </a:rPr>
              <a:t>  </a:t>
            </a:r>
            <a:endParaRPr lang="en-US" sz="1600" dirty="0">
              <a:solidFill>
                <a:schemeClr val="bg1">
                  <a:lumMod val="85000"/>
                </a:schemeClr>
              </a:solidFill>
            </a:endParaRPr>
          </a:p>
        </p:txBody>
      </p:sp>
      <p:pic>
        <p:nvPicPr>
          <p:cNvPr id="50" name="Imagen 49" descr="Imagen que contiene dibujo, plato&#10;&#10;Descripción generada automáticamente">
            <a:extLst>
              <a:ext uri="{FF2B5EF4-FFF2-40B4-BE49-F238E27FC236}">
                <a16:creationId xmlns:a16="http://schemas.microsoft.com/office/drawing/2014/main" id="{F17A0753-1784-4C76-9E1B-BFEA0FDF097C}"/>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36553" y="6105102"/>
            <a:ext cx="966042" cy="299312"/>
          </a:xfrm>
          <a:prstGeom prst="rect">
            <a:avLst/>
          </a:prstGeom>
        </p:spPr>
      </p:pic>
      <p:pic>
        <p:nvPicPr>
          <p:cNvPr id="51" name="Picture 2" descr="Lataxnet">
            <a:extLst>
              <a:ext uri="{FF2B5EF4-FFF2-40B4-BE49-F238E27FC236}">
                <a16:creationId xmlns:a16="http://schemas.microsoft.com/office/drawing/2014/main" id="{43DDD965-2ADD-4342-A043-B1A9D999D6EB}"/>
              </a:ext>
            </a:extLst>
          </p:cNvPr>
          <p:cNvPicPr>
            <a:picLocks noChangeAspect="1" noChangeArrowheads="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9436876" y="5919999"/>
            <a:ext cx="2633299" cy="822906"/>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52" name="Imagen 51" descr="Imagen que contiene dibujo, plato&#10;&#10;Descripción generada automáticamente">
            <a:extLst>
              <a:ext uri="{FF2B5EF4-FFF2-40B4-BE49-F238E27FC236}">
                <a16:creationId xmlns:a16="http://schemas.microsoft.com/office/drawing/2014/main" id="{A9882646-7812-4AFB-A91E-31625D06E37E}"/>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53543" y="6102208"/>
            <a:ext cx="1133210" cy="351106"/>
          </a:xfrm>
          <a:prstGeom prst="rect">
            <a:avLst/>
          </a:prstGeom>
        </p:spPr>
      </p:pic>
    </p:spTree>
    <p:extLst>
      <p:ext uri="{BB962C8B-B14F-4D97-AF65-F5344CB8AC3E}">
        <p14:creationId xmlns:p14="http://schemas.microsoft.com/office/powerpoint/2010/main" val="1359494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7318"/>
            <a:ext cx="12192000" cy="2102733"/>
          </a:xfrm>
          <a:prstGeom prst="rect">
            <a:avLst/>
          </a:prstGeom>
        </p:spPr>
      </p:pic>
      <p:sp>
        <p:nvSpPr>
          <p:cNvPr id="61" name="Título 2">
            <a:extLst>
              <a:ext uri="{FF2B5EF4-FFF2-40B4-BE49-F238E27FC236}">
                <a16:creationId xmlns:a16="http://schemas.microsoft.com/office/drawing/2014/main" id="{49E89C0A-F5A2-49D4-BF48-348694CFDBB9}"/>
              </a:ext>
            </a:extLst>
          </p:cNvPr>
          <p:cNvSpPr>
            <a:spLocks noGrp="1"/>
          </p:cNvSpPr>
          <p:nvPr>
            <p:ph type="title"/>
          </p:nvPr>
        </p:nvSpPr>
        <p:spPr>
          <a:xfrm>
            <a:off x="2225813" y="-7318"/>
            <a:ext cx="3349070" cy="1325563"/>
          </a:xfrm>
        </p:spPr>
        <p:txBody>
          <a:bodyPr rtlCol="0"/>
          <a:lstStyle/>
          <a:p>
            <a:pPr rtl="0"/>
            <a:r>
              <a:rPr lang="es-ES" dirty="0">
                <a:solidFill>
                  <a:schemeClr val="bg1"/>
                </a:solidFill>
              </a:rPr>
              <a:t>HONDURAS</a:t>
            </a:r>
          </a:p>
        </p:txBody>
      </p:sp>
      <p:sp>
        <p:nvSpPr>
          <p:cNvPr id="64" name="objeto 5" descr="Rectángulo beige">
            <a:extLst>
              <a:ext uri="{FF2B5EF4-FFF2-40B4-BE49-F238E27FC236}">
                <a16:creationId xmlns:a16="http://schemas.microsoft.com/office/drawing/2014/main" id="{2D52643F-A50D-4E6B-BAB4-18E028669751}"/>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65" name="Picture 2">
            <a:extLst>
              <a:ext uri="{FF2B5EF4-FFF2-40B4-BE49-F238E27FC236}">
                <a16:creationId xmlns:a16="http://schemas.microsoft.com/office/drawing/2014/main" id="{F31A65BB-4747-4A69-900D-23FCD14231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7406" y="158785"/>
            <a:ext cx="1150789" cy="717821"/>
          </a:xfrm>
          <a:prstGeom prst="ellipse">
            <a:avLst/>
          </a:prstGeom>
          <a:ln>
            <a:noFill/>
          </a:ln>
          <a:effectLst>
            <a:softEdge rad="50800"/>
          </a:effectLst>
          <a:extLst>
            <a:ext uri="{909E8E84-426E-40DD-AFC4-6F175D3DCCD1}">
              <a14:hiddenFill xmlns:a14="http://schemas.microsoft.com/office/drawing/2010/main">
                <a:solidFill>
                  <a:srgbClr val="FFFFFF"/>
                </a:solidFill>
              </a14:hiddenFill>
            </a:ext>
          </a:extLst>
        </p:spPr>
      </p:pic>
      <p:grpSp>
        <p:nvGrpSpPr>
          <p:cNvPr id="67" name="Grupo 66">
            <a:extLst>
              <a:ext uri="{FF2B5EF4-FFF2-40B4-BE49-F238E27FC236}">
                <a16:creationId xmlns:a16="http://schemas.microsoft.com/office/drawing/2014/main" id="{A06513DF-5911-4004-8038-02DE8F48DDCB}"/>
              </a:ext>
              <a:ext uri="{C183D7F6-B498-43B3-948B-1728B52AA6E4}">
                <adec:decorative xmlns:adec="http://schemas.microsoft.com/office/drawing/2017/decorative" xmlns="" val="1"/>
              </a:ext>
            </a:extLst>
          </p:cNvPr>
          <p:cNvGrpSpPr/>
          <p:nvPr/>
        </p:nvGrpSpPr>
        <p:grpSpPr>
          <a:xfrm>
            <a:off x="4395535" y="1604616"/>
            <a:ext cx="3419021" cy="4751199"/>
            <a:chOff x="304800" y="1577182"/>
            <a:chExt cx="3419021" cy="2214659"/>
          </a:xfrm>
          <a:effectLst>
            <a:outerShdw blurRad="50800" dist="38100" dir="5400000" algn="t" rotWithShape="0">
              <a:prstClr val="black">
                <a:alpha val="20000"/>
              </a:prstClr>
            </a:outerShdw>
          </a:effectLst>
        </p:grpSpPr>
        <p:sp>
          <p:nvSpPr>
            <p:cNvPr id="68" name="Rectángulo 67">
              <a:extLst>
                <a:ext uri="{FF2B5EF4-FFF2-40B4-BE49-F238E27FC236}">
                  <a16:creationId xmlns:a16="http://schemas.microsoft.com/office/drawing/2014/main" id="{F7B84854-5A3D-4495-B27F-042A3CDF1AF9}"/>
                </a:ext>
              </a:extLst>
            </p:cNvPr>
            <p:cNvSpPr/>
            <p:nvPr/>
          </p:nvSpPr>
          <p:spPr>
            <a:xfrm>
              <a:off x="304800" y="1577182"/>
              <a:ext cx="3419021" cy="3141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69" name="Rectángulo 68">
              <a:extLst>
                <a:ext uri="{FF2B5EF4-FFF2-40B4-BE49-F238E27FC236}">
                  <a16:creationId xmlns:a16="http://schemas.microsoft.com/office/drawing/2014/main" id="{A51D54E1-3A38-45FD-8D23-4AC808F405AB}"/>
                </a:ext>
              </a:extLst>
            </p:cNvPr>
            <p:cNvSpPr/>
            <p:nvPr/>
          </p:nvSpPr>
          <p:spPr>
            <a:xfrm>
              <a:off x="304800" y="1876944"/>
              <a:ext cx="3419021" cy="1914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70" name="Elipse 69">
            <a:extLst>
              <a:ext uri="{FF2B5EF4-FFF2-40B4-BE49-F238E27FC236}">
                <a16:creationId xmlns:a16="http://schemas.microsoft.com/office/drawing/2014/main" id="{E3005012-D47E-449A-B667-43B8DB06B739}"/>
              </a:ext>
              <a:ext uri="{C183D7F6-B498-43B3-948B-1728B52AA6E4}">
                <adec:decorative xmlns:adec="http://schemas.microsoft.com/office/drawing/2017/decorative" xmlns="" val="1"/>
              </a:ext>
            </a:extLst>
          </p:cNvPr>
          <p:cNvSpPr/>
          <p:nvPr/>
        </p:nvSpPr>
        <p:spPr>
          <a:xfrm>
            <a:off x="5808517" y="1322455"/>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71" name="Grupo 70">
            <a:extLst>
              <a:ext uri="{FF2B5EF4-FFF2-40B4-BE49-F238E27FC236}">
                <a16:creationId xmlns:a16="http://schemas.microsoft.com/office/drawing/2014/main" id="{CF02197D-DECD-4739-BD65-93F067AF6E72}"/>
              </a:ext>
              <a:ext uri="{C183D7F6-B498-43B3-948B-1728B52AA6E4}">
                <adec:decorative xmlns:adec="http://schemas.microsoft.com/office/drawing/2017/decorative" xmlns="" val="1"/>
              </a:ext>
            </a:extLst>
          </p:cNvPr>
          <p:cNvGrpSpPr/>
          <p:nvPr/>
        </p:nvGrpSpPr>
        <p:grpSpPr>
          <a:xfrm>
            <a:off x="440133" y="5170608"/>
            <a:ext cx="3419021" cy="1155943"/>
            <a:chOff x="304800" y="1577182"/>
            <a:chExt cx="3419021" cy="1155943"/>
          </a:xfrm>
          <a:effectLst>
            <a:outerShdw blurRad="50800" dist="38100" dir="5400000" algn="t" rotWithShape="0">
              <a:prstClr val="black">
                <a:alpha val="20000"/>
              </a:prstClr>
            </a:outerShdw>
          </a:effectLst>
        </p:grpSpPr>
        <p:sp>
          <p:nvSpPr>
            <p:cNvPr id="72" name="Rectángulo 71">
              <a:extLst>
                <a:ext uri="{FF2B5EF4-FFF2-40B4-BE49-F238E27FC236}">
                  <a16:creationId xmlns:a16="http://schemas.microsoft.com/office/drawing/2014/main" id="{7AA0F90A-E94E-4B7A-B243-B432FE2FFB48}"/>
                </a:ext>
              </a:extLst>
            </p:cNvPr>
            <p:cNvSpPr/>
            <p:nvPr/>
          </p:nvSpPr>
          <p:spPr>
            <a:xfrm>
              <a:off x="304800" y="1577182"/>
              <a:ext cx="3419021" cy="61888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73" name="Rectángulo 72">
              <a:extLst>
                <a:ext uri="{FF2B5EF4-FFF2-40B4-BE49-F238E27FC236}">
                  <a16:creationId xmlns:a16="http://schemas.microsoft.com/office/drawing/2014/main" id="{C4B6E1FC-2F0B-4557-B069-4190F9BC4AD5}"/>
                </a:ext>
              </a:extLst>
            </p:cNvPr>
            <p:cNvSpPr/>
            <p:nvPr/>
          </p:nvSpPr>
          <p:spPr>
            <a:xfrm>
              <a:off x="304800" y="2175523"/>
              <a:ext cx="3419021" cy="557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74" name="Elipse 73">
            <a:extLst>
              <a:ext uri="{FF2B5EF4-FFF2-40B4-BE49-F238E27FC236}">
                <a16:creationId xmlns:a16="http://schemas.microsoft.com/office/drawing/2014/main" id="{B6F892FF-40B2-4C0A-AC6A-42D105D03A0C}"/>
              </a:ext>
              <a:ext uri="{C183D7F6-B498-43B3-948B-1728B52AA6E4}">
                <adec:decorative xmlns:adec="http://schemas.microsoft.com/office/drawing/2017/decorative" xmlns="" val="1"/>
              </a:ext>
            </a:extLst>
          </p:cNvPr>
          <p:cNvSpPr/>
          <p:nvPr/>
        </p:nvSpPr>
        <p:spPr>
          <a:xfrm>
            <a:off x="1853115" y="4867755"/>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5" name="Rectángulo 74">
            <a:extLst>
              <a:ext uri="{FF2B5EF4-FFF2-40B4-BE49-F238E27FC236}">
                <a16:creationId xmlns:a16="http://schemas.microsoft.com/office/drawing/2014/main" id="{FC9B93C7-D08E-4AAE-9990-997B05D7B04A}"/>
              </a:ext>
            </a:extLst>
          </p:cNvPr>
          <p:cNvSpPr/>
          <p:nvPr/>
        </p:nvSpPr>
        <p:spPr>
          <a:xfrm>
            <a:off x="8467385" y="1612068"/>
            <a:ext cx="3419021" cy="66642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76" name="Elipse 75">
            <a:extLst>
              <a:ext uri="{FF2B5EF4-FFF2-40B4-BE49-F238E27FC236}">
                <a16:creationId xmlns:a16="http://schemas.microsoft.com/office/drawing/2014/main" id="{4F2A3A42-4E9C-4E8F-9D13-428FDAC1A3A8}"/>
              </a:ext>
              <a:ext uri="{C183D7F6-B498-43B3-948B-1728B52AA6E4}">
                <adec:decorative xmlns:adec="http://schemas.microsoft.com/office/drawing/2017/decorative" xmlns="" val="1"/>
              </a:ext>
            </a:extLst>
          </p:cNvPr>
          <p:cNvSpPr/>
          <p:nvPr/>
        </p:nvSpPr>
        <p:spPr>
          <a:xfrm>
            <a:off x="9848283" y="1322455"/>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7" name="Rectángulo 76">
            <a:extLst>
              <a:ext uri="{FF2B5EF4-FFF2-40B4-BE49-F238E27FC236}">
                <a16:creationId xmlns:a16="http://schemas.microsoft.com/office/drawing/2014/main" id="{A1DAF571-1FE4-4CCB-9271-E6F0E9D5CE38}"/>
              </a:ext>
            </a:extLst>
          </p:cNvPr>
          <p:cNvSpPr/>
          <p:nvPr/>
        </p:nvSpPr>
        <p:spPr>
          <a:xfrm>
            <a:off x="8467385" y="2255733"/>
            <a:ext cx="3419021" cy="2935954"/>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pic>
        <p:nvPicPr>
          <p:cNvPr id="78" name="Picture 6" descr="Add, calendar, event, plus, schedule icon">
            <a:extLst>
              <a:ext uri="{FF2B5EF4-FFF2-40B4-BE49-F238E27FC236}">
                <a16:creationId xmlns:a16="http://schemas.microsoft.com/office/drawing/2014/main" id="{D3084865-E0E8-4012-BDC1-93A7FDDF9BD9}"/>
              </a:ext>
            </a:extLst>
          </p:cNvPr>
          <p:cNvPicPr>
            <a:picLocks noChangeAspect="1" noChangeArrowheads="1"/>
          </p:cNvPicPr>
          <p:nvPr/>
        </p:nvPicPr>
        <p:blipFill>
          <a:blip r:embed="rId6"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88137" y="1389140"/>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Grupo 40" descr="binocular ">
            <a:extLst>
              <a:ext uri="{FF2B5EF4-FFF2-40B4-BE49-F238E27FC236}">
                <a16:creationId xmlns:a16="http://schemas.microsoft.com/office/drawing/2014/main" id="{378A1A5C-682C-43FC-BDB0-4910A24A5A73}"/>
              </a:ext>
            </a:extLst>
          </p:cNvPr>
          <p:cNvGrpSpPr>
            <a:grpSpLocks noChangeAspect="1"/>
          </p:cNvGrpSpPr>
          <p:nvPr/>
        </p:nvGrpSpPr>
        <p:grpSpPr bwMode="auto">
          <a:xfrm>
            <a:off x="1957313" y="4939259"/>
            <a:ext cx="468000" cy="432927"/>
            <a:chOff x="3438" y="454"/>
            <a:chExt cx="427" cy="395"/>
          </a:xfrm>
          <a:solidFill>
            <a:schemeClr val="accent1"/>
          </a:solidFill>
        </p:grpSpPr>
        <p:sp>
          <p:nvSpPr>
            <p:cNvPr id="81" name="Forma libre 41">
              <a:extLst>
                <a:ext uri="{FF2B5EF4-FFF2-40B4-BE49-F238E27FC236}">
                  <a16:creationId xmlns:a16="http://schemas.microsoft.com/office/drawing/2014/main" id="{F74ECC94-9C9F-4D5C-9499-2FF44FECC1F0}"/>
                </a:ext>
              </a:extLst>
            </p:cNvPr>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2" name="Forma libre 42">
              <a:extLst>
                <a:ext uri="{FF2B5EF4-FFF2-40B4-BE49-F238E27FC236}">
                  <a16:creationId xmlns:a16="http://schemas.microsoft.com/office/drawing/2014/main" id="{D996F15F-BF33-4204-BB48-A6204FC1098B}"/>
                </a:ext>
              </a:extLst>
            </p:cNvPr>
            <p:cNvSpPr>
              <a:spLocks/>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3" name="Forma libre 43">
              <a:extLst>
                <a:ext uri="{FF2B5EF4-FFF2-40B4-BE49-F238E27FC236}">
                  <a16:creationId xmlns:a16="http://schemas.microsoft.com/office/drawing/2014/main" id="{3AF61F55-C864-449F-8254-B7AD68AE280D}"/>
                </a:ext>
              </a:extLst>
            </p:cNvPr>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4" name="Forma libre 44">
              <a:extLst>
                <a:ext uri="{FF2B5EF4-FFF2-40B4-BE49-F238E27FC236}">
                  <a16:creationId xmlns:a16="http://schemas.microsoft.com/office/drawing/2014/main" id="{26E6C56C-2FF8-4B41-A51A-94F6A303CABB}"/>
                </a:ext>
              </a:extLst>
            </p:cNvPr>
            <p:cNvSpPr>
              <a:spLocks/>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5" name="Forma libre 45">
              <a:extLst>
                <a:ext uri="{FF2B5EF4-FFF2-40B4-BE49-F238E27FC236}">
                  <a16:creationId xmlns:a16="http://schemas.microsoft.com/office/drawing/2014/main" id="{D6C499B3-159E-4425-B97B-77B39E79846A}"/>
                </a:ext>
              </a:extLst>
            </p:cNvPr>
            <p:cNvSpPr>
              <a:spLocks/>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6" name="Forma libre 46">
              <a:extLst>
                <a:ext uri="{FF2B5EF4-FFF2-40B4-BE49-F238E27FC236}">
                  <a16:creationId xmlns:a16="http://schemas.microsoft.com/office/drawing/2014/main" id="{E2452EDA-BE5F-44CD-B13E-99BC47892782}"/>
                </a:ext>
              </a:extLst>
            </p:cNvPr>
            <p:cNvSpPr>
              <a:spLocks/>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8" name="Forma libre 47">
              <a:extLst>
                <a:ext uri="{FF2B5EF4-FFF2-40B4-BE49-F238E27FC236}">
                  <a16:creationId xmlns:a16="http://schemas.microsoft.com/office/drawing/2014/main" id="{47908FDF-73B1-4834-A987-9572ECE435C5}"/>
                </a:ext>
              </a:extLst>
            </p:cNvPr>
            <p:cNvSpPr>
              <a:spLocks/>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0" name="Forma libre 48">
              <a:extLst>
                <a:ext uri="{FF2B5EF4-FFF2-40B4-BE49-F238E27FC236}">
                  <a16:creationId xmlns:a16="http://schemas.microsoft.com/office/drawing/2014/main" id="{4E5207FB-6D73-4A00-BE02-E263386CF989}"/>
                </a:ext>
              </a:extLst>
            </p:cNvPr>
            <p:cNvSpPr>
              <a:spLocks/>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1" name="Forma libre 49">
              <a:extLst>
                <a:ext uri="{FF2B5EF4-FFF2-40B4-BE49-F238E27FC236}">
                  <a16:creationId xmlns:a16="http://schemas.microsoft.com/office/drawing/2014/main" id="{4E8DA091-1971-40D8-9F5D-0BB6BC2416EE}"/>
                </a:ext>
              </a:extLst>
            </p:cNvPr>
            <p:cNvSpPr>
              <a:spLocks/>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grpSp>
        <p:nvGrpSpPr>
          <p:cNvPr id="92" name="Grupo 89" descr="icono de marca de verificación con lápiz">
            <a:extLst>
              <a:ext uri="{FF2B5EF4-FFF2-40B4-BE49-F238E27FC236}">
                <a16:creationId xmlns:a16="http://schemas.microsoft.com/office/drawing/2014/main" id="{61654101-60C2-4D7D-9814-4CE212C406D9}"/>
              </a:ext>
            </a:extLst>
          </p:cNvPr>
          <p:cNvGrpSpPr>
            <a:grpSpLocks noChangeAspect="1"/>
          </p:cNvGrpSpPr>
          <p:nvPr/>
        </p:nvGrpSpPr>
        <p:grpSpPr bwMode="auto">
          <a:xfrm>
            <a:off x="10006481" y="1450313"/>
            <a:ext cx="432000" cy="432000"/>
            <a:chOff x="6539" y="440"/>
            <a:chExt cx="426" cy="426"/>
          </a:xfrm>
          <a:solidFill>
            <a:schemeClr val="accent1"/>
          </a:solidFill>
        </p:grpSpPr>
        <p:sp>
          <p:nvSpPr>
            <p:cNvPr id="93" name="Forma libre 90">
              <a:extLst>
                <a:ext uri="{FF2B5EF4-FFF2-40B4-BE49-F238E27FC236}">
                  <a16:creationId xmlns:a16="http://schemas.microsoft.com/office/drawing/2014/main" id="{048160F5-9FE1-496C-A2AE-9F82681EA57A}"/>
                </a:ext>
              </a:extLst>
            </p:cNvPr>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4" name="Forma libre 91">
              <a:extLst>
                <a:ext uri="{FF2B5EF4-FFF2-40B4-BE49-F238E27FC236}">
                  <a16:creationId xmlns:a16="http://schemas.microsoft.com/office/drawing/2014/main" id="{8D6C8BD6-7990-4722-B2A2-7713406251D7}"/>
                </a:ext>
              </a:extLst>
            </p:cNvPr>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5" name="Forma libre 92">
              <a:extLst>
                <a:ext uri="{FF2B5EF4-FFF2-40B4-BE49-F238E27FC236}">
                  <a16:creationId xmlns:a16="http://schemas.microsoft.com/office/drawing/2014/main" id="{DF45939D-C174-46DF-867F-B8FD41EB95E6}"/>
                </a:ext>
              </a:extLst>
            </p:cNvPr>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6" name="Forma libre 93">
              <a:extLst>
                <a:ext uri="{FF2B5EF4-FFF2-40B4-BE49-F238E27FC236}">
                  <a16:creationId xmlns:a16="http://schemas.microsoft.com/office/drawing/2014/main" id="{8FFF62F6-8A3E-43A3-B9EB-4BCE347E25FB}"/>
                </a:ext>
              </a:extLst>
            </p:cNvPr>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7" name="Forma libre 94">
              <a:extLst>
                <a:ext uri="{FF2B5EF4-FFF2-40B4-BE49-F238E27FC236}">
                  <a16:creationId xmlns:a16="http://schemas.microsoft.com/office/drawing/2014/main" id="{60681E0E-EA5E-443C-B915-2D5D5E2F8B63}"/>
                </a:ext>
              </a:extLst>
            </p:cNvPr>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8" name="Forma libre 95">
              <a:extLst>
                <a:ext uri="{FF2B5EF4-FFF2-40B4-BE49-F238E27FC236}">
                  <a16:creationId xmlns:a16="http://schemas.microsoft.com/office/drawing/2014/main" id="{228495B5-C547-443B-AF5E-7D9E931B0F6C}"/>
                </a:ext>
              </a:extLst>
            </p:cNvPr>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9" name="Forma libre 96">
              <a:extLst>
                <a:ext uri="{FF2B5EF4-FFF2-40B4-BE49-F238E27FC236}">
                  <a16:creationId xmlns:a16="http://schemas.microsoft.com/office/drawing/2014/main" id="{1112E2BF-78D7-4B1E-BBBE-E3B52AE8F90A}"/>
                </a:ext>
              </a:extLst>
            </p:cNvPr>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00" name="Forma libre 97">
              <a:extLst>
                <a:ext uri="{FF2B5EF4-FFF2-40B4-BE49-F238E27FC236}">
                  <a16:creationId xmlns:a16="http://schemas.microsoft.com/office/drawing/2014/main" id="{62DAA0F3-7FF1-414E-AC14-59ADEBBC01B3}"/>
                </a:ext>
              </a:extLst>
            </p:cNvPr>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01" name="Forma libre 98">
              <a:extLst>
                <a:ext uri="{FF2B5EF4-FFF2-40B4-BE49-F238E27FC236}">
                  <a16:creationId xmlns:a16="http://schemas.microsoft.com/office/drawing/2014/main" id="{7DED3EF9-BF31-4147-9C4A-B0D57292D72F}"/>
                </a:ext>
              </a:extLst>
            </p:cNvPr>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102" name="CuadroTexto 101">
            <a:extLst>
              <a:ext uri="{FF2B5EF4-FFF2-40B4-BE49-F238E27FC236}">
                <a16:creationId xmlns:a16="http://schemas.microsoft.com/office/drawing/2014/main" id="{D69F865E-F2EB-4A37-944E-87973314E21F}"/>
              </a:ext>
            </a:extLst>
          </p:cNvPr>
          <p:cNvSpPr txBox="1"/>
          <p:nvPr/>
        </p:nvSpPr>
        <p:spPr>
          <a:xfrm>
            <a:off x="428238" y="5774639"/>
            <a:ext cx="3464024" cy="523220"/>
          </a:xfrm>
          <a:prstGeom prst="rect">
            <a:avLst/>
          </a:prstGeom>
          <a:noFill/>
        </p:spPr>
        <p:txBody>
          <a:bodyPr wrap="square" rtlCol="0">
            <a:spAutoFit/>
          </a:bodyPr>
          <a:lstStyle/>
          <a:p>
            <a:pPr algn="ctr"/>
            <a:r>
              <a:rPr lang="es-ES" sz="2800" b="1" dirty="0"/>
              <a:t>- </a:t>
            </a:r>
            <a:endParaRPr lang="en-US" sz="2800" b="1" dirty="0"/>
          </a:p>
        </p:txBody>
      </p:sp>
      <p:sp>
        <p:nvSpPr>
          <p:cNvPr id="103" name="CuadroTexto 102">
            <a:extLst>
              <a:ext uri="{FF2B5EF4-FFF2-40B4-BE49-F238E27FC236}">
                <a16:creationId xmlns:a16="http://schemas.microsoft.com/office/drawing/2014/main" id="{0FAFD469-7391-4798-BA56-02638F21986B}"/>
              </a:ext>
            </a:extLst>
          </p:cNvPr>
          <p:cNvSpPr txBox="1"/>
          <p:nvPr/>
        </p:nvSpPr>
        <p:spPr>
          <a:xfrm>
            <a:off x="4334488" y="2279565"/>
            <a:ext cx="3464024" cy="3477875"/>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Honduran Tax Authority established in the March 16th, 23rd and 30th statements the legal deadlines interruptions from Monday March 16th until Monday April 13th, 2020. The aforementioned means that all legal deadlines that would have started to take effect before Monday, March 16th, are suspended until the resumption of activities is decreed.</a:t>
            </a:r>
          </a:p>
          <a:p>
            <a:pPr algn="just"/>
            <a:endParaRPr lang="es-VE" sz="1100" dirty="0"/>
          </a:p>
          <a:p>
            <a:pPr marL="171450" indent="-171450" algn="just">
              <a:buFont typeface="Wingdings" panose="05000000000000000000" pitchFamily="2" charset="2"/>
              <a:buChar char="Ø"/>
            </a:pPr>
            <a:r>
              <a:rPr lang="en-US" sz="1100" dirty="0"/>
              <a:t>Article 5 of the aforementioned Decree 33-2020 establishes as non-working days the period in which the emergency declaration originated by COVID-19 is in force.</a:t>
            </a:r>
          </a:p>
          <a:p>
            <a:pPr marL="171450" indent="-171450" algn="just">
              <a:buFont typeface="Wingdings" panose="05000000000000000000" pitchFamily="2" charset="2"/>
              <a:buChar char="Ø"/>
            </a:pPr>
            <a:endParaRPr lang="es-VE" sz="1100" dirty="0"/>
          </a:p>
          <a:p>
            <a:pPr marL="171450" indent="-171450" algn="just">
              <a:buFont typeface="Wingdings" panose="05000000000000000000" pitchFamily="2" charset="2"/>
              <a:buChar char="Ø"/>
            </a:pPr>
            <a:r>
              <a:rPr lang="en-US" sz="1100" dirty="0"/>
              <a:t>Temporary cessation of worker-employer contributions payments corresponding to the individual capitalization accounts derived from the Social Security Insurance Regime and the Labor Coverage Insurance Regime, for a period of up to 3 months from March 2020;</a:t>
            </a:r>
            <a:r>
              <a:rPr lang="es-ES" sz="1100" dirty="0"/>
              <a:t> </a:t>
            </a:r>
            <a:endParaRPr lang="en-US" sz="1100" dirty="0"/>
          </a:p>
        </p:txBody>
      </p:sp>
      <p:sp>
        <p:nvSpPr>
          <p:cNvPr id="104" name="CuadroTexto 103">
            <a:extLst>
              <a:ext uri="{FF2B5EF4-FFF2-40B4-BE49-F238E27FC236}">
                <a16:creationId xmlns:a16="http://schemas.microsoft.com/office/drawing/2014/main" id="{7F58E99F-07C6-4CDE-BF12-5425043FBAC2}"/>
              </a:ext>
            </a:extLst>
          </p:cNvPr>
          <p:cNvSpPr txBox="1"/>
          <p:nvPr/>
        </p:nvSpPr>
        <p:spPr>
          <a:xfrm>
            <a:off x="8409182" y="2279565"/>
            <a:ext cx="3464024" cy="2462213"/>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official statements issued on March 16th, 23rd and 30th by the Honduran Tax Authority informed the issuance deadline extension to April 13th, 2020 of tax documents under the printing by printshop modality, whose expiration date is within March 16th until April 12th, 2020.</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Temporary suspension of the provisions related to funding through contributions and compulsory worker-employer contributions derived from the Social Security Insurance Regime (Individual Accounts Complementary Pillar) and the Labor Coverage Insurance Regime; for a period of 3 months, from March 2020;</a:t>
            </a:r>
          </a:p>
        </p:txBody>
      </p:sp>
      <p:sp>
        <p:nvSpPr>
          <p:cNvPr id="45" name="CuadroTexto 44">
            <a:extLst>
              <a:ext uri="{FF2B5EF4-FFF2-40B4-BE49-F238E27FC236}">
                <a16:creationId xmlns:a16="http://schemas.microsoft.com/office/drawing/2014/main" id="{42715212-ACD6-4F30-B09F-4B23CD43391F}"/>
              </a:ext>
            </a:extLst>
          </p:cNvPr>
          <p:cNvSpPr txBox="1"/>
          <p:nvPr/>
        </p:nvSpPr>
        <p:spPr>
          <a:xfrm>
            <a:off x="8904173" y="5485062"/>
            <a:ext cx="2856848" cy="530915"/>
          </a:xfrm>
          <a:prstGeom prst="rect">
            <a:avLst/>
          </a:prstGeom>
          <a:noFill/>
        </p:spPr>
        <p:txBody>
          <a:bodyPr wrap="square" rtlCol="0">
            <a:spAutoFit/>
          </a:bodyPr>
          <a:lstStyle/>
          <a:p>
            <a:r>
              <a:rPr lang="es-VE" sz="1450" b="1" dirty="0">
                <a:solidFill>
                  <a:schemeClr val="accent2">
                    <a:lumMod val="50000"/>
                  </a:schemeClr>
                </a:solidFill>
              </a:rPr>
              <a:t>More </a:t>
            </a:r>
            <a:r>
              <a:rPr lang="es-VE" sz="1450" b="1" dirty="0" err="1">
                <a:solidFill>
                  <a:schemeClr val="accent2">
                    <a:lumMod val="50000"/>
                  </a:schemeClr>
                </a:solidFill>
              </a:rPr>
              <a:t>information</a:t>
            </a:r>
            <a:r>
              <a:rPr lang="es-VE" sz="1450" b="1" dirty="0">
                <a:solidFill>
                  <a:schemeClr val="accent2">
                    <a:lumMod val="50000"/>
                  </a:schemeClr>
                </a:solidFill>
              </a:rPr>
              <a:t>: </a:t>
            </a:r>
            <a:r>
              <a:rPr lang="es-VE" sz="1400" dirty="0">
                <a:solidFill>
                  <a:schemeClr val="accent3">
                    <a:lumMod val="90000"/>
                    <a:lumOff val="10000"/>
                  </a:schemeClr>
                </a:solidFill>
                <a:hlinkClick r:id="rId7">
                  <a:extLst>
                    <a:ext uri="{A12FA001-AC4F-418D-AE19-62706E023703}">
                      <ahyp:hlinkClr xmlns:ahyp="http://schemas.microsoft.com/office/drawing/2018/hyperlinkcolor" xmlns="" val="tx"/>
                    </a:ext>
                  </a:extLst>
                </a:hlinkClick>
              </a:rPr>
              <a:t>http://www.mayora-mayora.com</a:t>
            </a:r>
            <a:r>
              <a:rPr lang="es-VE" sz="1400" dirty="0">
                <a:solidFill>
                  <a:schemeClr val="accent3">
                    <a:lumMod val="90000"/>
                    <a:lumOff val="10000"/>
                  </a:schemeClr>
                </a:solidFill>
              </a:rPr>
              <a:t> </a:t>
            </a:r>
            <a:endParaRPr lang="en-US" sz="1400" dirty="0">
              <a:solidFill>
                <a:schemeClr val="accent3">
                  <a:lumMod val="90000"/>
                  <a:lumOff val="10000"/>
                </a:schemeClr>
              </a:solidFill>
            </a:endParaRPr>
          </a:p>
        </p:txBody>
      </p:sp>
      <p:sp>
        <p:nvSpPr>
          <p:cNvPr id="46" name="objeto 5" descr="Rectángulo beige">
            <a:extLst>
              <a:ext uri="{FF2B5EF4-FFF2-40B4-BE49-F238E27FC236}">
                <a16:creationId xmlns:a16="http://schemas.microsoft.com/office/drawing/2014/main" id="{16419C8C-C081-471D-9712-412FF66A585A}"/>
              </a:ext>
            </a:extLst>
          </p:cNvPr>
          <p:cNvSpPr/>
          <p:nvPr/>
        </p:nvSpPr>
        <p:spPr>
          <a:xfrm flipV="1">
            <a:off x="8757205" y="6097016"/>
            <a:ext cx="3003815" cy="54136"/>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grpSp>
        <p:nvGrpSpPr>
          <p:cNvPr id="47" name="Grupo 46" descr="Este es un icono de dos cuadros de conversación. ">
            <a:extLst>
              <a:ext uri="{FF2B5EF4-FFF2-40B4-BE49-F238E27FC236}">
                <a16:creationId xmlns:a16="http://schemas.microsoft.com/office/drawing/2014/main" id="{F03A3431-8825-48A9-9931-A2DBABFEDD11}"/>
              </a:ext>
            </a:extLst>
          </p:cNvPr>
          <p:cNvGrpSpPr/>
          <p:nvPr/>
        </p:nvGrpSpPr>
        <p:grpSpPr>
          <a:xfrm>
            <a:off x="8589759" y="5542067"/>
            <a:ext cx="257964" cy="272873"/>
            <a:chOff x="3741701" y="1930400"/>
            <a:chExt cx="285750" cy="276225"/>
          </a:xfrm>
          <a:solidFill>
            <a:schemeClr val="accent2">
              <a:lumMod val="50000"/>
            </a:schemeClr>
          </a:solidFill>
        </p:grpSpPr>
        <p:sp>
          <p:nvSpPr>
            <p:cNvPr id="48" name="Forma libre 3129">
              <a:extLst>
                <a:ext uri="{FF2B5EF4-FFF2-40B4-BE49-F238E27FC236}">
                  <a16:creationId xmlns:a16="http://schemas.microsoft.com/office/drawing/2014/main" id="{AEE32A17-55A8-4043-843A-9F3F2E3F61CF}"/>
                </a:ext>
              </a:extLst>
            </p:cNvPr>
            <p:cNvSpPr>
              <a:spLocks/>
            </p:cNvSpPr>
            <p:nvPr/>
          </p:nvSpPr>
          <p:spPr bwMode="auto">
            <a:xfrm>
              <a:off x="3741701" y="2063750"/>
              <a:ext cx="285750" cy="142875"/>
            </a:xfrm>
            <a:custGeom>
              <a:avLst/>
              <a:gdLst>
                <a:gd name="T0" fmla="*/ 706 w 718"/>
                <a:gd name="T1" fmla="*/ 0 h 359"/>
                <a:gd name="T2" fmla="*/ 247 w 718"/>
                <a:gd name="T3" fmla="*/ 0 h 359"/>
                <a:gd name="T4" fmla="*/ 138 w 718"/>
                <a:gd name="T5" fmla="*/ 81 h 359"/>
                <a:gd name="T6" fmla="*/ 135 w 718"/>
                <a:gd name="T7" fmla="*/ 83 h 359"/>
                <a:gd name="T8" fmla="*/ 130 w 718"/>
                <a:gd name="T9" fmla="*/ 83 h 359"/>
                <a:gd name="T10" fmla="*/ 128 w 718"/>
                <a:gd name="T11" fmla="*/ 83 h 359"/>
                <a:gd name="T12" fmla="*/ 126 w 718"/>
                <a:gd name="T13" fmla="*/ 82 h 359"/>
                <a:gd name="T14" fmla="*/ 123 w 718"/>
                <a:gd name="T15" fmla="*/ 80 h 359"/>
                <a:gd name="T16" fmla="*/ 121 w 718"/>
                <a:gd name="T17" fmla="*/ 77 h 359"/>
                <a:gd name="T18" fmla="*/ 120 w 718"/>
                <a:gd name="T19" fmla="*/ 75 h 359"/>
                <a:gd name="T20" fmla="*/ 118 w 718"/>
                <a:gd name="T21" fmla="*/ 71 h 359"/>
                <a:gd name="T22" fmla="*/ 118 w 718"/>
                <a:gd name="T23" fmla="*/ 0 h 359"/>
                <a:gd name="T24" fmla="*/ 11 w 718"/>
                <a:gd name="T25" fmla="*/ 0 h 359"/>
                <a:gd name="T26" fmla="*/ 7 w 718"/>
                <a:gd name="T27" fmla="*/ 0 h 359"/>
                <a:gd name="T28" fmla="*/ 3 w 718"/>
                <a:gd name="T29" fmla="*/ 3 h 359"/>
                <a:gd name="T30" fmla="*/ 0 w 718"/>
                <a:gd name="T31" fmla="*/ 7 h 359"/>
                <a:gd name="T32" fmla="*/ 0 w 718"/>
                <a:gd name="T33" fmla="*/ 12 h 359"/>
                <a:gd name="T34" fmla="*/ 0 w 718"/>
                <a:gd name="T35" fmla="*/ 227 h 359"/>
                <a:gd name="T36" fmla="*/ 0 w 718"/>
                <a:gd name="T37" fmla="*/ 232 h 359"/>
                <a:gd name="T38" fmla="*/ 3 w 718"/>
                <a:gd name="T39" fmla="*/ 235 h 359"/>
                <a:gd name="T40" fmla="*/ 7 w 718"/>
                <a:gd name="T41" fmla="*/ 238 h 359"/>
                <a:gd name="T42" fmla="*/ 11 w 718"/>
                <a:gd name="T43" fmla="*/ 239 h 359"/>
                <a:gd name="T44" fmla="*/ 425 w 718"/>
                <a:gd name="T45" fmla="*/ 239 h 359"/>
                <a:gd name="T46" fmla="*/ 554 w 718"/>
                <a:gd name="T47" fmla="*/ 356 h 359"/>
                <a:gd name="T48" fmla="*/ 557 w 718"/>
                <a:gd name="T49" fmla="*/ 358 h 359"/>
                <a:gd name="T50" fmla="*/ 562 w 718"/>
                <a:gd name="T51" fmla="*/ 359 h 359"/>
                <a:gd name="T52" fmla="*/ 565 w 718"/>
                <a:gd name="T53" fmla="*/ 359 h 359"/>
                <a:gd name="T54" fmla="*/ 567 w 718"/>
                <a:gd name="T55" fmla="*/ 358 h 359"/>
                <a:gd name="T56" fmla="*/ 569 w 718"/>
                <a:gd name="T57" fmla="*/ 356 h 359"/>
                <a:gd name="T58" fmla="*/ 572 w 718"/>
                <a:gd name="T59" fmla="*/ 353 h 359"/>
                <a:gd name="T60" fmla="*/ 573 w 718"/>
                <a:gd name="T61" fmla="*/ 351 h 359"/>
                <a:gd name="T62" fmla="*/ 574 w 718"/>
                <a:gd name="T63" fmla="*/ 347 h 359"/>
                <a:gd name="T64" fmla="*/ 574 w 718"/>
                <a:gd name="T65" fmla="*/ 239 h 359"/>
                <a:gd name="T66" fmla="*/ 706 w 718"/>
                <a:gd name="T67" fmla="*/ 239 h 359"/>
                <a:gd name="T68" fmla="*/ 711 w 718"/>
                <a:gd name="T69" fmla="*/ 238 h 359"/>
                <a:gd name="T70" fmla="*/ 714 w 718"/>
                <a:gd name="T71" fmla="*/ 235 h 359"/>
                <a:gd name="T72" fmla="*/ 717 w 718"/>
                <a:gd name="T73" fmla="*/ 232 h 359"/>
                <a:gd name="T74" fmla="*/ 718 w 718"/>
                <a:gd name="T75" fmla="*/ 227 h 359"/>
                <a:gd name="T76" fmla="*/ 718 w 718"/>
                <a:gd name="T77" fmla="*/ 12 h 359"/>
                <a:gd name="T78" fmla="*/ 717 w 718"/>
                <a:gd name="T79" fmla="*/ 7 h 359"/>
                <a:gd name="T80" fmla="*/ 714 w 718"/>
                <a:gd name="T81" fmla="*/ 3 h 359"/>
                <a:gd name="T82" fmla="*/ 711 w 718"/>
                <a:gd name="T83" fmla="*/ 0 h 359"/>
                <a:gd name="T84" fmla="*/ 706 w 718"/>
                <a:gd name="T8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359">
                  <a:moveTo>
                    <a:pt x="706" y="0"/>
                  </a:moveTo>
                  <a:lnTo>
                    <a:pt x="247" y="0"/>
                  </a:lnTo>
                  <a:lnTo>
                    <a:pt x="138" y="81"/>
                  </a:lnTo>
                  <a:lnTo>
                    <a:pt x="135" y="83"/>
                  </a:lnTo>
                  <a:lnTo>
                    <a:pt x="130" y="83"/>
                  </a:lnTo>
                  <a:lnTo>
                    <a:pt x="128" y="83"/>
                  </a:lnTo>
                  <a:lnTo>
                    <a:pt x="126" y="82"/>
                  </a:lnTo>
                  <a:lnTo>
                    <a:pt x="123" y="80"/>
                  </a:lnTo>
                  <a:lnTo>
                    <a:pt x="121" y="77"/>
                  </a:lnTo>
                  <a:lnTo>
                    <a:pt x="120" y="75"/>
                  </a:lnTo>
                  <a:lnTo>
                    <a:pt x="118" y="71"/>
                  </a:lnTo>
                  <a:lnTo>
                    <a:pt x="118" y="0"/>
                  </a:lnTo>
                  <a:lnTo>
                    <a:pt x="11" y="0"/>
                  </a:lnTo>
                  <a:lnTo>
                    <a:pt x="7" y="0"/>
                  </a:lnTo>
                  <a:lnTo>
                    <a:pt x="3" y="3"/>
                  </a:lnTo>
                  <a:lnTo>
                    <a:pt x="0" y="7"/>
                  </a:lnTo>
                  <a:lnTo>
                    <a:pt x="0" y="12"/>
                  </a:lnTo>
                  <a:lnTo>
                    <a:pt x="0" y="227"/>
                  </a:lnTo>
                  <a:lnTo>
                    <a:pt x="0" y="232"/>
                  </a:lnTo>
                  <a:lnTo>
                    <a:pt x="3" y="235"/>
                  </a:lnTo>
                  <a:lnTo>
                    <a:pt x="7" y="238"/>
                  </a:lnTo>
                  <a:lnTo>
                    <a:pt x="11" y="239"/>
                  </a:lnTo>
                  <a:lnTo>
                    <a:pt x="425" y="239"/>
                  </a:lnTo>
                  <a:lnTo>
                    <a:pt x="554" y="356"/>
                  </a:lnTo>
                  <a:lnTo>
                    <a:pt x="557" y="358"/>
                  </a:lnTo>
                  <a:lnTo>
                    <a:pt x="562" y="359"/>
                  </a:lnTo>
                  <a:lnTo>
                    <a:pt x="565" y="359"/>
                  </a:lnTo>
                  <a:lnTo>
                    <a:pt x="567" y="358"/>
                  </a:lnTo>
                  <a:lnTo>
                    <a:pt x="569" y="356"/>
                  </a:lnTo>
                  <a:lnTo>
                    <a:pt x="572" y="353"/>
                  </a:lnTo>
                  <a:lnTo>
                    <a:pt x="573" y="351"/>
                  </a:lnTo>
                  <a:lnTo>
                    <a:pt x="574" y="347"/>
                  </a:lnTo>
                  <a:lnTo>
                    <a:pt x="574" y="239"/>
                  </a:lnTo>
                  <a:lnTo>
                    <a:pt x="706" y="239"/>
                  </a:lnTo>
                  <a:lnTo>
                    <a:pt x="711" y="238"/>
                  </a:lnTo>
                  <a:lnTo>
                    <a:pt x="714" y="235"/>
                  </a:lnTo>
                  <a:lnTo>
                    <a:pt x="717" y="232"/>
                  </a:lnTo>
                  <a:lnTo>
                    <a:pt x="718" y="227"/>
                  </a:lnTo>
                  <a:lnTo>
                    <a:pt x="718" y="12"/>
                  </a:lnTo>
                  <a:lnTo>
                    <a:pt x="717" y="7"/>
                  </a:lnTo>
                  <a:lnTo>
                    <a:pt x="714" y="3"/>
                  </a:lnTo>
                  <a:lnTo>
                    <a:pt x="711" y="0"/>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49" name="Forma libre 3130">
              <a:extLst>
                <a:ext uri="{FF2B5EF4-FFF2-40B4-BE49-F238E27FC236}">
                  <a16:creationId xmlns:a16="http://schemas.microsoft.com/office/drawing/2014/main" id="{2C6B6938-B152-4BE4-85F5-FDB89F408C26}"/>
                </a:ext>
              </a:extLst>
            </p:cNvPr>
            <p:cNvSpPr>
              <a:spLocks/>
            </p:cNvSpPr>
            <p:nvPr/>
          </p:nvSpPr>
          <p:spPr bwMode="auto">
            <a:xfrm>
              <a:off x="3741701" y="1930400"/>
              <a:ext cx="285750" cy="152400"/>
            </a:xfrm>
            <a:custGeom>
              <a:avLst/>
              <a:gdLst>
                <a:gd name="T0" fmla="*/ 706 w 718"/>
                <a:gd name="T1" fmla="*/ 0 h 383"/>
                <a:gd name="T2" fmla="*/ 11 w 718"/>
                <a:gd name="T3" fmla="*/ 0 h 383"/>
                <a:gd name="T4" fmla="*/ 7 w 718"/>
                <a:gd name="T5" fmla="*/ 2 h 383"/>
                <a:gd name="T6" fmla="*/ 3 w 718"/>
                <a:gd name="T7" fmla="*/ 4 h 383"/>
                <a:gd name="T8" fmla="*/ 0 w 718"/>
                <a:gd name="T9" fmla="*/ 8 h 383"/>
                <a:gd name="T10" fmla="*/ 0 w 718"/>
                <a:gd name="T11" fmla="*/ 12 h 383"/>
                <a:gd name="T12" fmla="*/ 0 w 718"/>
                <a:gd name="T13" fmla="*/ 251 h 383"/>
                <a:gd name="T14" fmla="*/ 0 w 718"/>
                <a:gd name="T15" fmla="*/ 256 h 383"/>
                <a:gd name="T16" fmla="*/ 3 w 718"/>
                <a:gd name="T17" fmla="*/ 260 h 383"/>
                <a:gd name="T18" fmla="*/ 7 w 718"/>
                <a:gd name="T19" fmla="*/ 262 h 383"/>
                <a:gd name="T20" fmla="*/ 11 w 718"/>
                <a:gd name="T21" fmla="*/ 263 h 383"/>
                <a:gd name="T22" fmla="*/ 130 w 718"/>
                <a:gd name="T23" fmla="*/ 263 h 383"/>
                <a:gd name="T24" fmla="*/ 142 w 718"/>
                <a:gd name="T25" fmla="*/ 263 h 383"/>
                <a:gd name="T26" fmla="*/ 142 w 718"/>
                <a:gd name="T27" fmla="*/ 275 h 383"/>
                <a:gd name="T28" fmla="*/ 142 w 718"/>
                <a:gd name="T29" fmla="*/ 360 h 383"/>
                <a:gd name="T30" fmla="*/ 142 w 718"/>
                <a:gd name="T31" fmla="*/ 383 h 383"/>
                <a:gd name="T32" fmla="*/ 207 w 718"/>
                <a:gd name="T33" fmla="*/ 336 h 383"/>
                <a:gd name="T34" fmla="*/ 233 w 718"/>
                <a:gd name="T35" fmla="*/ 317 h 383"/>
                <a:gd name="T36" fmla="*/ 299 w 718"/>
                <a:gd name="T37" fmla="*/ 266 h 383"/>
                <a:gd name="T38" fmla="*/ 299 w 718"/>
                <a:gd name="T39" fmla="*/ 266 h 383"/>
                <a:gd name="T40" fmla="*/ 299 w 718"/>
                <a:gd name="T41" fmla="*/ 266 h 383"/>
                <a:gd name="T42" fmla="*/ 303 w 718"/>
                <a:gd name="T43" fmla="*/ 263 h 383"/>
                <a:gd name="T44" fmla="*/ 306 w 718"/>
                <a:gd name="T45" fmla="*/ 263 h 383"/>
                <a:gd name="T46" fmla="*/ 706 w 718"/>
                <a:gd name="T47" fmla="*/ 263 h 383"/>
                <a:gd name="T48" fmla="*/ 711 w 718"/>
                <a:gd name="T49" fmla="*/ 262 h 383"/>
                <a:gd name="T50" fmla="*/ 714 w 718"/>
                <a:gd name="T51" fmla="*/ 260 h 383"/>
                <a:gd name="T52" fmla="*/ 717 w 718"/>
                <a:gd name="T53" fmla="*/ 256 h 383"/>
                <a:gd name="T54" fmla="*/ 718 w 718"/>
                <a:gd name="T55" fmla="*/ 251 h 383"/>
                <a:gd name="T56" fmla="*/ 718 w 718"/>
                <a:gd name="T57" fmla="*/ 12 h 383"/>
                <a:gd name="T58" fmla="*/ 717 w 718"/>
                <a:gd name="T59" fmla="*/ 8 h 383"/>
                <a:gd name="T60" fmla="*/ 714 w 718"/>
                <a:gd name="T61" fmla="*/ 4 h 383"/>
                <a:gd name="T62" fmla="*/ 711 w 718"/>
                <a:gd name="T63" fmla="*/ 2 h 383"/>
                <a:gd name="T64" fmla="*/ 706 w 718"/>
                <a:gd name="T6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383">
                  <a:moveTo>
                    <a:pt x="706" y="0"/>
                  </a:moveTo>
                  <a:lnTo>
                    <a:pt x="11" y="0"/>
                  </a:lnTo>
                  <a:lnTo>
                    <a:pt x="7" y="2"/>
                  </a:lnTo>
                  <a:lnTo>
                    <a:pt x="3" y="4"/>
                  </a:lnTo>
                  <a:lnTo>
                    <a:pt x="0" y="8"/>
                  </a:lnTo>
                  <a:lnTo>
                    <a:pt x="0" y="12"/>
                  </a:lnTo>
                  <a:lnTo>
                    <a:pt x="0" y="251"/>
                  </a:lnTo>
                  <a:lnTo>
                    <a:pt x="0" y="256"/>
                  </a:lnTo>
                  <a:lnTo>
                    <a:pt x="3" y="260"/>
                  </a:lnTo>
                  <a:lnTo>
                    <a:pt x="7" y="262"/>
                  </a:lnTo>
                  <a:lnTo>
                    <a:pt x="11" y="263"/>
                  </a:lnTo>
                  <a:lnTo>
                    <a:pt x="130" y="263"/>
                  </a:lnTo>
                  <a:lnTo>
                    <a:pt x="142" y="263"/>
                  </a:lnTo>
                  <a:lnTo>
                    <a:pt x="142" y="275"/>
                  </a:lnTo>
                  <a:lnTo>
                    <a:pt x="142" y="360"/>
                  </a:lnTo>
                  <a:lnTo>
                    <a:pt x="142" y="383"/>
                  </a:lnTo>
                  <a:lnTo>
                    <a:pt x="207" y="336"/>
                  </a:lnTo>
                  <a:lnTo>
                    <a:pt x="233" y="317"/>
                  </a:lnTo>
                  <a:lnTo>
                    <a:pt x="299" y="266"/>
                  </a:lnTo>
                  <a:lnTo>
                    <a:pt x="299" y="266"/>
                  </a:lnTo>
                  <a:lnTo>
                    <a:pt x="299" y="266"/>
                  </a:lnTo>
                  <a:lnTo>
                    <a:pt x="303" y="263"/>
                  </a:lnTo>
                  <a:lnTo>
                    <a:pt x="306" y="263"/>
                  </a:lnTo>
                  <a:lnTo>
                    <a:pt x="706" y="263"/>
                  </a:lnTo>
                  <a:lnTo>
                    <a:pt x="711" y="262"/>
                  </a:lnTo>
                  <a:lnTo>
                    <a:pt x="714" y="260"/>
                  </a:lnTo>
                  <a:lnTo>
                    <a:pt x="717" y="256"/>
                  </a:lnTo>
                  <a:lnTo>
                    <a:pt x="718" y="251"/>
                  </a:lnTo>
                  <a:lnTo>
                    <a:pt x="718" y="12"/>
                  </a:lnTo>
                  <a:lnTo>
                    <a:pt x="717" y="8"/>
                  </a:lnTo>
                  <a:lnTo>
                    <a:pt x="714" y="4"/>
                  </a:lnTo>
                  <a:lnTo>
                    <a:pt x="711" y="2"/>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51" name="Forma libre: Forma 59">
            <a:extLst>
              <a:ext uri="{FF2B5EF4-FFF2-40B4-BE49-F238E27FC236}">
                <a16:creationId xmlns:a16="http://schemas.microsoft.com/office/drawing/2014/main" id="{69CD4472-9A96-471D-94BC-F680F00482BB}"/>
              </a:ext>
              <a:ext uri="{C183D7F6-B498-43B3-948B-1728B52AA6E4}">
                <adec:decorative xmlns:adec="http://schemas.microsoft.com/office/drawing/2017/decorative" xmlns="" val="1"/>
              </a:ext>
            </a:extLst>
          </p:cNvPr>
          <p:cNvSpPr/>
          <p:nvPr/>
        </p:nvSpPr>
        <p:spPr>
          <a:xfrm>
            <a:off x="9108143" y="-6892"/>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52" name="Imagen 2">
            <a:extLst>
              <a:ext uri="{FF2B5EF4-FFF2-40B4-BE49-F238E27FC236}">
                <a16:creationId xmlns:a16="http://schemas.microsoft.com/office/drawing/2014/main" id="{49073AC0-AB11-4AC7-853F-659115994FDC}"/>
              </a:ext>
            </a:extLst>
          </p:cNvPr>
          <p:cNvPicPr>
            <a:picLocks noChangeAspect="1" noChangeArrowheads="1"/>
          </p:cNvPicPr>
          <p:nvPr/>
        </p:nvPicPr>
        <p:blipFill>
          <a:blip r:embed="rId8">
            <a:alphaModFix amt="70000"/>
            <a:extLst>
              <a:ext uri="{28A0092B-C50C-407E-A947-70E740481C1C}">
                <a14:useLocalDpi xmlns:a14="http://schemas.microsoft.com/office/drawing/2010/main" val="0"/>
              </a:ext>
            </a:extLst>
          </a:blip>
          <a:srcRect/>
          <a:stretch>
            <a:fillRect/>
          </a:stretch>
        </p:blipFill>
        <p:spPr bwMode="auto">
          <a:xfrm>
            <a:off x="10236654" y="155930"/>
            <a:ext cx="1704201" cy="497574"/>
          </a:xfrm>
          <a:prstGeom prst="rect">
            <a:avLst/>
          </a:prstGeom>
          <a:ln>
            <a:noFill/>
          </a:ln>
          <a:effectLst>
            <a:softEdge rad="25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ángulo 49">
            <a:extLst>
              <a:ext uri="{FF2B5EF4-FFF2-40B4-BE49-F238E27FC236}">
                <a16:creationId xmlns:a16="http://schemas.microsoft.com/office/drawing/2014/main" id="{1AEC80A2-2D53-4ED0-A432-EC58B1F6E58F}"/>
              </a:ext>
            </a:extLst>
          </p:cNvPr>
          <p:cNvSpPr/>
          <p:nvPr/>
        </p:nvSpPr>
        <p:spPr>
          <a:xfrm>
            <a:off x="366129" y="1625307"/>
            <a:ext cx="3419021" cy="65722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53" name="Elipse 52">
            <a:extLst>
              <a:ext uri="{FF2B5EF4-FFF2-40B4-BE49-F238E27FC236}">
                <a16:creationId xmlns:a16="http://schemas.microsoft.com/office/drawing/2014/main" id="{5ABA39EB-429B-4681-8535-EE33029F23CE}"/>
              </a:ext>
              <a:ext uri="{C183D7F6-B498-43B3-948B-1728B52AA6E4}">
                <adec:decorative xmlns:adec="http://schemas.microsoft.com/office/drawing/2017/decorative" xmlns="" val="1"/>
              </a:ext>
            </a:extLst>
          </p:cNvPr>
          <p:cNvSpPr/>
          <p:nvPr/>
        </p:nvSpPr>
        <p:spPr>
          <a:xfrm>
            <a:off x="1747027" y="1322455"/>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54" name="Picture 4" descr="billete de dinero en dólares en una mano - Iconos gratis de comercio">
            <a:extLst>
              <a:ext uri="{FF2B5EF4-FFF2-40B4-BE49-F238E27FC236}">
                <a16:creationId xmlns:a16="http://schemas.microsoft.com/office/drawing/2014/main" id="{10A8A278-CC5D-4CBD-B050-24D9F7D0878E}"/>
              </a:ext>
            </a:extLst>
          </p:cNvPr>
          <p:cNvPicPr>
            <a:picLocks noChangeAspect="1" noChangeArrowheads="1"/>
          </p:cNvPicPr>
          <p:nvPr/>
        </p:nvPicPr>
        <p:blipFill>
          <a:blip r:embed="rId9"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21868" y="1399406"/>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55" name="Rectángulo 54">
            <a:extLst>
              <a:ext uri="{FF2B5EF4-FFF2-40B4-BE49-F238E27FC236}">
                <a16:creationId xmlns:a16="http://schemas.microsoft.com/office/drawing/2014/main" id="{317CCD2B-3546-46B7-B647-6B50EA1F7530}"/>
              </a:ext>
            </a:extLst>
          </p:cNvPr>
          <p:cNvSpPr/>
          <p:nvPr/>
        </p:nvSpPr>
        <p:spPr>
          <a:xfrm>
            <a:off x="366129" y="2261839"/>
            <a:ext cx="3419021" cy="2605916"/>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56" name="CuadroTexto 55">
            <a:extLst>
              <a:ext uri="{FF2B5EF4-FFF2-40B4-BE49-F238E27FC236}">
                <a16:creationId xmlns:a16="http://schemas.microsoft.com/office/drawing/2014/main" id="{20F132F2-A07E-41C7-9386-C4026749B5EA}"/>
              </a:ext>
            </a:extLst>
          </p:cNvPr>
          <p:cNvSpPr txBox="1"/>
          <p:nvPr/>
        </p:nvSpPr>
        <p:spPr>
          <a:xfrm>
            <a:off x="323970" y="2349845"/>
            <a:ext cx="3464024" cy="2462213"/>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Natural and legal persons, including those incorporated in the free zone regime, are not subject to the Sales Tax or customs duties payment on the import or local purchase of raw materials, machinery, supplies, equipment, spare parts, accessories and packaging material necessary for the manufacture of medical supplies, as well as antiseptics and sanitizers that serve as protection to attend the health emergency by COVID-19.</a:t>
            </a:r>
          </a:p>
          <a:p>
            <a:pPr marL="171450" indent="-171450" algn="just">
              <a:buFont typeface="Wingdings" panose="05000000000000000000" pitchFamily="2" charset="2"/>
              <a:buChar char="Ø"/>
            </a:pPr>
            <a:endParaRPr lang="en-US" sz="1100" dirty="0"/>
          </a:p>
          <a:p>
            <a:pPr marL="171450" indent="-171450" algn="just">
              <a:buFont typeface="Wingdings" panose="05000000000000000000" pitchFamily="2" charset="2"/>
              <a:buChar char="Ø"/>
            </a:pPr>
            <a:r>
              <a:rPr lang="en-US" sz="1100" dirty="0"/>
              <a:t>This exemption will be in force until December 31st, 2020.</a:t>
            </a:r>
          </a:p>
          <a:p>
            <a:pPr algn="just"/>
            <a:r>
              <a:rPr lang="es-ES" sz="1100" dirty="0"/>
              <a:t> </a:t>
            </a:r>
            <a:endParaRPr lang="en-US" sz="1100" dirty="0"/>
          </a:p>
        </p:txBody>
      </p:sp>
      <p:pic>
        <p:nvPicPr>
          <p:cNvPr id="60" name="Picture 2" descr="Lataxnet">
            <a:extLst>
              <a:ext uri="{FF2B5EF4-FFF2-40B4-BE49-F238E27FC236}">
                <a16:creationId xmlns:a16="http://schemas.microsoft.com/office/drawing/2014/main" id="{26C0D4CC-7C93-4661-B3CA-3A90F837F148}"/>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58" name="Imagen 57" descr="Imagen que contiene dibujo, plato&#10;&#10;Descripción generada automáticamente">
            <a:extLst>
              <a:ext uri="{FF2B5EF4-FFF2-40B4-BE49-F238E27FC236}">
                <a16:creationId xmlns:a16="http://schemas.microsoft.com/office/drawing/2014/main" id="{5D215FE7-9104-4ACD-9385-2B5C65F00B10}"/>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1271678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0"/>
            <a:ext cx="12192000" cy="2095415"/>
          </a:xfrm>
          <a:prstGeom prst="rect">
            <a:avLst/>
          </a:prstGeom>
        </p:spPr>
      </p:pic>
      <p:sp>
        <p:nvSpPr>
          <p:cNvPr id="61" name="Título 2">
            <a:extLst>
              <a:ext uri="{FF2B5EF4-FFF2-40B4-BE49-F238E27FC236}">
                <a16:creationId xmlns:a16="http://schemas.microsoft.com/office/drawing/2014/main" id="{A63E1EAF-519C-4AC5-8E00-C55E6D88C717}"/>
              </a:ext>
            </a:extLst>
          </p:cNvPr>
          <p:cNvSpPr>
            <a:spLocks noGrp="1"/>
          </p:cNvSpPr>
          <p:nvPr>
            <p:ph type="title"/>
          </p:nvPr>
        </p:nvSpPr>
        <p:spPr>
          <a:xfrm>
            <a:off x="2225813" y="-7318"/>
            <a:ext cx="3349070" cy="1325563"/>
          </a:xfrm>
        </p:spPr>
        <p:txBody>
          <a:bodyPr rtlCol="0"/>
          <a:lstStyle/>
          <a:p>
            <a:pPr rtl="0"/>
            <a:r>
              <a:rPr lang="es-ES" dirty="0">
                <a:solidFill>
                  <a:schemeClr val="bg1"/>
                </a:solidFill>
              </a:rPr>
              <a:t>MEXICO</a:t>
            </a:r>
          </a:p>
        </p:txBody>
      </p:sp>
      <p:sp>
        <p:nvSpPr>
          <p:cNvPr id="64" name="objeto 5" descr="Rectángulo beige">
            <a:extLst>
              <a:ext uri="{FF2B5EF4-FFF2-40B4-BE49-F238E27FC236}">
                <a16:creationId xmlns:a16="http://schemas.microsoft.com/office/drawing/2014/main" id="{42129183-F910-49FF-89F0-C91AF77C6CA2}"/>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65" name="Picture 2" descr="Flag of Mexico - Wikipedia">
            <a:extLst>
              <a:ext uri="{FF2B5EF4-FFF2-40B4-BE49-F238E27FC236}">
                <a16:creationId xmlns:a16="http://schemas.microsoft.com/office/drawing/2014/main" id="{40615585-174E-4A1D-B492-B7B9708DA5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518" y="171450"/>
            <a:ext cx="1294630" cy="715003"/>
          </a:xfrm>
          <a:prstGeom prst="ellipse">
            <a:avLst/>
          </a:prstGeom>
          <a:ln>
            <a:noFill/>
          </a:ln>
          <a:effectLst>
            <a:softEdge rad="50800"/>
          </a:effectLst>
          <a:extLst>
            <a:ext uri="{909E8E84-426E-40DD-AFC4-6F175D3DCCD1}">
              <a14:hiddenFill xmlns:a14="http://schemas.microsoft.com/office/drawing/2010/main">
                <a:solidFill>
                  <a:srgbClr val="FFFFFF"/>
                </a:solidFill>
              </a14:hiddenFill>
            </a:ext>
          </a:extLst>
        </p:spPr>
      </p:pic>
      <p:sp>
        <p:nvSpPr>
          <p:cNvPr id="75" name="Rectángulo 74">
            <a:extLst>
              <a:ext uri="{FF2B5EF4-FFF2-40B4-BE49-F238E27FC236}">
                <a16:creationId xmlns:a16="http://schemas.microsoft.com/office/drawing/2014/main" id="{C9762C8B-E0D5-41A5-86DE-630BEB3FF1FD}"/>
              </a:ext>
            </a:extLst>
          </p:cNvPr>
          <p:cNvSpPr/>
          <p:nvPr/>
        </p:nvSpPr>
        <p:spPr>
          <a:xfrm>
            <a:off x="1986377" y="1612068"/>
            <a:ext cx="4414423" cy="66642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76" name="Elipse 75">
            <a:extLst>
              <a:ext uri="{FF2B5EF4-FFF2-40B4-BE49-F238E27FC236}">
                <a16:creationId xmlns:a16="http://schemas.microsoft.com/office/drawing/2014/main" id="{D75058C8-D309-4F92-BBAF-475EB166FDC7}"/>
              </a:ext>
              <a:ext uri="{C183D7F6-B498-43B3-948B-1728B52AA6E4}">
                <adec:decorative xmlns:adec="http://schemas.microsoft.com/office/drawing/2017/decorative" xmlns="" val="1"/>
              </a:ext>
            </a:extLst>
          </p:cNvPr>
          <p:cNvSpPr/>
          <p:nvPr/>
        </p:nvSpPr>
        <p:spPr>
          <a:xfrm>
            <a:off x="3912703" y="1322455"/>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7" name="Rectángulo 76">
            <a:extLst>
              <a:ext uri="{FF2B5EF4-FFF2-40B4-BE49-F238E27FC236}">
                <a16:creationId xmlns:a16="http://schemas.microsoft.com/office/drawing/2014/main" id="{B343B444-B39A-4F63-8059-C77DF3266401}"/>
              </a:ext>
            </a:extLst>
          </p:cNvPr>
          <p:cNvSpPr/>
          <p:nvPr/>
        </p:nvSpPr>
        <p:spPr>
          <a:xfrm>
            <a:off x="1986377" y="2255733"/>
            <a:ext cx="4414423" cy="3007954"/>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grpSp>
        <p:nvGrpSpPr>
          <p:cNvPr id="92" name="Grupo 89" descr="icono de marca de verificación con lápiz">
            <a:extLst>
              <a:ext uri="{FF2B5EF4-FFF2-40B4-BE49-F238E27FC236}">
                <a16:creationId xmlns:a16="http://schemas.microsoft.com/office/drawing/2014/main" id="{F65D1469-0935-476E-89E9-AA6BDA189CE2}"/>
              </a:ext>
            </a:extLst>
          </p:cNvPr>
          <p:cNvGrpSpPr>
            <a:grpSpLocks noChangeAspect="1"/>
          </p:cNvGrpSpPr>
          <p:nvPr/>
        </p:nvGrpSpPr>
        <p:grpSpPr bwMode="auto">
          <a:xfrm>
            <a:off x="4070901" y="1450313"/>
            <a:ext cx="432000" cy="432000"/>
            <a:chOff x="6539" y="440"/>
            <a:chExt cx="426" cy="426"/>
          </a:xfrm>
          <a:solidFill>
            <a:schemeClr val="accent1"/>
          </a:solidFill>
        </p:grpSpPr>
        <p:sp>
          <p:nvSpPr>
            <p:cNvPr id="93" name="Forma libre 90">
              <a:extLst>
                <a:ext uri="{FF2B5EF4-FFF2-40B4-BE49-F238E27FC236}">
                  <a16:creationId xmlns:a16="http://schemas.microsoft.com/office/drawing/2014/main" id="{BA95D129-13E5-4E27-B89A-C6E84DC52CC8}"/>
                </a:ext>
              </a:extLst>
            </p:cNvPr>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4" name="Forma libre 91">
              <a:extLst>
                <a:ext uri="{FF2B5EF4-FFF2-40B4-BE49-F238E27FC236}">
                  <a16:creationId xmlns:a16="http://schemas.microsoft.com/office/drawing/2014/main" id="{1D484434-9081-411D-B471-F2246A25434A}"/>
                </a:ext>
              </a:extLst>
            </p:cNvPr>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5" name="Forma libre 92">
              <a:extLst>
                <a:ext uri="{FF2B5EF4-FFF2-40B4-BE49-F238E27FC236}">
                  <a16:creationId xmlns:a16="http://schemas.microsoft.com/office/drawing/2014/main" id="{93952F23-7641-44C2-B4FC-A2E79F3CB2AC}"/>
                </a:ext>
              </a:extLst>
            </p:cNvPr>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6" name="Forma libre 93">
              <a:extLst>
                <a:ext uri="{FF2B5EF4-FFF2-40B4-BE49-F238E27FC236}">
                  <a16:creationId xmlns:a16="http://schemas.microsoft.com/office/drawing/2014/main" id="{AD1AA5FE-860D-4178-BB87-0EBC10299CF2}"/>
                </a:ext>
              </a:extLst>
            </p:cNvPr>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7" name="Forma libre 94">
              <a:extLst>
                <a:ext uri="{FF2B5EF4-FFF2-40B4-BE49-F238E27FC236}">
                  <a16:creationId xmlns:a16="http://schemas.microsoft.com/office/drawing/2014/main" id="{6F6D552F-5689-4AB5-AFD8-29351D0BD389}"/>
                </a:ext>
              </a:extLst>
            </p:cNvPr>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8" name="Forma libre 95">
              <a:extLst>
                <a:ext uri="{FF2B5EF4-FFF2-40B4-BE49-F238E27FC236}">
                  <a16:creationId xmlns:a16="http://schemas.microsoft.com/office/drawing/2014/main" id="{AFBBC40C-0653-48C2-9541-26F303371C5E}"/>
                </a:ext>
              </a:extLst>
            </p:cNvPr>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9" name="Forma libre 96">
              <a:extLst>
                <a:ext uri="{FF2B5EF4-FFF2-40B4-BE49-F238E27FC236}">
                  <a16:creationId xmlns:a16="http://schemas.microsoft.com/office/drawing/2014/main" id="{11878C32-B8CB-46C7-BD2B-8418DB1C7888}"/>
                </a:ext>
              </a:extLst>
            </p:cNvPr>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00" name="Forma libre 97">
              <a:extLst>
                <a:ext uri="{FF2B5EF4-FFF2-40B4-BE49-F238E27FC236}">
                  <a16:creationId xmlns:a16="http://schemas.microsoft.com/office/drawing/2014/main" id="{348803B3-E62A-480F-8B81-4D60B8DE09FD}"/>
                </a:ext>
              </a:extLst>
            </p:cNvPr>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01" name="Forma libre 98">
              <a:extLst>
                <a:ext uri="{FF2B5EF4-FFF2-40B4-BE49-F238E27FC236}">
                  <a16:creationId xmlns:a16="http://schemas.microsoft.com/office/drawing/2014/main" id="{477989F0-2DE9-41AC-B3B8-C9DB49DF1493}"/>
                </a:ext>
              </a:extLst>
            </p:cNvPr>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104" name="CuadroTexto 103">
            <a:extLst>
              <a:ext uri="{FF2B5EF4-FFF2-40B4-BE49-F238E27FC236}">
                <a16:creationId xmlns:a16="http://schemas.microsoft.com/office/drawing/2014/main" id="{DD0D44BE-8F8F-4B24-B24C-5A5A4FB7D236}"/>
              </a:ext>
            </a:extLst>
          </p:cNvPr>
          <p:cNvSpPr txBox="1"/>
          <p:nvPr/>
        </p:nvSpPr>
        <p:spPr>
          <a:xfrm>
            <a:off x="2301564" y="3166492"/>
            <a:ext cx="3739463" cy="738664"/>
          </a:xfrm>
          <a:prstGeom prst="rect">
            <a:avLst/>
          </a:prstGeom>
          <a:noFill/>
        </p:spPr>
        <p:txBody>
          <a:bodyPr wrap="square" rtlCol="0">
            <a:spAutoFit/>
          </a:bodyPr>
          <a:lstStyle/>
          <a:p>
            <a:pPr marL="171450" indent="-171450" algn="just">
              <a:buFont typeface="Wingdings" panose="05000000000000000000" pitchFamily="2" charset="2"/>
              <a:buChar char="Ø"/>
            </a:pPr>
            <a:r>
              <a:rPr lang="en-US" sz="1400" dirty="0"/>
              <a:t>To date (April / 15/2020), no tax relief measures have been adopted in Mexico related to COVID-19 economic impacts.</a:t>
            </a:r>
          </a:p>
        </p:txBody>
      </p:sp>
      <p:sp>
        <p:nvSpPr>
          <p:cNvPr id="45" name="CuadroTexto 44">
            <a:extLst>
              <a:ext uri="{FF2B5EF4-FFF2-40B4-BE49-F238E27FC236}">
                <a16:creationId xmlns:a16="http://schemas.microsoft.com/office/drawing/2014/main" id="{2F4AE26E-A1E5-4B3A-B252-C8958E604271}"/>
              </a:ext>
            </a:extLst>
          </p:cNvPr>
          <p:cNvSpPr txBox="1"/>
          <p:nvPr/>
        </p:nvSpPr>
        <p:spPr>
          <a:xfrm>
            <a:off x="8310613" y="3672303"/>
            <a:ext cx="2856848" cy="523220"/>
          </a:xfrm>
          <a:prstGeom prst="rect">
            <a:avLst/>
          </a:prstGeom>
          <a:noFill/>
        </p:spPr>
        <p:txBody>
          <a:bodyPr wrap="square" rtlCol="0">
            <a:spAutoFit/>
          </a:bodyPr>
          <a:lstStyle/>
          <a:p>
            <a:r>
              <a:rPr lang="es-VE" sz="1400" b="1" dirty="0">
                <a:solidFill>
                  <a:schemeClr val="accent2">
                    <a:lumMod val="50000"/>
                  </a:schemeClr>
                </a:solidFill>
              </a:rPr>
              <a:t>More </a:t>
            </a:r>
            <a:r>
              <a:rPr lang="es-VE" sz="1400" b="1" dirty="0" err="1">
                <a:solidFill>
                  <a:schemeClr val="accent2">
                    <a:lumMod val="50000"/>
                  </a:schemeClr>
                </a:solidFill>
              </a:rPr>
              <a:t>information</a:t>
            </a:r>
            <a:r>
              <a:rPr lang="es-VE" sz="1400" b="1" dirty="0">
                <a:solidFill>
                  <a:schemeClr val="accent2">
                    <a:lumMod val="50000"/>
                  </a:schemeClr>
                </a:solidFill>
              </a:rPr>
              <a:t>: </a:t>
            </a:r>
          </a:p>
          <a:p>
            <a:r>
              <a:rPr lang="es-VE" sz="1400" dirty="0">
                <a:solidFill>
                  <a:schemeClr val="accent3">
                    <a:lumMod val="90000"/>
                    <a:lumOff val="10000"/>
                  </a:schemeClr>
                </a:solidFill>
                <a:hlinkClick r:id="rId6">
                  <a:extLst>
                    <a:ext uri="{A12FA001-AC4F-418D-AE19-62706E023703}">
                      <ahyp:hlinkClr xmlns:ahyp="http://schemas.microsoft.com/office/drawing/2018/hyperlinkcolor" xmlns="" val="tx"/>
                    </a:ext>
                  </a:extLst>
                </a:hlinkClick>
              </a:rPr>
              <a:t>https://www.turanzas.com.mx/</a:t>
            </a:r>
            <a:r>
              <a:rPr lang="es-VE" sz="1400" dirty="0">
                <a:solidFill>
                  <a:schemeClr val="accent3">
                    <a:lumMod val="90000"/>
                    <a:lumOff val="10000"/>
                  </a:schemeClr>
                </a:solidFill>
              </a:rPr>
              <a:t> </a:t>
            </a:r>
            <a:endParaRPr lang="en-US" sz="1400" dirty="0">
              <a:solidFill>
                <a:schemeClr val="accent3">
                  <a:lumMod val="90000"/>
                  <a:lumOff val="10000"/>
                </a:schemeClr>
              </a:solidFill>
            </a:endParaRPr>
          </a:p>
        </p:txBody>
      </p:sp>
      <p:sp>
        <p:nvSpPr>
          <p:cNvPr id="46" name="objeto 5" descr="Rectángulo beige">
            <a:extLst>
              <a:ext uri="{FF2B5EF4-FFF2-40B4-BE49-F238E27FC236}">
                <a16:creationId xmlns:a16="http://schemas.microsoft.com/office/drawing/2014/main" id="{B29A76F0-2C5F-4CC5-8433-08726BBEE4CA}"/>
              </a:ext>
            </a:extLst>
          </p:cNvPr>
          <p:cNvSpPr/>
          <p:nvPr/>
        </p:nvSpPr>
        <p:spPr>
          <a:xfrm flipV="1">
            <a:off x="8163645" y="4188005"/>
            <a:ext cx="3003815" cy="54136"/>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grpSp>
        <p:nvGrpSpPr>
          <p:cNvPr id="47" name="Grupo 46" descr="Este es un icono de dos cuadros de conversación. ">
            <a:extLst>
              <a:ext uri="{FF2B5EF4-FFF2-40B4-BE49-F238E27FC236}">
                <a16:creationId xmlns:a16="http://schemas.microsoft.com/office/drawing/2014/main" id="{36A6C69E-E56B-4FCF-88B3-9F5C90AAB476}"/>
              </a:ext>
            </a:extLst>
          </p:cNvPr>
          <p:cNvGrpSpPr/>
          <p:nvPr/>
        </p:nvGrpSpPr>
        <p:grpSpPr>
          <a:xfrm>
            <a:off x="7996199" y="3729308"/>
            <a:ext cx="257964" cy="272873"/>
            <a:chOff x="3741701" y="1930400"/>
            <a:chExt cx="285750" cy="276225"/>
          </a:xfrm>
          <a:solidFill>
            <a:schemeClr val="accent2">
              <a:lumMod val="50000"/>
            </a:schemeClr>
          </a:solidFill>
        </p:grpSpPr>
        <p:sp>
          <p:nvSpPr>
            <p:cNvPr id="48" name="Forma libre 3129">
              <a:extLst>
                <a:ext uri="{FF2B5EF4-FFF2-40B4-BE49-F238E27FC236}">
                  <a16:creationId xmlns:a16="http://schemas.microsoft.com/office/drawing/2014/main" id="{CCC0A976-2A6D-4888-98CD-018C40DE4839}"/>
                </a:ext>
              </a:extLst>
            </p:cNvPr>
            <p:cNvSpPr>
              <a:spLocks/>
            </p:cNvSpPr>
            <p:nvPr/>
          </p:nvSpPr>
          <p:spPr bwMode="auto">
            <a:xfrm>
              <a:off x="3741701" y="2063750"/>
              <a:ext cx="285750" cy="142875"/>
            </a:xfrm>
            <a:custGeom>
              <a:avLst/>
              <a:gdLst>
                <a:gd name="T0" fmla="*/ 706 w 718"/>
                <a:gd name="T1" fmla="*/ 0 h 359"/>
                <a:gd name="T2" fmla="*/ 247 w 718"/>
                <a:gd name="T3" fmla="*/ 0 h 359"/>
                <a:gd name="T4" fmla="*/ 138 w 718"/>
                <a:gd name="T5" fmla="*/ 81 h 359"/>
                <a:gd name="T6" fmla="*/ 135 w 718"/>
                <a:gd name="T7" fmla="*/ 83 h 359"/>
                <a:gd name="T8" fmla="*/ 130 w 718"/>
                <a:gd name="T9" fmla="*/ 83 h 359"/>
                <a:gd name="T10" fmla="*/ 128 w 718"/>
                <a:gd name="T11" fmla="*/ 83 h 359"/>
                <a:gd name="T12" fmla="*/ 126 w 718"/>
                <a:gd name="T13" fmla="*/ 82 h 359"/>
                <a:gd name="T14" fmla="*/ 123 w 718"/>
                <a:gd name="T15" fmla="*/ 80 h 359"/>
                <a:gd name="T16" fmla="*/ 121 w 718"/>
                <a:gd name="T17" fmla="*/ 77 h 359"/>
                <a:gd name="T18" fmla="*/ 120 w 718"/>
                <a:gd name="T19" fmla="*/ 75 h 359"/>
                <a:gd name="T20" fmla="*/ 118 w 718"/>
                <a:gd name="T21" fmla="*/ 71 h 359"/>
                <a:gd name="T22" fmla="*/ 118 w 718"/>
                <a:gd name="T23" fmla="*/ 0 h 359"/>
                <a:gd name="T24" fmla="*/ 11 w 718"/>
                <a:gd name="T25" fmla="*/ 0 h 359"/>
                <a:gd name="T26" fmla="*/ 7 w 718"/>
                <a:gd name="T27" fmla="*/ 0 h 359"/>
                <a:gd name="T28" fmla="*/ 3 w 718"/>
                <a:gd name="T29" fmla="*/ 3 h 359"/>
                <a:gd name="T30" fmla="*/ 0 w 718"/>
                <a:gd name="T31" fmla="*/ 7 h 359"/>
                <a:gd name="T32" fmla="*/ 0 w 718"/>
                <a:gd name="T33" fmla="*/ 12 h 359"/>
                <a:gd name="T34" fmla="*/ 0 w 718"/>
                <a:gd name="T35" fmla="*/ 227 h 359"/>
                <a:gd name="T36" fmla="*/ 0 w 718"/>
                <a:gd name="T37" fmla="*/ 232 h 359"/>
                <a:gd name="T38" fmla="*/ 3 w 718"/>
                <a:gd name="T39" fmla="*/ 235 h 359"/>
                <a:gd name="T40" fmla="*/ 7 w 718"/>
                <a:gd name="T41" fmla="*/ 238 h 359"/>
                <a:gd name="T42" fmla="*/ 11 w 718"/>
                <a:gd name="T43" fmla="*/ 239 h 359"/>
                <a:gd name="T44" fmla="*/ 425 w 718"/>
                <a:gd name="T45" fmla="*/ 239 h 359"/>
                <a:gd name="T46" fmla="*/ 554 w 718"/>
                <a:gd name="T47" fmla="*/ 356 h 359"/>
                <a:gd name="T48" fmla="*/ 557 w 718"/>
                <a:gd name="T49" fmla="*/ 358 h 359"/>
                <a:gd name="T50" fmla="*/ 562 w 718"/>
                <a:gd name="T51" fmla="*/ 359 h 359"/>
                <a:gd name="T52" fmla="*/ 565 w 718"/>
                <a:gd name="T53" fmla="*/ 359 h 359"/>
                <a:gd name="T54" fmla="*/ 567 w 718"/>
                <a:gd name="T55" fmla="*/ 358 h 359"/>
                <a:gd name="T56" fmla="*/ 569 w 718"/>
                <a:gd name="T57" fmla="*/ 356 h 359"/>
                <a:gd name="T58" fmla="*/ 572 w 718"/>
                <a:gd name="T59" fmla="*/ 353 h 359"/>
                <a:gd name="T60" fmla="*/ 573 w 718"/>
                <a:gd name="T61" fmla="*/ 351 h 359"/>
                <a:gd name="T62" fmla="*/ 574 w 718"/>
                <a:gd name="T63" fmla="*/ 347 h 359"/>
                <a:gd name="T64" fmla="*/ 574 w 718"/>
                <a:gd name="T65" fmla="*/ 239 h 359"/>
                <a:gd name="T66" fmla="*/ 706 w 718"/>
                <a:gd name="T67" fmla="*/ 239 h 359"/>
                <a:gd name="T68" fmla="*/ 711 w 718"/>
                <a:gd name="T69" fmla="*/ 238 h 359"/>
                <a:gd name="T70" fmla="*/ 714 w 718"/>
                <a:gd name="T71" fmla="*/ 235 h 359"/>
                <a:gd name="T72" fmla="*/ 717 w 718"/>
                <a:gd name="T73" fmla="*/ 232 h 359"/>
                <a:gd name="T74" fmla="*/ 718 w 718"/>
                <a:gd name="T75" fmla="*/ 227 h 359"/>
                <a:gd name="T76" fmla="*/ 718 w 718"/>
                <a:gd name="T77" fmla="*/ 12 h 359"/>
                <a:gd name="T78" fmla="*/ 717 w 718"/>
                <a:gd name="T79" fmla="*/ 7 h 359"/>
                <a:gd name="T80" fmla="*/ 714 w 718"/>
                <a:gd name="T81" fmla="*/ 3 h 359"/>
                <a:gd name="T82" fmla="*/ 711 w 718"/>
                <a:gd name="T83" fmla="*/ 0 h 359"/>
                <a:gd name="T84" fmla="*/ 706 w 718"/>
                <a:gd name="T8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359">
                  <a:moveTo>
                    <a:pt x="706" y="0"/>
                  </a:moveTo>
                  <a:lnTo>
                    <a:pt x="247" y="0"/>
                  </a:lnTo>
                  <a:lnTo>
                    <a:pt x="138" y="81"/>
                  </a:lnTo>
                  <a:lnTo>
                    <a:pt x="135" y="83"/>
                  </a:lnTo>
                  <a:lnTo>
                    <a:pt x="130" y="83"/>
                  </a:lnTo>
                  <a:lnTo>
                    <a:pt x="128" y="83"/>
                  </a:lnTo>
                  <a:lnTo>
                    <a:pt x="126" y="82"/>
                  </a:lnTo>
                  <a:lnTo>
                    <a:pt x="123" y="80"/>
                  </a:lnTo>
                  <a:lnTo>
                    <a:pt x="121" y="77"/>
                  </a:lnTo>
                  <a:lnTo>
                    <a:pt x="120" y="75"/>
                  </a:lnTo>
                  <a:lnTo>
                    <a:pt x="118" y="71"/>
                  </a:lnTo>
                  <a:lnTo>
                    <a:pt x="118" y="0"/>
                  </a:lnTo>
                  <a:lnTo>
                    <a:pt x="11" y="0"/>
                  </a:lnTo>
                  <a:lnTo>
                    <a:pt x="7" y="0"/>
                  </a:lnTo>
                  <a:lnTo>
                    <a:pt x="3" y="3"/>
                  </a:lnTo>
                  <a:lnTo>
                    <a:pt x="0" y="7"/>
                  </a:lnTo>
                  <a:lnTo>
                    <a:pt x="0" y="12"/>
                  </a:lnTo>
                  <a:lnTo>
                    <a:pt x="0" y="227"/>
                  </a:lnTo>
                  <a:lnTo>
                    <a:pt x="0" y="232"/>
                  </a:lnTo>
                  <a:lnTo>
                    <a:pt x="3" y="235"/>
                  </a:lnTo>
                  <a:lnTo>
                    <a:pt x="7" y="238"/>
                  </a:lnTo>
                  <a:lnTo>
                    <a:pt x="11" y="239"/>
                  </a:lnTo>
                  <a:lnTo>
                    <a:pt x="425" y="239"/>
                  </a:lnTo>
                  <a:lnTo>
                    <a:pt x="554" y="356"/>
                  </a:lnTo>
                  <a:lnTo>
                    <a:pt x="557" y="358"/>
                  </a:lnTo>
                  <a:lnTo>
                    <a:pt x="562" y="359"/>
                  </a:lnTo>
                  <a:lnTo>
                    <a:pt x="565" y="359"/>
                  </a:lnTo>
                  <a:lnTo>
                    <a:pt x="567" y="358"/>
                  </a:lnTo>
                  <a:lnTo>
                    <a:pt x="569" y="356"/>
                  </a:lnTo>
                  <a:lnTo>
                    <a:pt x="572" y="353"/>
                  </a:lnTo>
                  <a:lnTo>
                    <a:pt x="573" y="351"/>
                  </a:lnTo>
                  <a:lnTo>
                    <a:pt x="574" y="347"/>
                  </a:lnTo>
                  <a:lnTo>
                    <a:pt x="574" y="239"/>
                  </a:lnTo>
                  <a:lnTo>
                    <a:pt x="706" y="239"/>
                  </a:lnTo>
                  <a:lnTo>
                    <a:pt x="711" y="238"/>
                  </a:lnTo>
                  <a:lnTo>
                    <a:pt x="714" y="235"/>
                  </a:lnTo>
                  <a:lnTo>
                    <a:pt x="717" y="232"/>
                  </a:lnTo>
                  <a:lnTo>
                    <a:pt x="718" y="227"/>
                  </a:lnTo>
                  <a:lnTo>
                    <a:pt x="718" y="12"/>
                  </a:lnTo>
                  <a:lnTo>
                    <a:pt x="717" y="7"/>
                  </a:lnTo>
                  <a:lnTo>
                    <a:pt x="714" y="3"/>
                  </a:lnTo>
                  <a:lnTo>
                    <a:pt x="711" y="0"/>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49" name="Forma libre 3130">
              <a:extLst>
                <a:ext uri="{FF2B5EF4-FFF2-40B4-BE49-F238E27FC236}">
                  <a16:creationId xmlns:a16="http://schemas.microsoft.com/office/drawing/2014/main" id="{85CDAD61-2123-4774-9C85-60BC151AE259}"/>
                </a:ext>
              </a:extLst>
            </p:cNvPr>
            <p:cNvSpPr>
              <a:spLocks/>
            </p:cNvSpPr>
            <p:nvPr/>
          </p:nvSpPr>
          <p:spPr bwMode="auto">
            <a:xfrm>
              <a:off x="3741701" y="1930400"/>
              <a:ext cx="285750" cy="152400"/>
            </a:xfrm>
            <a:custGeom>
              <a:avLst/>
              <a:gdLst>
                <a:gd name="T0" fmla="*/ 706 w 718"/>
                <a:gd name="T1" fmla="*/ 0 h 383"/>
                <a:gd name="T2" fmla="*/ 11 w 718"/>
                <a:gd name="T3" fmla="*/ 0 h 383"/>
                <a:gd name="T4" fmla="*/ 7 w 718"/>
                <a:gd name="T5" fmla="*/ 2 h 383"/>
                <a:gd name="T6" fmla="*/ 3 w 718"/>
                <a:gd name="T7" fmla="*/ 4 h 383"/>
                <a:gd name="T8" fmla="*/ 0 w 718"/>
                <a:gd name="T9" fmla="*/ 8 h 383"/>
                <a:gd name="T10" fmla="*/ 0 w 718"/>
                <a:gd name="T11" fmla="*/ 12 h 383"/>
                <a:gd name="T12" fmla="*/ 0 w 718"/>
                <a:gd name="T13" fmla="*/ 251 h 383"/>
                <a:gd name="T14" fmla="*/ 0 w 718"/>
                <a:gd name="T15" fmla="*/ 256 h 383"/>
                <a:gd name="T16" fmla="*/ 3 w 718"/>
                <a:gd name="T17" fmla="*/ 260 h 383"/>
                <a:gd name="T18" fmla="*/ 7 w 718"/>
                <a:gd name="T19" fmla="*/ 262 h 383"/>
                <a:gd name="T20" fmla="*/ 11 w 718"/>
                <a:gd name="T21" fmla="*/ 263 h 383"/>
                <a:gd name="T22" fmla="*/ 130 w 718"/>
                <a:gd name="T23" fmla="*/ 263 h 383"/>
                <a:gd name="T24" fmla="*/ 142 w 718"/>
                <a:gd name="T25" fmla="*/ 263 h 383"/>
                <a:gd name="T26" fmla="*/ 142 w 718"/>
                <a:gd name="T27" fmla="*/ 275 h 383"/>
                <a:gd name="T28" fmla="*/ 142 w 718"/>
                <a:gd name="T29" fmla="*/ 360 h 383"/>
                <a:gd name="T30" fmla="*/ 142 w 718"/>
                <a:gd name="T31" fmla="*/ 383 h 383"/>
                <a:gd name="T32" fmla="*/ 207 w 718"/>
                <a:gd name="T33" fmla="*/ 336 h 383"/>
                <a:gd name="T34" fmla="*/ 233 w 718"/>
                <a:gd name="T35" fmla="*/ 317 h 383"/>
                <a:gd name="T36" fmla="*/ 299 w 718"/>
                <a:gd name="T37" fmla="*/ 266 h 383"/>
                <a:gd name="T38" fmla="*/ 299 w 718"/>
                <a:gd name="T39" fmla="*/ 266 h 383"/>
                <a:gd name="T40" fmla="*/ 299 w 718"/>
                <a:gd name="T41" fmla="*/ 266 h 383"/>
                <a:gd name="T42" fmla="*/ 303 w 718"/>
                <a:gd name="T43" fmla="*/ 263 h 383"/>
                <a:gd name="T44" fmla="*/ 306 w 718"/>
                <a:gd name="T45" fmla="*/ 263 h 383"/>
                <a:gd name="T46" fmla="*/ 706 w 718"/>
                <a:gd name="T47" fmla="*/ 263 h 383"/>
                <a:gd name="T48" fmla="*/ 711 w 718"/>
                <a:gd name="T49" fmla="*/ 262 h 383"/>
                <a:gd name="T50" fmla="*/ 714 w 718"/>
                <a:gd name="T51" fmla="*/ 260 h 383"/>
                <a:gd name="T52" fmla="*/ 717 w 718"/>
                <a:gd name="T53" fmla="*/ 256 h 383"/>
                <a:gd name="T54" fmla="*/ 718 w 718"/>
                <a:gd name="T55" fmla="*/ 251 h 383"/>
                <a:gd name="T56" fmla="*/ 718 w 718"/>
                <a:gd name="T57" fmla="*/ 12 h 383"/>
                <a:gd name="T58" fmla="*/ 717 w 718"/>
                <a:gd name="T59" fmla="*/ 8 h 383"/>
                <a:gd name="T60" fmla="*/ 714 w 718"/>
                <a:gd name="T61" fmla="*/ 4 h 383"/>
                <a:gd name="T62" fmla="*/ 711 w 718"/>
                <a:gd name="T63" fmla="*/ 2 h 383"/>
                <a:gd name="T64" fmla="*/ 706 w 718"/>
                <a:gd name="T6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383">
                  <a:moveTo>
                    <a:pt x="706" y="0"/>
                  </a:moveTo>
                  <a:lnTo>
                    <a:pt x="11" y="0"/>
                  </a:lnTo>
                  <a:lnTo>
                    <a:pt x="7" y="2"/>
                  </a:lnTo>
                  <a:lnTo>
                    <a:pt x="3" y="4"/>
                  </a:lnTo>
                  <a:lnTo>
                    <a:pt x="0" y="8"/>
                  </a:lnTo>
                  <a:lnTo>
                    <a:pt x="0" y="12"/>
                  </a:lnTo>
                  <a:lnTo>
                    <a:pt x="0" y="251"/>
                  </a:lnTo>
                  <a:lnTo>
                    <a:pt x="0" y="256"/>
                  </a:lnTo>
                  <a:lnTo>
                    <a:pt x="3" y="260"/>
                  </a:lnTo>
                  <a:lnTo>
                    <a:pt x="7" y="262"/>
                  </a:lnTo>
                  <a:lnTo>
                    <a:pt x="11" y="263"/>
                  </a:lnTo>
                  <a:lnTo>
                    <a:pt x="130" y="263"/>
                  </a:lnTo>
                  <a:lnTo>
                    <a:pt x="142" y="263"/>
                  </a:lnTo>
                  <a:lnTo>
                    <a:pt x="142" y="275"/>
                  </a:lnTo>
                  <a:lnTo>
                    <a:pt x="142" y="360"/>
                  </a:lnTo>
                  <a:lnTo>
                    <a:pt x="142" y="383"/>
                  </a:lnTo>
                  <a:lnTo>
                    <a:pt x="207" y="336"/>
                  </a:lnTo>
                  <a:lnTo>
                    <a:pt x="233" y="317"/>
                  </a:lnTo>
                  <a:lnTo>
                    <a:pt x="299" y="266"/>
                  </a:lnTo>
                  <a:lnTo>
                    <a:pt x="299" y="266"/>
                  </a:lnTo>
                  <a:lnTo>
                    <a:pt x="299" y="266"/>
                  </a:lnTo>
                  <a:lnTo>
                    <a:pt x="303" y="263"/>
                  </a:lnTo>
                  <a:lnTo>
                    <a:pt x="306" y="263"/>
                  </a:lnTo>
                  <a:lnTo>
                    <a:pt x="706" y="263"/>
                  </a:lnTo>
                  <a:lnTo>
                    <a:pt x="711" y="262"/>
                  </a:lnTo>
                  <a:lnTo>
                    <a:pt x="714" y="260"/>
                  </a:lnTo>
                  <a:lnTo>
                    <a:pt x="717" y="256"/>
                  </a:lnTo>
                  <a:lnTo>
                    <a:pt x="718" y="251"/>
                  </a:lnTo>
                  <a:lnTo>
                    <a:pt x="718" y="12"/>
                  </a:lnTo>
                  <a:lnTo>
                    <a:pt x="717" y="8"/>
                  </a:lnTo>
                  <a:lnTo>
                    <a:pt x="714" y="4"/>
                  </a:lnTo>
                  <a:lnTo>
                    <a:pt x="711" y="2"/>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50" name="Forma libre: Forma 59">
            <a:extLst>
              <a:ext uri="{FF2B5EF4-FFF2-40B4-BE49-F238E27FC236}">
                <a16:creationId xmlns:a16="http://schemas.microsoft.com/office/drawing/2014/main" id="{8CA57526-D4D7-4317-AF93-78100FF5F141}"/>
              </a:ext>
              <a:ext uri="{C183D7F6-B498-43B3-948B-1728B52AA6E4}">
                <adec:decorative xmlns:adec="http://schemas.microsoft.com/office/drawing/2017/decorative" xmlns="" val="1"/>
              </a:ext>
            </a:extLst>
          </p:cNvPr>
          <p:cNvSpPr/>
          <p:nvPr/>
        </p:nvSpPr>
        <p:spPr>
          <a:xfrm>
            <a:off x="9108143" y="-6892"/>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51" name="Picture 2" descr="Turanzas - Abogados Tributarios">
            <a:extLst>
              <a:ext uri="{FF2B5EF4-FFF2-40B4-BE49-F238E27FC236}">
                <a16:creationId xmlns:a16="http://schemas.microsoft.com/office/drawing/2014/main" id="{39F5DF16-1078-4F86-AE44-9AC6FEADCED6}"/>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9801726" y="222729"/>
            <a:ext cx="2287907" cy="44209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Lataxnet">
            <a:extLst>
              <a:ext uri="{FF2B5EF4-FFF2-40B4-BE49-F238E27FC236}">
                <a16:creationId xmlns:a16="http://schemas.microsoft.com/office/drawing/2014/main" id="{F7D30459-47B6-447E-BDD2-EFCB0F022BD2}"/>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9796209" y="6118052"/>
            <a:ext cx="2399616" cy="749880"/>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33" name="Imagen 32" descr="Imagen que contiene dibujo, plato&#10;&#10;Descripción generada automáticamente">
            <a:extLst>
              <a:ext uri="{FF2B5EF4-FFF2-40B4-BE49-F238E27FC236}">
                <a16:creationId xmlns:a16="http://schemas.microsoft.com/office/drawing/2014/main" id="{B5879E87-2D81-4B72-A8D8-93B69BF2D04C}"/>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2486256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cstate="print"/>
          <a:stretch>
            <a:fillRect/>
          </a:stretch>
        </p:blipFill>
        <p:spPr>
          <a:xfrm>
            <a:off x="0" y="0"/>
            <a:ext cx="12192000" cy="2095415"/>
          </a:xfrm>
          <a:prstGeom prst="rect">
            <a:avLst/>
          </a:prstGeom>
        </p:spPr>
      </p:pic>
      <p:sp>
        <p:nvSpPr>
          <p:cNvPr id="182" name="Título 2">
            <a:extLst>
              <a:ext uri="{FF2B5EF4-FFF2-40B4-BE49-F238E27FC236}">
                <a16:creationId xmlns:a16="http://schemas.microsoft.com/office/drawing/2014/main" id="{39DA6225-9300-438D-8C7A-924956B4C72B}"/>
              </a:ext>
            </a:extLst>
          </p:cNvPr>
          <p:cNvSpPr>
            <a:spLocks noGrp="1"/>
          </p:cNvSpPr>
          <p:nvPr>
            <p:ph type="title"/>
          </p:nvPr>
        </p:nvSpPr>
        <p:spPr>
          <a:xfrm>
            <a:off x="2225813" y="-7318"/>
            <a:ext cx="3349070" cy="1325563"/>
          </a:xfrm>
        </p:spPr>
        <p:txBody>
          <a:bodyPr rtlCol="0"/>
          <a:lstStyle/>
          <a:p>
            <a:pPr rtl="0"/>
            <a:r>
              <a:rPr lang="es-ES" dirty="0">
                <a:solidFill>
                  <a:schemeClr val="bg1"/>
                </a:solidFill>
              </a:rPr>
              <a:t>PANAMA</a:t>
            </a:r>
          </a:p>
        </p:txBody>
      </p:sp>
      <p:sp>
        <p:nvSpPr>
          <p:cNvPr id="183" name="objeto 5" descr="Rectángulo beige">
            <a:extLst>
              <a:ext uri="{FF2B5EF4-FFF2-40B4-BE49-F238E27FC236}">
                <a16:creationId xmlns:a16="http://schemas.microsoft.com/office/drawing/2014/main" id="{09C2941C-866F-4AF4-B58B-3C23A81FA84F}"/>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sp>
        <p:nvSpPr>
          <p:cNvPr id="221" name="Forma libre: Forma 59">
            <a:extLst>
              <a:ext uri="{FF2B5EF4-FFF2-40B4-BE49-F238E27FC236}">
                <a16:creationId xmlns:a16="http://schemas.microsoft.com/office/drawing/2014/main" id="{A648CB2B-1F77-4D6F-8854-B234E0DF9821}"/>
              </a:ext>
              <a:ext uri="{C183D7F6-B498-43B3-948B-1728B52AA6E4}">
                <adec:decorative xmlns:adec="http://schemas.microsoft.com/office/drawing/2017/decorative" xmlns="" val="1"/>
              </a:ext>
            </a:extLst>
          </p:cNvPr>
          <p:cNvSpPr/>
          <p:nvPr/>
        </p:nvSpPr>
        <p:spPr>
          <a:xfrm>
            <a:off x="9108143" y="-6892"/>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33794" name="Picture 2" descr="Flag of Panama - Wikipedia">
            <a:extLst>
              <a:ext uri="{FF2B5EF4-FFF2-40B4-BE49-F238E27FC236}">
                <a16:creationId xmlns:a16="http://schemas.microsoft.com/office/drawing/2014/main" id="{251C1710-0D40-4E8E-B5EE-968577EBDDF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9902" y="136009"/>
            <a:ext cx="1131107" cy="754071"/>
          </a:xfrm>
          <a:prstGeom prst="ellipse">
            <a:avLst/>
          </a:prstGeom>
          <a:ln>
            <a:noFill/>
          </a:ln>
          <a:effectLst>
            <a:softEdge rad="50800"/>
          </a:effectLst>
          <a:extLst>
            <a:ext uri="{909E8E84-426E-40DD-AFC4-6F175D3DCCD1}">
              <a14:hiddenFill xmlns:a14="http://schemas.microsoft.com/office/drawing/2010/main">
                <a:solidFill>
                  <a:srgbClr val="FFFFFF"/>
                </a:solidFill>
              </a14:hiddenFill>
            </a:ext>
          </a:extLst>
        </p:spPr>
      </p:pic>
      <p:grpSp>
        <p:nvGrpSpPr>
          <p:cNvPr id="2" name="Grupo 76">
            <a:extLst>
              <a:ext uri="{FF2B5EF4-FFF2-40B4-BE49-F238E27FC236}">
                <a16:creationId xmlns:a16="http://schemas.microsoft.com/office/drawing/2014/main" id="{1106AD1F-F09D-4C24-AD91-A07F0AC0F43F}"/>
              </a:ext>
              <a:ext uri="{C183D7F6-B498-43B3-948B-1728B52AA6E4}">
                <adec:decorative xmlns:adec="http://schemas.microsoft.com/office/drawing/2017/decorative" xmlns="" val="1"/>
              </a:ext>
            </a:extLst>
          </p:cNvPr>
          <p:cNvGrpSpPr/>
          <p:nvPr/>
        </p:nvGrpSpPr>
        <p:grpSpPr>
          <a:xfrm>
            <a:off x="304800" y="1620658"/>
            <a:ext cx="3419021" cy="4751046"/>
            <a:chOff x="304800" y="1577182"/>
            <a:chExt cx="3419021" cy="2214588"/>
          </a:xfrm>
          <a:effectLst>
            <a:outerShdw blurRad="50800" dist="38100" dir="5400000" algn="t" rotWithShape="0">
              <a:prstClr val="black">
                <a:alpha val="20000"/>
              </a:prstClr>
            </a:outerShdw>
          </a:effectLst>
        </p:grpSpPr>
        <p:sp>
          <p:nvSpPr>
            <p:cNvPr id="78" name="Rectángulo 77">
              <a:extLst>
                <a:ext uri="{FF2B5EF4-FFF2-40B4-BE49-F238E27FC236}">
                  <a16:creationId xmlns:a16="http://schemas.microsoft.com/office/drawing/2014/main" id="{1C6F2B68-6510-4FA5-8215-56B5D3265293}"/>
                </a:ext>
              </a:extLst>
            </p:cNvPr>
            <p:cNvSpPr/>
            <p:nvPr/>
          </p:nvSpPr>
          <p:spPr>
            <a:xfrm>
              <a:off x="304800" y="1577182"/>
              <a:ext cx="3419021" cy="3063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79" name="Rectángulo 78">
              <a:extLst>
                <a:ext uri="{FF2B5EF4-FFF2-40B4-BE49-F238E27FC236}">
                  <a16:creationId xmlns:a16="http://schemas.microsoft.com/office/drawing/2014/main" id="{163DAD6A-9D4B-441D-92DA-0C786351E4A2}"/>
                </a:ext>
              </a:extLst>
            </p:cNvPr>
            <p:cNvSpPr/>
            <p:nvPr/>
          </p:nvSpPr>
          <p:spPr>
            <a:xfrm>
              <a:off x="304800" y="1867944"/>
              <a:ext cx="3419021" cy="1923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81" name="Elipse 80">
            <a:extLst>
              <a:ext uri="{FF2B5EF4-FFF2-40B4-BE49-F238E27FC236}">
                <a16:creationId xmlns:a16="http://schemas.microsoft.com/office/drawing/2014/main" id="{FC3F45E0-7C4E-4523-8CBC-A81C1776685F}"/>
              </a:ext>
              <a:ext uri="{C183D7F6-B498-43B3-948B-1728B52AA6E4}">
                <adec:decorative xmlns:adec="http://schemas.microsoft.com/office/drawing/2017/decorative" xmlns="" val="1"/>
              </a:ext>
            </a:extLst>
          </p:cNvPr>
          <p:cNvSpPr/>
          <p:nvPr/>
        </p:nvSpPr>
        <p:spPr>
          <a:xfrm>
            <a:off x="1717782" y="1338497"/>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3" name="Grupo 81">
            <a:extLst>
              <a:ext uri="{FF2B5EF4-FFF2-40B4-BE49-F238E27FC236}">
                <a16:creationId xmlns:a16="http://schemas.microsoft.com/office/drawing/2014/main" id="{04EE7D0F-7B17-4205-8237-2E3EF8DDCF65}"/>
              </a:ext>
              <a:ext uri="{C183D7F6-B498-43B3-948B-1728B52AA6E4}">
                <adec:decorative xmlns:adec="http://schemas.microsoft.com/office/drawing/2017/decorative" xmlns="" val="1"/>
              </a:ext>
            </a:extLst>
          </p:cNvPr>
          <p:cNvGrpSpPr/>
          <p:nvPr/>
        </p:nvGrpSpPr>
        <p:grpSpPr>
          <a:xfrm>
            <a:off x="4386489" y="1641350"/>
            <a:ext cx="3419021" cy="4698268"/>
            <a:chOff x="304800" y="1577182"/>
            <a:chExt cx="3419021" cy="2214588"/>
          </a:xfrm>
          <a:effectLst>
            <a:outerShdw blurRad="50800" dist="38100" dir="5400000" algn="t" rotWithShape="0">
              <a:prstClr val="black">
                <a:alpha val="20000"/>
              </a:prstClr>
            </a:outerShdw>
          </a:effectLst>
        </p:grpSpPr>
        <p:sp>
          <p:nvSpPr>
            <p:cNvPr id="83" name="Rectángulo 82">
              <a:extLst>
                <a:ext uri="{FF2B5EF4-FFF2-40B4-BE49-F238E27FC236}">
                  <a16:creationId xmlns:a16="http://schemas.microsoft.com/office/drawing/2014/main" id="{4686FC51-5928-460B-B1D8-5C849F96A5BF}"/>
                </a:ext>
              </a:extLst>
            </p:cNvPr>
            <p:cNvSpPr/>
            <p:nvPr/>
          </p:nvSpPr>
          <p:spPr>
            <a:xfrm>
              <a:off x="304800" y="1577182"/>
              <a:ext cx="3419021" cy="28391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84" name="Rectángulo 83">
              <a:extLst>
                <a:ext uri="{FF2B5EF4-FFF2-40B4-BE49-F238E27FC236}">
                  <a16:creationId xmlns:a16="http://schemas.microsoft.com/office/drawing/2014/main" id="{8AF5FFA9-2380-4FDC-84E4-4B3FD050393C}"/>
                </a:ext>
              </a:extLst>
            </p:cNvPr>
            <p:cNvSpPr/>
            <p:nvPr/>
          </p:nvSpPr>
          <p:spPr>
            <a:xfrm>
              <a:off x="304800" y="1869703"/>
              <a:ext cx="3419021" cy="1922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85" name="Elipse 84">
            <a:extLst>
              <a:ext uri="{FF2B5EF4-FFF2-40B4-BE49-F238E27FC236}">
                <a16:creationId xmlns:a16="http://schemas.microsoft.com/office/drawing/2014/main" id="{81D6E011-E903-4BFA-9390-6BFBF68A0E54}"/>
              </a:ext>
              <a:ext uri="{C183D7F6-B498-43B3-948B-1728B52AA6E4}">
                <adec:decorative xmlns:adec="http://schemas.microsoft.com/office/drawing/2017/decorative" xmlns="" val="1"/>
              </a:ext>
            </a:extLst>
          </p:cNvPr>
          <p:cNvSpPr/>
          <p:nvPr/>
        </p:nvSpPr>
        <p:spPr>
          <a:xfrm>
            <a:off x="5767387" y="1338497"/>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86" name="Rectángulo 85">
            <a:extLst>
              <a:ext uri="{FF2B5EF4-FFF2-40B4-BE49-F238E27FC236}">
                <a16:creationId xmlns:a16="http://schemas.microsoft.com/office/drawing/2014/main" id="{7BCEE5BC-FE99-44AF-A727-826F24119D00}"/>
              </a:ext>
            </a:extLst>
          </p:cNvPr>
          <p:cNvSpPr/>
          <p:nvPr/>
        </p:nvSpPr>
        <p:spPr>
          <a:xfrm>
            <a:off x="8467385" y="1641349"/>
            <a:ext cx="3419021" cy="65722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88" name="Elipse 87">
            <a:extLst>
              <a:ext uri="{FF2B5EF4-FFF2-40B4-BE49-F238E27FC236}">
                <a16:creationId xmlns:a16="http://schemas.microsoft.com/office/drawing/2014/main" id="{B996E53A-8C4B-4391-A9FF-77ADD323F755}"/>
              </a:ext>
              <a:ext uri="{C183D7F6-B498-43B3-948B-1728B52AA6E4}">
                <adec:decorative xmlns:adec="http://schemas.microsoft.com/office/drawing/2017/decorative" xmlns="" val="1"/>
              </a:ext>
            </a:extLst>
          </p:cNvPr>
          <p:cNvSpPr/>
          <p:nvPr/>
        </p:nvSpPr>
        <p:spPr>
          <a:xfrm>
            <a:off x="9848283" y="1338497"/>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90" name="Picture 2" descr="Temporizador de cronómetro - Descargar PNG/SVG transparente">
            <a:extLst>
              <a:ext uri="{FF2B5EF4-FFF2-40B4-BE49-F238E27FC236}">
                <a16:creationId xmlns:a16="http://schemas.microsoft.com/office/drawing/2014/main" id="{7D2061BE-72EA-4B92-B7C1-44E36DC9F29F}"/>
              </a:ext>
            </a:extLst>
          </p:cNvPr>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83907" y="137193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91" name="Forma libre 5" descr="icono de flechas">
            <a:extLst>
              <a:ext uri="{FF2B5EF4-FFF2-40B4-BE49-F238E27FC236}">
                <a16:creationId xmlns:a16="http://schemas.microsoft.com/office/drawing/2014/main" id="{DCCCF332-3D0D-4E01-9210-88F3174B628D}"/>
              </a:ext>
            </a:extLst>
          </p:cNvPr>
          <p:cNvSpPr>
            <a:spLocks noChangeAspect="1" noEditPoints="1"/>
          </p:cNvSpPr>
          <p:nvPr/>
        </p:nvSpPr>
        <p:spPr bwMode="auto">
          <a:xfrm rot="10800000">
            <a:off x="5888774" y="1425485"/>
            <a:ext cx="465507" cy="50400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a:effectLst>
            <a:softEdge rad="0"/>
          </a:effectLst>
        </p:spPr>
        <p:txBody>
          <a:bodyPr vert="horz" wrap="square" lIns="91440" tIns="45720" rIns="91440" bIns="45720" numCol="1" rtlCol="0" anchor="t" anchorCtr="0" compatLnSpc="1">
            <a:prstTxWarp prst="textNoShape">
              <a:avLst/>
            </a:prstTxWarp>
          </a:bodyPr>
          <a:lstStyle/>
          <a:p>
            <a:pPr rtl="0"/>
            <a:endParaRPr lang="es-ES" dirty="0"/>
          </a:p>
        </p:txBody>
      </p:sp>
      <p:pic>
        <p:nvPicPr>
          <p:cNvPr id="92" name="Picture 4" descr="billete de dinero en dólares en una mano - Iconos gratis de comercio">
            <a:extLst>
              <a:ext uri="{FF2B5EF4-FFF2-40B4-BE49-F238E27FC236}">
                <a16:creationId xmlns:a16="http://schemas.microsoft.com/office/drawing/2014/main" id="{C93DEE45-8C52-4F4F-A647-FF9CF9261E23}"/>
              </a:ext>
            </a:extLst>
          </p:cNvPr>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23124" y="141544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93" name="Rectángulo 92">
            <a:extLst>
              <a:ext uri="{FF2B5EF4-FFF2-40B4-BE49-F238E27FC236}">
                <a16:creationId xmlns:a16="http://schemas.microsoft.com/office/drawing/2014/main" id="{96176FFF-E36C-4044-BA59-8DD2B94940EF}"/>
              </a:ext>
            </a:extLst>
          </p:cNvPr>
          <p:cNvSpPr/>
          <p:nvPr/>
        </p:nvSpPr>
        <p:spPr>
          <a:xfrm>
            <a:off x="8467385" y="2277881"/>
            <a:ext cx="3419021" cy="3513319"/>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94" name="CuadroTexto 93">
            <a:extLst>
              <a:ext uri="{FF2B5EF4-FFF2-40B4-BE49-F238E27FC236}">
                <a16:creationId xmlns:a16="http://schemas.microsoft.com/office/drawing/2014/main" id="{45F435C2-4C79-4B7F-B5DE-317A9A82E644}"/>
              </a:ext>
            </a:extLst>
          </p:cNvPr>
          <p:cNvSpPr txBox="1"/>
          <p:nvPr/>
        </p:nvSpPr>
        <p:spPr>
          <a:xfrm>
            <a:off x="8474518" y="2369442"/>
            <a:ext cx="3464024" cy="1277273"/>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Exemption for micro, small and medium enterprises is extended for one year, provided that the 2 years of exemption from income tax for micro, small and medium-sized enterprises have expired in the 2019 or 2020 fiscal period, such exemption will extended for an additional year.</a:t>
            </a:r>
          </a:p>
          <a:p>
            <a:pPr marL="171450" indent="-171450" algn="just">
              <a:buFont typeface="Wingdings" panose="05000000000000000000" pitchFamily="2" charset="2"/>
              <a:buChar char="Ø"/>
            </a:pPr>
            <a:endParaRPr lang="en-US" sz="1100" dirty="0"/>
          </a:p>
        </p:txBody>
      </p:sp>
      <p:sp>
        <p:nvSpPr>
          <p:cNvPr id="95" name="CuadroTexto 94">
            <a:extLst>
              <a:ext uri="{FF2B5EF4-FFF2-40B4-BE49-F238E27FC236}">
                <a16:creationId xmlns:a16="http://schemas.microsoft.com/office/drawing/2014/main" id="{769EF8A1-F7C8-4CBC-A850-FA4FC9492484}"/>
              </a:ext>
            </a:extLst>
          </p:cNvPr>
          <p:cNvSpPr txBox="1"/>
          <p:nvPr/>
        </p:nvSpPr>
        <p:spPr>
          <a:xfrm>
            <a:off x="282695" y="2366081"/>
            <a:ext cx="3464024" cy="3816429"/>
          </a:xfrm>
          <a:prstGeom prst="rect">
            <a:avLst/>
          </a:prstGeom>
          <a:noFill/>
        </p:spPr>
        <p:txBody>
          <a:bodyPr wrap="square" rtlCol="0">
            <a:spAutoFit/>
          </a:bodyPr>
          <a:lstStyle/>
          <a:p>
            <a:pPr marL="171450" lvl="0" indent="-171450" algn="just">
              <a:buFont typeface="Wingdings" panose="05000000000000000000" pitchFamily="2" charset="2"/>
              <a:buChar char="Ø"/>
            </a:pPr>
            <a:r>
              <a:rPr lang="en-US" sz="1100" u="sng" dirty="0"/>
              <a:t>Extension of the term of the agreed payment arrangements: </a:t>
            </a:r>
            <a:r>
              <a:rPr lang="en-US" sz="1100" dirty="0"/>
              <a:t>taxpayers who have outstanding balances with the General Revenue Directorate (DGI) may set up a payment arrangement until June 30th, 2020, after paying 25% of the nominal amount owed. The term for full compliance of said payment arrangements will be until December 31st, 2020.</a:t>
            </a:r>
            <a:endParaRPr lang="es-ES" sz="1100" dirty="0"/>
          </a:p>
          <a:p>
            <a:pPr marL="171450" indent="-171450" algn="just"/>
            <a:endParaRPr lang="es-ES" sz="1100" dirty="0"/>
          </a:p>
          <a:p>
            <a:pPr marL="171450" lvl="0" indent="-171450" algn="just">
              <a:buFont typeface="Wingdings" panose="05000000000000000000" pitchFamily="2" charset="2"/>
              <a:buChar char="Ø"/>
            </a:pPr>
            <a:r>
              <a:rPr lang="es-ES" sz="1100" dirty="0"/>
              <a:t> </a:t>
            </a:r>
            <a:r>
              <a:rPr lang="en-US" sz="1100" dirty="0"/>
              <a:t>Decree No. 251 authorizes a term of 120 calendar days is granted, for the payment of taxes that are due or that would be due within said period that are within the competence of the Tax Authority (</a:t>
            </a:r>
            <a:r>
              <a:rPr lang="en-US" sz="1100" dirty="0" err="1"/>
              <a:t>i.e</a:t>
            </a:r>
            <a:r>
              <a:rPr lang="en-US" sz="1100" dirty="0"/>
              <a:t> the DGI) , which it would not generate surcharges, interest and fines</a:t>
            </a:r>
            <a:endParaRPr lang="es-ES" sz="1100" dirty="0"/>
          </a:p>
          <a:p>
            <a:pPr marL="171450" indent="-171450" algn="just"/>
            <a:endParaRPr lang="es-ES" sz="1100" dirty="0"/>
          </a:p>
          <a:p>
            <a:pPr marL="171450" lvl="0" indent="-171450" algn="just">
              <a:buFont typeface="Wingdings" panose="05000000000000000000" pitchFamily="2" charset="2"/>
              <a:buChar char="Ø"/>
            </a:pPr>
            <a:r>
              <a:rPr lang="en-US" sz="1100" dirty="0"/>
              <a:t>Presentation of Income Statements for individuals and legal entities: would be able to submit their income tax return for the fiscal year 2019, until May 30</a:t>
            </a:r>
            <a:r>
              <a:rPr lang="en-US" sz="1100" baseline="30000" dirty="0"/>
              <a:t>th</a:t>
            </a:r>
            <a:r>
              <a:rPr lang="en-US" sz="1100" dirty="0"/>
              <a:t>, 2020. </a:t>
            </a:r>
            <a:endParaRPr lang="es-ES" sz="1100" dirty="0"/>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endParaRPr lang="en-US" sz="1100" dirty="0"/>
          </a:p>
        </p:txBody>
      </p:sp>
      <p:sp>
        <p:nvSpPr>
          <p:cNvPr id="96" name="CuadroTexto 95">
            <a:extLst>
              <a:ext uri="{FF2B5EF4-FFF2-40B4-BE49-F238E27FC236}">
                <a16:creationId xmlns:a16="http://schemas.microsoft.com/office/drawing/2014/main" id="{B3D6FAFD-02A4-4374-820F-EDB208B843EE}"/>
              </a:ext>
            </a:extLst>
          </p:cNvPr>
          <p:cNvSpPr txBox="1"/>
          <p:nvPr/>
        </p:nvSpPr>
        <p:spPr>
          <a:xfrm>
            <a:off x="4355457" y="2362740"/>
            <a:ext cx="3464024" cy="1446550"/>
          </a:xfrm>
          <a:prstGeom prst="rect">
            <a:avLst/>
          </a:prstGeom>
          <a:noFill/>
        </p:spPr>
        <p:txBody>
          <a:bodyPr wrap="square" rtlCol="0">
            <a:spAutoFit/>
          </a:bodyPr>
          <a:lstStyle/>
          <a:p>
            <a:pPr marL="171450" lvl="0" indent="-171450" algn="just">
              <a:buFont typeface="Wingdings" panose="05000000000000000000" pitchFamily="2" charset="2"/>
              <a:buChar char="Ø"/>
            </a:pPr>
            <a:r>
              <a:rPr lang="en-US" sz="1100" dirty="0"/>
              <a:t>Modification in income tariffs in the national import tariff and other provisions, such as face masks, gloves and robes and aprons for medical or surgical use,  valid for 6 months </a:t>
            </a:r>
            <a:endParaRPr lang="es-ES" sz="1100" dirty="0"/>
          </a:p>
          <a:p>
            <a:pPr algn="just"/>
            <a:endParaRPr lang="es-ES" sz="1100" dirty="0"/>
          </a:p>
          <a:p>
            <a:pPr marL="449263" lvl="1" indent="-171450" algn="just">
              <a:buFont typeface="Wingdings" panose="05000000000000000000" pitchFamily="2" charset="2"/>
              <a:buChar char="§"/>
            </a:pPr>
            <a:r>
              <a:rPr lang="en-US" sz="1100" dirty="0"/>
              <a:t>It is important to note that this measure does not change the percentage corresponding to the ITBMS (VAT).</a:t>
            </a:r>
          </a:p>
        </p:txBody>
      </p:sp>
      <p:pic>
        <p:nvPicPr>
          <p:cNvPr id="28" name="Picture 2" descr="Rivera bolivar y castañedas - Gente Calificada">
            <a:extLst>
              <a:ext uri="{FF2B5EF4-FFF2-40B4-BE49-F238E27FC236}">
                <a16:creationId xmlns:a16="http://schemas.microsoft.com/office/drawing/2014/main" id="{CA420299-5BFB-4A92-B8CB-619E4BA0AFF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75124" y="-48081"/>
            <a:ext cx="1679583" cy="101621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Lataxnet">
            <a:extLst>
              <a:ext uri="{FF2B5EF4-FFF2-40B4-BE49-F238E27FC236}">
                <a16:creationId xmlns:a16="http://schemas.microsoft.com/office/drawing/2014/main" id="{66683B7D-A639-4D1D-BB6C-F8281498095E}"/>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29" name="Imagen 28" descr="Imagen que contiene dibujo, plato&#10;&#10;Descripción generada automáticamente">
            <a:extLst>
              <a:ext uri="{FF2B5EF4-FFF2-40B4-BE49-F238E27FC236}">
                <a16:creationId xmlns:a16="http://schemas.microsoft.com/office/drawing/2014/main" id="{84AEA08A-6113-492D-9B99-BB47C7C1AA55}"/>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977532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cstate="print"/>
          <a:stretch>
            <a:fillRect/>
          </a:stretch>
        </p:blipFill>
        <p:spPr>
          <a:xfrm>
            <a:off x="0" y="-7318"/>
            <a:ext cx="12192000" cy="2102733"/>
          </a:xfrm>
          <a:prstGeom prst="rect">
            <a:avLst/>
          </a:prstGeom>
        </p:spPr>
      </p:pic>
      <p:sp>
        <p:nvSpPr>
          <p:cNvPr id="62" name="Título 2">
            <a:extLst>
              <a:ext uri="{FF2B5EF4-FFF2-40B4-BE49-F238E27FC236}">
                <a16:creationId xmlns:a16="http://schemas.microsoft.com/office/drawing/2014/main" id="{24ACDB66-C4FB-447C-A31F-A64A0AA2D8F9}"/>
              </a:ext>
            </a:extLst>
          </p:cNvPr>
          <p:cNvSpPr>
            <a:spLocks noGrp="1"/>
          </p:cNvSpPr>
          <p:nvPr>
            <p:ph type="title"/>
          </p:nvPr>
        </p:nvSpPr>
        <p:spPr>
          <a:xfrm>
            <a:off x="2225813" y="-7318"/>
            <a:ext cx="3349070" cy="1325563"/>
          </a:xfrm>
        </p:spPr>
        <p:txBody>
          <a:bodyPr rtlCol="0"/>
          <a:lstStyle/>
          <a:p>
            <a:pPr rtl="0"/>
            <a:r>
              <a:rPr lang="es-ES" dirty="0">
                <a:solidFill>
                  <a:schemeClr val="bg1"/>
                </a:solidFill>
              </a:rPr>
              <a:t>PANAMA</a:t>
            </a:r>
          </a:p>
        </p:txBody>
      </p:sp>
      <p:sp>
        <p:nvSpPr>
          <p:cNvPr id="63" name="objeto 5" descr="Rectángulo beige">
            <a:extLst>
              <a:ext uri="{FF2B5EF4-FFF2-40B4-BE49-F238E27FC236}">
                <a16:creationId xmlns:a16="http://schemas.microsoft.com/office/drawing/2014/main" id="{52FAB553-9300-4E1A-94EC-915C1934ECE9}"/>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66" name="Picture 2" descr="Flag of Panama - Wikipedia">
            <a:extLst>
              <a:ext uri="{FF2B5EF4-FFF2-40B4-BE49-F238E27FC236}">
                <a16:creationId xmlns:a16="http://schemas.microsoft.com/office/drawing/2014/main" id="{39B6B005-8457-4243-A314-EDF62609FF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9902" y="136009"/>
            <a:ext cx="1131107" cy="754071"/>
          </a:xfrm>
          <a:prstGeom prst="ellipse">
            <a:avLst/>
          </a:prstGeom>
          <a:ln>
            <a:noFill/>
          </a:ln>
          <a:effectLst>
            <a:softEdge rad="50800"/>
          </a:effectLst>
          <a:extLst>
            <a:ext uri="{909E8E84-426E-40DD-AFC4-6F175D3DCCD1}">
              <a14:hiddenFill xmlns:a14="http://schemas.microsoft.com/office/drawing/2010/main">
                <a:solidFill>
                  <a:srgbClr val="FFFFFF"/>
                </a:solidFill>
              </a14:hiddenFill>
            </a:ext>
          </a:extLst>
        </p:spPr>
      </p:pic>
      <p:grpSp>
        <p:nvGrpSpPr>
          <p:cNvPr id="2" name="Grupo 66">
            <a:extLst>
              <a:ext uri="{FF2B5EF4-FFF2-40B4-BE49-F238E27FC236}">
                <a16:creationId xmlns:a16="http://schemas.microsoft.com/office/drawing/2014/main" id="{2107E7BC-AE72-4CF5-98AA-D1A3C4949783}"/>
              </a:ext>
              <a:ext uri="{C183D7F6-B498-43B3-948B-1728B52AA6E4}">
                <adec:decorative xmlns:adec="http://schemas.microsoft.com/office/drawing/2017/decorative" xmlns="" val="1"/>
              </a:ext>
            </a:extLst>
          </p:cNvPr>
          <p:cNvGrpSpPr/>
          <p:nvPr/>
        </p:nvGrpSpPr>
        <p:grpSpPr>
          <a:xfrm>
            <a:off x="304800" y="1604616"/>
            <a:ext cx="3419021" cy="2652592"/>
            <a:chOff x="304800" y="1577182"/>
            <a:chExt cx="3419021" cy="1236443"/>
          </a:xfrm>
          <a:effectLst>
            <a:outerShdw blurRad="50800" dist="38100" dir="5400000" algn="t" rotWithShape="0">
              <a:prstClr val="black">
                <a:alpha val="20000"/>
              </a:prstClr>
            </a:outerShdw>
          </a:effectLst>
        </p:grpSpPr>
        <p:sp>
          <p:nvSpPr>
            <p:cNvPr id="68" name="Rectángulo 67">
              <a:extLst>
                <a:ext uri="{FF2B5EF4-FFF2-40B4-BE49-F238E27FC236}">
                  <a16:creationId xmlns:a16="http://schemas.microsoft.com/office/drawing/2014/main" id="{2DC3DFA1-0013-4E59-80DB-6120D2F42E88}"/>
                </a:ext>
              </a:extLst>
            </p:cNvPr>
            <p:cNvSpPr/>
            <p:nvPr/>
          </p:nvSpPr>
          <p:spPr>
            <a:xfrm>
              <a:off x="304800" y="1577182"/>
              <a:ext cx="3419021" cy="3141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69" name="Rectángulo 68">
              <a:extLst>
                <a:ext uri="{FF2B5EF4-FFF2-40B4-BE49-F238E27FC236}">
                  <a16:creationId xmlns:a16="http://schemas.microsoft.com/office/drawing/2014/main" id="{195F0238-0899-4AEC-9BB2-2E580BF4FF1F}"/>
                </a:ext>
              </a:extLst>
            </p:cNvPr>
            <p:cNvSpPr/>
            <p:nvPr/>
          </p:nvSpPr>
          <p:spPr>
            <a:xfrm>
              <a:off x="304800" y="1876944"/>
              <a:ext cx="3419021" cy="936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70" name="Elipse 69">
            <a:extLst>
              <a:ext uri="{FF2B5EF4-FFF2-40B4-BE49-F238E27FC236}">
                <a16:creationId xmlns:a16="http://schemas.microsoft.com/office/drawing/2014/main" id="{30C89EFE-B90D-4C61-8847-0BEFE41AC1E6}"/>
              </a:ext>
              <a:ext uri="{C183D7F6-B498-43B3-948B-1728B52AA6E4}">
                <adec:decorative xmlns:adec="http://schemas.microsoft.com/office/drawing/2017/decorative" xmlns="" val="1"/>
              </a:ext>
            </a:extLst>
          </p:cNvPr>
          <p:cNvSpPr/>
          <p:nvPr/>
        </p:nvSpPr>
        <p:spPr>
          <a:xfrm>
            <a:off x="1717782" y="1322455"/>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3" name="Grupo 70">
            <a:extLst>
              <a:ext uri="{FF2B5EF4-FFF2-40B4-BE49-F238E27FC236}">
                <a16:creationId xmlns:a16="http://schemas.microsoft.com/office/drawing/2014/main" id="{DE6B88B4-9D4B-4D43-A0AF-5055A2542193}"/>
              </a:ext>
              <a:ext uri="{C183D7F6-B498-43B3-948B-1728B52AA6E4}">
                <adec:decorative xmlns:adec="http://schemas.microsoft.com/office/drawing/2017/decorative" xmlns="" val="1"/>
              </a:ext>
            </a:extLst>
          </p:cNvPr>
          <p:cNvGrpSpPr/>
          <p:nvPr/>
        </p:nvGrpSpPr>
        <p:grpSpPr>
          <a:xfrm>
            <a:off x="4386489" y="1625308"/>
            <a:ext cx="3419021" cy="4738379"/>
            <a:chOff x="304800" y="1577182"/>
            <a:chExt cx="3419021" cy="4738379"/>
          </a:xfrm>
          <a:effectLst>
            <a:outerShdw blurRad="50800" dist="38100" dir="5400000" algn="t" rotWithShape="0">
              <a:prstClr val="black">
                <a:alpha val="20000"/>
              </a:prstClr>
            </a:outerShdw>
          </a:effectLst>
        </p:grpSpPr>
        <p:sp>
          <p:nvSpPr>
            <p:cNvPr id="72" name="Rectángulo 71">
              <a:extLst>
                <a:ext uri="{FF2B5EF4-FFF2-40B4-BE49-F238E27FC236}">
                  <a16:creationId xmlns:a16="http://schemas.microsoft.com/office/drawing/2014/main" id="{83BAFC9A-8F5F-47B0-BC7E-54BA2F76D419}"/>
                </a:ext>
              </a:extLst>
            </p:cNvPr>
            <p:cNvSpPr/>
            <p:nvPr/>
          </p:nvSpPr>
          <p:spPr>
            <a:xfrm>
              <a:off x="304800" y="1577182"/>
              <a:ext cx="3419021" cy="61888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73" name="Rectángulo 72">
              <a:extLst>
                <a:ext uri="{FF2B5EF4-FFF2-40B4-BE49-F238E27FC236}">
                  <a16:creationId xmlns:a16="http://schemas.microsoft.com/office/drawing/2014/main" id="{540ED644-3518-4115-9ED8-BDF6773D5606}"/>
                </a:ext>
              </a:extLst>
            </p:cNvPr>
            <p:cNvSpPr/>
            <p:nvPr/>
          </p:nvSpPr>
          <p:spPr>
            <a:xfrm>
              <a:off x="304800" y="2207607"/>
              <a:ext cx="3419021" cy="4107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74" name="Elipse 73">
            <a:extLst>
              <a:ext uri="{FF2B5EF4-FFF2-40B4-BE49-F238E27FC236}">
                <a16:creationId xmlns:a16="http://schemas.microsoft.com/office/drawing/2014/main" id="{9CCC43EB-3813-4460-BEE6-6BD0DB741BF3}"/>
              </a:ext>
              <a:ext uri="{C183D7F6-B498-43B3-948B-1728B52AA6E4}">
                <adec:decorative xmlns:adec="http://schemas.microsoft.com/office/drawing/2017/decorative" xmlns="" val="1"/>
              </a:ext>
            </a:extLst>
          </p:cNvPr>
          <p:cNvSpPr/>
          <p:nvPr/>
        </p:nvSpPr>
        <p:spPr>
          <a:xfrm>
            <a:off x="5799471" y="1322455"/>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5" name="Rectángulo 74">
            <a:extLst>
              <a:ext uri="{FF2B5EF4-FFF2-40B4-BE49-F238E27FC236}">
                <a16:creationId xmlns:a16="http://schemas.microsoft.com/office/drawing/2014/main" id="{A9E8AC9E-CC9B-47D1-B0EF-CB416909FA4E}"/>
              </a:ext>
            </a:extLst>
          </p:cNvPr>
          <p:cNvSpPr/>
          <p:nvPr/>
        </p:nvSpPr>
        <p:spPr>
          <a:xfrm>
            <a:off x="8467385" y="1612068"/>
            <a:ext cx="3419021" cy="66642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76" name="Elipse 75">
            <a:extLst>
              <a:ext uri="{FF2B5EF4-FFF2-40B4-BE49-F238E27FC236}">
                <a16:creationId xmlns:a16="http://schemas.microsoft.com/office/drawing/2014/main" id="{90D3C727-CEEA-4E3E-B75B-02DC8BF1AE4B}"/>
              </a:ext>
              <a:ext uri="{C183D7F6-B498-43B3-948B-1728B52AA6E4}">
                <adec:decorative xmlns:adec="http://schemas.microsoft.com/office/drawing/2017/decorative" xmlns="" val="1"/>
              </a:ext>
            </a:extLst>
          </p:cNvPr>
          <p:cNvSpPr/>
          <p:nvPr/>
        </p:nvSpPr>
        <p:spPr>
          <a:xfrm>
            <a:off x="9848283" y="1322455"/>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7" name="Rectángulo 76">
            <a:extLst>
              <a:ext uri="{FF2B5EF4-FFF2-40B4-BE49-F238E27FC236}">
                <a16:creationId xmlns:a16="http://schemas.microsoft.com/office/drawing/2014/main" id="{5C572A2D-C356-4DE2-AB42-3479EF784416}"/>
              </a:ext>
            </a:extLst>
          </p:cNvPr>
          <p:cNvSpPr/>
          <p:nvPr/>
        </p:nvSpPr>
        <p:spPr>
          <a:xfrm>
            <a:off x="8467385" y="2255733"/>
            <a:ext cx="3419021" cy="4099930"/>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pic>
        <p:nvPicPr>
          <p:cNvPr id="78" name="Picture 6" descr="Add, calendar, event, plus, schedule icon">
            <a:extLst>
              <a:ext uri="{FF2B5EF4-FFF2-40B4-BE49-F238E27FC236}">
                <a16:creationId xmlns:a16="http://schemas.microsoft.com/office/drawing/2014/main" id="{FC9C7671-3DEA-4BD6-9C34-054FD1C4D338}"/>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7402" y="1389140"/>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40" descr="binocular ">
            <a:extLst>
              <a:ext uri="{FF2B5EF4-FFF2-40B4-BE49-F238E27FC236}">
                <a16:creationId xmlns:a16="http://schemas.microsoft.com/office/drawing/2014/main" id="{6F6F2CDD-8EAE-49B3-8F29-FECF412563BD}"/>
              </a:ext>
            </a:extLst>
          </p:cNvPr>
          <p:cNvGrpSpPr>
            <a:grpSpLocks noChangeAspect="1"/>
          </p:cNvGrpSpPr>
          <p:nvPr/>
        </p:nvGrpSpPr>
        <p:grpSpPr bwMode="auto">
          <a:xfrm>
            <a:off x="5903669" y="1393959"/>
            <a:ext cx="468000" cy="432927"/>
            <a:chOff x="3438" y="454"/>
            <a:chExt cx="427" cy="395"/>
          </a:xfrm>
          <a:solidFill>
            <a:schemeClr val="accent1"/>
          </a:solidFill>
        </p:grpSpPr>
        <p:sp>
          <p:nvSpPr>
            <p:cNvPr id="81" name="Forma libre 41">
              <a:extLst>
                <a:ext uri="{FF2B5EF4-FFF2-40B4-BE49-F238E27FC236}">
                  <a16:creationId xmlns:a16="http://schemas.microsoft.com/office/drawing/2014/main" id="{57FCA32A-28A6-4446-AF95-2D3676210325}"/>
                </a:ext>
              </a:extLst>
            </p:cNvPr>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2" name="Forma libre 42">
              <a:extLst>
                <a:ext uri="{FF2B5EF4-FFF2-40B4-BE49-F238E27FC236}">
                  <a16:creationId xmlns:a16="http://schemas.microsoft.com/office/drawing/2014/main" id="{0167C9DA-C033-41D2-9697-D0739EE0F13F}"/>
                </a:ext>
              </a:extLst>
            </p:cNvPr>
            <p:cNvSpPr>
              <a:spLocks/>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3" name="Forma libre 43">
              <a:extLst>
                <a:ext uri="{FF2B5EF4-FFF2-40B4-BE49-F238E27FC236}">
                  <a16:creationId xmlns:a16="http://schemas.microsoft.com/office/drawing/2014/main" id="{93F4EB95-8C44-47C3-A7FB-3E9BC1E974EA}"/>
                </a:ext>
              </a:extLst>
            </p:cNvPr>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4" name="Forma libre 44">
              <a:extLst>
                <a:ext uri="{FF2B5EF4-FFF2-40B4-BE49-F238E27FC236}">
                  <a16:creationId xmlns:a16="http://schemas.microsoft.com/office/drawing/2014/main" id="{8C6243F1-4BD7-45A2-ADEE-E70B70530D7B}"/>
                </a:ext>
              </a:extLst>
            </p:cNvPr>
            <p:cNvSpPr>
              <a:spLocks/>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5" name="Forma libre 45">
              <a:extLst>
                <a:ext uri="{FF2B5EF4-FFF2-40B4-BE49-F238E27FC236}">
                  <a16:creationId xmlns:a16="http://schemas.microsoft.com/office/drawing/2014/main" id="{CF50E705-3157-4CA7-B344-396D37C26104}"/>
                </a:ext>
              </a:extLst>
            </p:cNvPr>
            <p:cNvSpPr>
              <a:spLocks/>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6" name="Forma libre 46">
              <a:extLst>
                <a:ext uri="{FF2B5EF4-FFF2-40B4-BE49-F238E27FC236}">
                  <a16:creationId xmlns:a16="http://schemas.microsoft.com/office/drawing/2014/main" id="{0A569C84-7C08-46C6-B9E8-0EB85758CE01}"/>
                </a:ext>
              </a:extLst>
            </p:cNvPr>
            <p:cNvSpPr>
              <a:spLocks/>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8" name="Forma libre 47">
              <a:extLst>
                <a:ext uri="{FF2B5EF4-FFF2-40B4-BE49-F238E27FC236}">
                  <a16:creationId xmlns:a16="http://schemas.microsoft.com/office/drawing/2014/main" id="{4884A336-487B-4E64-8E07-423A851B4F67}"/>
                </a:ext>
              </a:extLst>
            </p:cNvPr>
            <p:cNvSpPr>
              <a:spLocks/>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0" name="Forma libre 48">
              <a:extLst>
                <a:ext uri="{FF2B5EF4-FFF2-40B4-BE49-F238E27FC236}">
                  <a16:creationId xmlns:a16="http://schemas.microsoft.com/office/drawing/2014/main" id="{0DA9C196-683C-4E12-9D52-7E24098C3DCA}"/>
                </a:ext>
              </a:extLst>
            </p:cNvPr>
            <p:cNvSpPr>
              <a:spLocks/>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1" name="Forma libre 49">
              <a:extLst>
                <a:ext uri="{FF2B5EF4-FFF2-40B4-BE49-F238E27FC236}">
                  <a16:creationId xmlns:a16="http://schemas.microsoft.com/office/drawing/2014/main" id="{28C14C2D-D363-4243-A57A-D51225262203}"/>
                </a:ext>
              </a:extLst>
            </p:cNvPr>
            <p:cNvSpPr>
              <a:spLocks/>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grpSp>
        <p:nvGrpSpPr>
          <p:cNvPr id="5" name="Grupo 89" descr="icono de marca de verificación con lápiz">
            <a:extLst>
              <a:ext uri="{FF2B5EF4-FFF2-40B4-BE49-F238E27FC236}">
                <a16:creationId xmlns:a16="http://schemas.microsoft.com/office/drawing/2014/main" id="{E5082825-C510-40B0-B1FF-B9DE93C02DAF}"/>
              </a:ext>
            </a:extLst>
          </p:cNvPr>
          <p:cNvGrpSpPr>
            <a:grpSpLocks noChangeAspect="1"/>
          </p:cNvGrpSpPr>
          <p:nvPr/>
        </p:nvGrpSpPr>
        <p:grpSpPr bwMode="auto">
          <a:xfrm>
            <a:off x="10006481" y="1450313"/>
            <a:ext cx="432000" cy="432000"/>
            <a:chOff x="6539" y="440"/>
            <a:chExt cx="426" cy="426"/>
          </a:xfrm>
          <a:solidFill>
            <a:schemeClr val="accent1"/>
          </a:solidFill>
        </p:grpSpPr>
        <p:sp>
          <p:nvSpPr>
            <p:cNvPr id="93" name="Forma libre 90">
              <a:extLst>
                <a:ext uri="{FF2B5EF4-FFF2-40B4-BE49-F238E27FC236}">
                  <a16:creationId xmlns:a16="http://schemas.microsoft.com/office/drawing/2014/main" id="{23C733F0-E92A-43EE-BE5D-043AE91B1916}"/>
                </a:ext>
              </a:extLst>
            </p:cNvPr>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4" name="Forma libre 91">
              <a:extLst>
                <a:ext uri="{FF2B5EF4-FFF2-40B4-BE49-F238E27FC236}">
                  <a16:creationId xmlns:a16="http://schemas.microsoft.com/office/drawing/2014/main" id="{CAE20C7D-C62D-4889-8A06-672CCB0EB107}"/>
                </a:ext>
              </a:extLst>
            </p:cNvPr>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5" name="Forma libre 92">
              <a:extLst>
                <a:ext uri="{FF2B5EF4-FFF2-40B4-BE49-F238E27FC236}">
                  <a16:creationId xmlns:a16="http://schemas.microsoft.com/office/drawing/2014/main" id="{2CD8AD23-3380-4843-A87D-22989379CB1C}"/>
                </a:ext>
              </a:extLst>
            </p:cNvPr>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6" name="Forma libre 93">
              <a:extLst>
                <a:ext uri="{FF2B5EF4-FFF2-40B4-BE49-F238E27FC236}">
                  <a16:creationId xmlns:a16="http://schemas.microsoft.com/office/drawing/2014/main" id="{A715C8BB-FA1A-4DE2-8A6C-23E20545078F}"/>
                </a:ext>
              </a:extLst>
            </p:cNvPr>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7" name="Forma libre 94">
              <a:extLst>
                <a:ext uri="{FF2B5EF4-FFF2-40B4-BE49-F238E27FC236}">
                  <a16:creationId xmlns:a16="http://schemas.microsoft.com/office/drawing/2014/main" id="{2B0DC942-C3B2-4C35-94C2-D89A62F595D4}"/>
                </a:ext>
              </a:extLst>
            </p:cNvPr>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8" name="Forma libre 95">
              <a:extLst>
                <a:ext uri="{FF2B5EF4-FFF2-40B4-BE49-F238E27FC236}">
                  <a16:creationId xmlns:a16="http://schemas.microsoft.com/office/drawing/2014/main" id="{00ABF09B-A6FD-4AA0-9129-BAD70DE79726}"/>
                </a:ext>
              </a:extLst>
            </p:cNvPr>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9" name="Forma libre 96">
              <a:extLst>
                <a:ext uri="{FF2B5EF4-FFF2-40B4-BE49-F238E27FC236}">
                  <a16:creationId xmlns:a16="http://schemas.microsoft.com/office/drawing/2014/main" id="{7E768970-7A78-4816-BF84-42DA985E0FA0}"/>
                </a:ext>
              </a:extLst>
            </p:cNvPr>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00" name="Forma libre 97">
              <a:extLst>
                <a:ext uri="{FF2B5EF4-FFF2-40B4-BE49-F238E27FC236}">
                  <a16:creationId xmlns:a16="http://schemas.microsoft.com/office/drawing/2014/main" id="{BFC840C2-70C3-4078-8500-D6BE46F11B35}"/>
                </a:ext>
              </a:extLst>
            </p:cNvPr>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01" name="Forma libre 98">
              <a:extLst>
                <a:ext uri="{FF2B5EF4-FFF2-40B4-BE49-F238E27FC236}">
                  <a16:creationId xmlns:a16="http://schemas.microsoft.com/office/drawing/2014/main" id="{1C693AC1-A0CF-4D3D-A964-BD0253858EF3}"/>
                </a:ext>
              </a:extLst>
            </p:cNvPr>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102" name="CuadroTexto 101">
            <a:extLst>
              <a:ext uri="{FF2B5EF4-FFF2-40B4-BE49-F238E27FC236}">
                <a16:creationId xmlns:a16="http://schemas.microsoft.com/office/drawing/2014/main" id="{0FDEA7DD-9738-4739-8ADA-B8C4D72BD602}"/>
              </a:ext>
            </a:extLst>
          </p:cNvPr>
          <p:cNvSpPr txBox="1"/>
          <p:nvPr/>
        </p:nvSpPr>
        <p:spPr>
          <a:xfrm>
            <a:off x="4342510" y="2303627"/>
            <a:ext cx="3464024" cy="3647152"/>
          </a:xfrm>
          <a:prstGeom prst="rect">
            <a:avLst/>
          </a:prstGeom>
          <a:noFill/>
        </p:spPr>
        <p:txBody>
          <a:bodyPr wrap="square" rtlCol="0">
            <a:spAutoFit/>
          </a:bodyPr>
          <a:lstStyle/>
          <a:p>
            <a:pPr marL="171450" lvl="0" indent="-171450" algn="just">
              <a:buFont typeface="Wingdings" panose="05000000000000000000" pitchFamily="2" charset="2"/>
              <a:buChar char="Ø"/>
            </a:pPr>
            <a:r>
              <a:rPr lang="en-US" sz="1100" dirty="0"/>
              <a:t>Law No. 134 extends the tax amnesty period until June 30th, 2020, therefore, up to 85% of all interest, surcharges and fines of the payments made up to said date will be forgiven</a:t>
            </a:r>
            <a:endParaRPr lang="es-ES" sz="1100" dirty="0"/>
          </a:p>
          <a:p>
            <a:pPr marL="171450" indent="-171450" algn="just"/>
            <a:endParaRPr lang="es-ES" sz="1100" dirty="0"/>
          </a:p>
          <a:p>
            <a:pPr marL="171450" lvl="0" indent="-171450" algn="just">
              <a:buFont typeface="Wingdings" panose="05000000000000000000" pitchFamily="2" charset="2"/>
              <a:buChar char="Ø"/>
            </a:pPr>
            <a:r>
              <a:rPr lang="es-ES" sz="1100" dirty="0"/>
              <a:t> </a:t>
            </a:r>
            <a:r>
              <a:rPr lang="en-US" sz="1100" dirty="0"/>
              <a:t>Late tax return filing of improved real estate structures: it is established that it will not cause a fine for the declarations of late improvements, new improvements and additional improvements, made by taxpayers from the effective date of Law 99 of 2019, extending this term until December 31</a:t>
            </a:r>
            <a:r>
              <a:rPr lang="en-US" sz="1100" baseline="30000" dirty="0"/>
              <a:t>st</a:t>
            </a:r>
            <a:r>
              <a:rPr lang="en-US" sz="1100" dirty="0"/>
              <a:t>, 2020.</a:t>
            </a:r>
            <a:endParaRPr lang="es-ES" sz="1100" dirty="0"/>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The estimated tax to be paid for the fiscal year 2020 may be not less than 70% of that generated for the fiscal year 2019, and this won’t be subject to investigation or verification by the Tax Authority.</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endParaRPr lang="es-ES" sz="1100" dirty="0"/>
          </a:p>
          <a:p>
            <a:pPr algn="just"/>
            <a:endParaRPr lang="es-ES" sz="1100" dirty="0"/>
          </a:p>
        </p:txBody>
      </p:sp>
      <p:sp>
        <p:nvSpPr>
          <p:cNvPr id="104" name="CuadroTexto 103">
            <a:extLst>
              <a:ext uri="{FF2B5EF4-FFF2-40B4-BE49-F238E27FC236}">
                <a16:creationId xmlns:a16="http://schemas.microsoft.com/office/drawing/2014/main" id="{A29D427C-2E74-4907-8D26-BC371E85AC16}"/>
              </a:ext>
            </a:extLst>
          </p:cNvPr>
          <p:cNvSpPr txBox="1"/>
          <p:nvPr/>
        </p:nvSpPr>
        <p:spPr>
          <a:xfrm>
            <a:off x="8409182" y="2279565"/>
            <a:ext cx="3464024" cy="4154984"/>
          </a:xfrm>
          <a:prstGeom prst="rect">
            <a:avLst/>
          </a:prstGeom>
          <a:noFill/>
        </p:spPr>
        <p:txBody>
          <a:bodyPr wrap="square" rtlCol="0">
            <a:spAutoFit/>
          </a:bodyPr>
          <a:lstStyle/>
          <a:p>
            <a:pPr marL="171450" lvl="0" indent="-171450" algn="just">
              <a:buFont typeface="Wingdings" panose="05000000000000000000" pitchFamily="2" charset="2"/>
              <a:buChar char="Ø"/>
            </a:pPr>
            <a:r>
              <a:rPr lang="en-US" sz="1100" dirty="0"/>
              <a:t>Entry into force of some articles of the Tax Procedure Code,  such as articles 19 and 78:</a:t>
            </a:r>
            <a:endParaRPr lang="es-ES" sz="1100" dirty="0"/>
          </a:p>
          <a:p>
            <a:pPr marL="171450" indent="-171450" algn="just"/>
            <a:endParaRPr lang="es-ES" sz="1100" dirty="0"/>
          </a:p>
          <a:p>
            <a:pPr marL="273050" lvl="1" indent="-171450" algn="just">
              <a:buFont typeface="Wingdings" panose="05000000000000000000" pitchFamily="2" charset="2"/>
              <a:buChar char="§"/>
            </a:pPr>
            <a:r>
              <a:rPr lang="en-US" sz="1100" dirty="0"/>
              <a:t>Article 9: deals with the exception to the principle of legality, which gives the Executive Branch the ability to suspend, in whole or in part, the application of taxes of any type or species, differing its payment on a temporary basis throughout the national territory or in certain regions, in cases of legally declared state of emergency.</a:t>
            </a:r>
          </a:p>
          <a:p>
            <a:pPr marL="273050" lvl="1" indent="-171450" algn="just">
              <a:buFont typeface="Wingdings" panose="05000000000000000000" pitchFamily="2" charset="2"/>
              <a:buChar char="§"/>
            </a:pPr>
            <a:endParaRPr lang="en-US" sz="1100" dirty="0"/>
          </a:p>
          <a:p>
            <a:pPr marL="273050" lvl="1" indent="-171450" algn="just">
              <a:buFont typeface="Wingdings" panose="05000000000000000000" pitchFamily="2" charset="2"/>
              <a:buChar char="§"/>
            </a:pPr>
            <a:r>
              <a:rPr lang="en-US" sz="1100" dirty="0"/>
              <a:t>Article 78: regulate extensions or installments, granting the President of the Republic, with the intervention of the Minister of Economy and Finance, the ability to grant, by Executive Decree, extensions, installments and deadlines for the payment of tax obligations either if they are past due or not, if the normal compliance by taxpayers subject to the tax obligation is impeded by virtue of exceptional circumstances of fortuitous event or force majeure.</a:t>
            </a:r>
          </a:p>
          <a:p>
            <a:pPr marL="273050" lvl="1" indent="-171450" algn="just">
              <a:buFont typeface="Wingdings" panose="05000000000000000000" pitchFamily="2" charset="2"/>
              <a:buChar char="§"/>
            </a:pPr>
            <a:endParaRPr lang="es-ES" sz="1100" dirty="0"/>
          </a:p>
          <a:p>
            <a:pPr marL="101600" lvl="1" algn="just"/>
            <a:r>
              <a:rPr lang="es-ES" sz="1100" dirty="0"/>
              <a:t> </a:t>
            </a:r>
          </a:p>
        </p:txBody>
      </p:sp>
      <p:sp>
        <p:nvSpPr>
          <p:cNvPr id="45" name="CuadroTexto 44">
            <a:extLst>
              <a:ext uri="{FF2B5EF4-FFF2-40B4-BE49-F238E27FC236}">
                <a16:creationId xmlns:a16="http://schemas.microsoft.com/office/drawing/2014/main" id="{164327BB-5F15-4270-8F91-334A666100A6}"/>
              </a:ext>
            </a:extLst>
          </p:cNvPr>
          <p:cNvSpPr txBox="1"/>
          <p:nvPr/>
        </p:nvSpPr>
        <p:spPr>
          <a:xfrm>
            <a:off x="314382" y="2962229"/>
            <a:ext cx="3464024" cy="646331"/>
          </a:xfrm>
          <a:prstGeom prst="rect">
            <a:avLst/>
          </a:prstGeom>
          <a:noFill/>
        </p:spPr>
        <p:txBody>
          <a:bodyPr wrap="square" rtlCol="0">
            <a:spAutoFit/>
          </a:bodyPr>
          <a:lstStyle/>
          <a:p>
            <a:pPr algn="ctr"/>
            <a:r>
              <a:rPr lang="es-VE" sz="3600" dirty="0">
                <a:effectLst>
                  <a:outerShdw blurRad="38100" dist="38100" dir="2700000" algn="tl">
                    <a:srgbClr val="000000">
                      <a:alpha val="43137"/>
                    </a:srgbClr>
                  </a:outerShdw>
                </a:effectLst>
              </a:rPr>
              <a:t>-</a:t>
            </a:r>
            <a:endParaRPr lang="en-US" sz="3600" dirty="0">
              <a:effectLst>
                <a:outerShdw blurRad="38100" dist="38100" dir="2700000" algn="tl">
                  <a:srgbClr val="000000">
                    <a:alpha val="43137"/>
                  </a:srgbClr>
                </a:outerShdw>
              </a:effectLst>
            </a:endParaRPr>
          </a:p>
        </p:txBody>
      </p:sp>
      <p:sp>
        <p:nvSpPr>
          <p:cNvPr id="46" name="CuadroTexto 45">
            <a:extLst>
              <a:ext uri="{FF2B5EF4-FFF2-40B4-BE49-F238E27FC236}">
                <a16:creationId xmlns:a16="http://schemas.microsoft.com/office/drawing/2014/main" id="{27C1AFAE-369F-4118-B451-068AF6186C6B}"/>
              </a:ext>
            </a:extLst>
          </p:cNvPr>
          <p:cNvSpPr txBox="1"/>
          <p:nvPr/>
        </p:nvSpPr>
        <p:spPr>
          <a:xfrm>
            <a:off x="1091670" y="5180264"/>
            <a:ext cx="2068625" cy="523220"/>
          </a:xfrm>
          <a:prstGeom prst="rect">
            <a:avLst/>
          </a:prstGeom>
          <a:noFill/>
        </p:spPr>
        <p:txBody>
          <a:bodyPr wrap="square" rtlCol="0">
            <a:spAutoFit/>
          </a:bodyPr>
          <a:lstStyle/>
          <a:p>
            <a:r>
              <a:rPr lang="es-VE" sz="1400" b="1" dirty="0">
                <a:solidFill>
                  <a:schemeClr val="accent2">
                    <a:lumMod val="50000"/>
                  </a:schemeClr>
                </a:solidFill>
              </a:rPr>
              <a:t>More </a:t>
            </a:r>
            <a:r>
              <a:rPr lang="es-VE" sz="1400" b="1" dirty="0" err="1">
                <a:solidFill>
                  <a:schemeClr val="accent2">
                    <a:lumMod val="50000"/>
                  </a:schemeClr>
                </a:solidFill>
              </a:rPr>
              <a:t>information</a:t>
            </a:r>
            <a:r>
              <a:rPr lang="es-VE" sz="1400" b="1" dirty="0">
                <a:solidFill>
                  <a:schemeClr val="accent2">
                    <a:lumMod val="50000"/>
                  </a:schemeClr>
                </a:solidFill>
              </a:rPr>
              <a:t>: </a:t>
            </a:r>
            <a:r>
              <a:rPr lang="es-VE" sz="1400" dirty="0">
                <a:solidFill>
                  <a:schemeClr val="accent3">
                    <a:lumMod val="90000"/>
                    <a:lumOff val="10000"/>
                  </a:schemeClr>
                </a:solidFill>
                <a:hlinkClick r:id="rId7">
                  <a:extLst>
                    <a:ext uri="{A12FA001-AC4F-418D-AE19-62706E023703}">
                      <ahyp:hlinkClr xmlns:ahyp="http://schemas.microsoft.com/office/drawing/2018/hyperlinkcolor" xmlns="" val="tx"/>
                    </a:ext>
                  </a:extLst>
                </a:hlinkClick>
              </a:rPr>
              <a:t>www.rbc.com.pa/</a:t>
            </a:r>
            <a:r>
              <a:rPr lang="es-VE" sz="1400" dirty="0">
                <a:solidFill>
                  <a:schemeClr val="accent3">
                    <a:lumMod val="90000"/>
                    <a:lumOff val="10000"/>
                  </a:schemeClr>
                </a:solidFill>
              </a:rPr>
              <a:t>  </a:t>
            </a:r>
            <a:endParaRPr lang="en-US" sz="1400" dirty="0">
              <a:solidFill>
                <a:schemeClr val="accent3">
                  <a:lumMod val="90000"/>
                  <a:lumOff val="10000"/>
                </a:schemeClr>
              </a:solidFill>
            </a:endParaRPr>
          </a:p>
        </p:txBody>
      </p:sp>
      <p:sp>
        <p:nvSpPr>
          <p:cNvPr id="47" name="objeto 5" descr="Rectángulo beige">
            <a:extLst>
              <a:ext uri="{FF2B5EF4-FFF2-40B4-BE49-F238E27FC236}">
                <a16:creationId xmlns:a16="http://schemas.microsoft.com/office/drawing/2014/main" id="{06988854-DD72-48A2-8F0E-55C17A47D581}"/>
              </a:ext>
            </a:extLst>
          </p:cNvPr>
          <p:cNvSpPr/>
          <p:nvPr/>
        </p:nvSpPr>
        <p:spPr>
          <a:xfrm flipV="1">
            <a:off x="704072" y="5695966"/>
            <a:ext cx="3003815" cy="54136"/>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grpSp>
        <p:nvGrpSpPr>
          <p:cNvPr id="6" name="Grupo 47" descr="Este es un icono de dos cuadros de conversación. ">
            <a:extLst>
              <a:ext uri="{FF2B5EF4-FFF2-40B4-BE49-F238E27FC236}">
                <a16:creationId xmlns:a16="http://schemas.microsoft.com/office/drawing/2014/main" id="{6D2EBF72-2643-4951-827C-86800C7962C0}"/>
              </a:ext>
            </a:extLst>
          </p:cNvPr>
          <p:cNvGrpSpPr/>
          <p:nvPr/>
        </p:nvGrpSpPr>
        <p:grpSpPr>
          <a:xfrm>
            <a:off x="777256" y="5237269"/>
            <a:ext cx="257964" cy="272873"/>
            <a:chOff x="3741701" y="1930400"/>
            <a:chExt cx="285750" cy="276225"/>
          </a:xfrm>
          <a:solidFill>
            <a:schemeClr val="accent2">
              <a:lumMod val="50000"/>
            </a:schemeClr>
          </a:solidFill>
        </p:grpSpPr>
        <p:sp>
          <p:nvSpPr>
            <p:cNvPr id="49" name="Forma libre 3129">
              <a:extLst>
                <a:ext uri="{FF2B5EF4-FFF2-40B4-BE49-F238E27FC236}">
                  <a16:creationId xmlns:a16="http://schemas.microsoft.com/office/drawing/2014/main" id="{5A8B8B1A-9E3B-4BE4-8B10-9B5A8B165462}"/>
                </a:ext>
              </a:extLst>
            </p:cNvPr>
            <p:cNvSpPr>
              <a:spLocks/>
            </p:cNvSpPr>
            <p:nvPr/>
          </p:nvSpPr>
          <p:spPr bwMode="auto">
            <a:xfrm>
              <a:off x="3741701" y="2063750"/>
              <a:ext cx="285750" cy="142875"/>
            </a:xfrm>
            <a:custGeom>
              <a:avLst/>
              <a:gdLst>
                <a:gd name="T0" fmla="*/ 706 w 718"/>
                <a:gd name="T1" fmla="*/ 0 h 359"/>
                <a:gd name="T2" fmla="*/ 247 w 718"/>
                <a:gd name="T3" fmla="*/ 0 h 359"/>
                <a:gd name="T4" fmla="*/ 138 w 718"/>
                <a:gd name="T5" fmla="*/ 81 h 359"/>
                <a:gd name="T6" fmla="*/ 135 w 718"/>
                <a:gd name="T7" fmla="*/ 83 h 359"/>
                <a:gd name="T8" fmla="*/ 130 w 718"/>
                <a:gd name="T9" fmla="*/ 83 h 359"/>
                <a:gd name="T10" fmla="*/ 128 w 718"/>
                <a:gd name="T11" fmla="*/ 83 h 359"/>
                <a:gd name="T12" fmla="*/ 126 w 718"/>
                <a:gd name="T13" fmla="*/ 82 h 359"/>
                <a:gd name="T14" fmla="*/ 123 w 718"/>
                <a:gd name="T15" fmla="*/ 80 h 359"/>
                <a:gd name="T16" fmla="*/ 121 w 718"/>
                <a:gd name="T17" fmla="*/ 77 h 359"/>
                <a:gd name="T18" fmla="*/ 120 w 718"/>
                <a:gd name="T19" fmla="*/ 75 h 359"/>
                <a:gd name="T20" fmla="*/ 118 w 718"/>
                <a:gd name="T21" fmla="*/ 71 h 359"/>
                <a:gd name="T22" fmla="*/ 118 w 718"/>
                <a:gd name="T23" fmla="*/ 0 h 359"/>
                <a:gd name="T24" fmla="*/ 11 w 718"/>
                <a:gd name="T25" fmla="*/ 0 h 359"/>
                <a:gd name="T26" fmla="*/ 7 w 718"/>
                <a:gd name="T27" fmla="*/ 0 h 359"/>
                <a:gd name="T28" fmla="*/ 3 w 718"/>
                <a:gd name="T29" fmla="*/ 3 h 359"/>
                <a:gd name="T30" fmla="*/ 0 w 718"/>
                <a:gd name="T31" fmla="*/ 7 h 359"/>
                <a:gd name="T32" fmla="*/ 0 w 718"/>
                <a:gd name="T33" fmla="*/ 12 h 359"/>
                <a:gd name="T34" fmla="*/ 0 w 718"/>
                <a:gd name="T35" fmla="*/ 227 h 359"/>
                <a:gd name="T36" fmla="*/ 0 w 718"/>
                <a:gd name="T37" fmla="*/ 232 h 359"/>
                <a:gd name="T38" fmla="*/ 3 w 718"/>
                <a:gd name="T39" fmla="*/ 235 h 359"/>
                <a:gd name="T40" fmla="*/ 7 w 718"/>
                <a:gd name="T41" fmla="*/ 238 h 359"/>
                <a:gd name="T42" fmla="*/ 11 w 718"/>
                <a:gd name="T43" fmla="*/ 239 h 359"/>
                <a:gd name="T44" fmla="*/ 425 w 718"/>
                <a:gd name="T45" fmla="*/ 239 h 359"/>
                <a:gd name="T46" fmla="*/ 554 w 718"/>
                <a:gd name="T47" fmla="*/ 356 h 359"/>
                <a:gd name="T48" fmla="*/ 557 w 718"/>
                <a:gd name="T49" fmla="*/ 358 h 359"/>
                <a:gd name="T50" fmla="*/ 562 w 718"/>
                <a:gd name="T51" fmla="*/ 359 h 359"/>
                <a:gd name="T52" fmla="*/ 565 w 718"/>
                <a:gd name="T53" fmla="*/ 359 h 359"/>
                <a:gd name="T54" fmla="*/ 567 w 718"/>
                <a:gd name="T55" fmla="*/ 358 h 359"/>
                <a:gd name="T56" fmla="*/ 569 w 718"/>
                <a:gd name="T57" fmla="*/ 356 h 359"/>
                <a:gd name="T58" fmla="*/ 572 w 718"/>
                <a:gd name="T59" fmla="*/ 353 h 359"/>
                <a:gd name="T60" fmla="*/ 573 w 718"/>
                <a:gd name="T61" fmla="*/ 351 h 359"/>
                <a:gd name="T62" fmla="*/ 574 w 718"/>
                <a:gd name="T63" fmla="*/ 347 h 359"/>
                <a:gd name="T64" fmla="*/ 574 w 718"/>
                <a:gd name="T65" fmla="*/ 239 h 359"/>
                <a:gd name="T66" fmla="*/ 706 w 718"/>
                <a:gd name="T67" fmla="*/ 239 h 359"/>
                <a:gd name="T68" fmla="*/ 711 w 718"/>
                <a:gd name="T69" fmla="*/ 238 h 359"/>
                <a:gd name="T70" fmla="*/ 714 w 718"/>
                <a:gd name="T71" fmla="*/ 235 h 359"/>
                <a:gd name="T72" fmla="*/ 717 w 718"/>
                <a:gd name="T73" fmla="*/ 232 h 359"/>
                <a:gd name="T74" fmla="*/ 718 w 718"/>
                <a:gd name="T75" fmla="*/ 227 h 359"/>
                <a:gd name="T76" fmla="*/ 718 w 718"/>
                <a:gd name="T77" fmla="*/ 12 h 359"/>
                <a:gd name="T78" fmla="*/ 717 w 718"/>
                <a:gd name="T79" fmla="*/ 7 h 359"/>
                <a:gd name="T80" fmla="*/ 714 w 718"/>
                <a:gd name="T81" fmla="*/ 3 h 359"/>
                <a:gd name="T82" fmla="*/ 711 w 718"/>
                <a:gd name="T83" fmla="*/ 0 h 359"/>
                <a:gd name="T84" fmla="*/ 706 w 718"/>
                <a:gd name="T8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359">
                  <a:moveTo>
                    <a:pt x="706" y="0"/>
                  </a:moveTo>
                  <a:lnTo>
                    <a:pt x="247" y="0"/>
                  </a:lnTo>
                  <a:lnTo>
                    <a:pt x="138" y="81"/>
                  </a:lnTo>
                  <a:lnTo>
                    <a:pt x="135" y="83"/>
                  </a:lnTo>
                  <a:lnTo>
                    <a:pt x="130" y="83"/>
                  </a:lnTo>
                  <a:lnTo>
                    <a:pt x="128" y="83"/>
                  </a:lnTo>
                  <a:lnTo>
                    <a:pt x="126" y="82"/>
                  </a:lnTo>
                  <a:lnTo>
                    <a:pt x="123" y="80"/>
                  </a:lnTo>
                  <a:lnTo>
                    <a:pt x="121" y="77"/>
                  </a:lnTo>
                  <a:lnTo>
                    <a:pt x="120" y="75"/>
                  </a:lnTo>
                  <a:lnTo>
                    <a:pt x="118" y="71"/>
                  </a:lnTo>
                  <a:lnTo>
                    <a:pt x="118" y="0"/>
                  </a:lnTo>
                  <a:lnTo>
                    <a:pt x="11" y="0"/>
                  </a:lnTo>
                  <a:lnTo>
                    <a:pt x="7" y="0"/>
                  </a:lnTo>
                  <a:lnTo>
                    <a:pt x="3" y="3"/>
                  </a:lnTo>
                  <a:lnTo>
                    <a:pt x="0" y="7"/>
                  </a:lnTo>
                  <a:lnTo>
                    <a:pt x="0" y="12"/>
                  </a:lnTo>
                  <a:lnTo>
                    <a:pt x="0" y="227"/>
                  </a:lnTo>
                  <a:lnTo>
                    <a:pt x="0" y="232"/>
                  </a:lnTo>
                  <a:lnTo>
                    <a:pt x="3" y="235"/>
                  </a:lnTo>
                  <a:lnTo>
                    <a:pt x="7" y="238"/>
                  </a:lnTo>
                  <a:lnTo>
                    <a:pt x="11" y="239"/>
                  </a:lnTo>
                  <a:lnTo>
                    <a:pt x="425" y="239"/>
                  </a:lnTo>
                  <a:lnTo>
                    <a:pt x="554" y="356"/>
                  </a:lnTo>
                  <a:lnTo>
                    <a:pt x="557" y="358"/>
                  </a:lnTo>
                  <a:lnTo>
                    <a:pt x="562" y="359"/>
                  </a:lnTo>
                  <a:lnTo>
                    <a:pt x="565" y="359"/>
                  </a:lnTo>
                  <a:lnTo>
                    <a:pt x="567" y="358"/>
                  </a:lnTo>
                  <a:lnTo>
                    <a:pt x="569" y="356"/>
                  </a:lnTo>
                  <a:lnTo>
                    <a:pt x="572" y="353"/>
                  </a:lnTo>
                  <a:lnTo>
                    <a:pt x="573" y="351"/>
                  </a:lnTo>
                  <a:lnTo>
                    <a:pt x="574" y="347"/>
                  </a:lnTo>
                  <a:lnTo>
                    <a:pt x="574" y="239"/>
                  </a:lnTo>
                  <a:lnTo>
                    <a:pt x="706" y="239"/>
                  </a:lnTo>
                  <a:lnTo>
                    <a:pt x="711" y="238"/>
                  </a:lnTo>
                  <a:lnTo>
                    <a:pt x="714" y="235"/>
                  </a:lnTo>
                  <a:lnTo>
                    <a:pt x="717" y="232"/>
                  </a:lnTo>
                  <a:lnTo>
                    <a:pt x="718" y="227"/>
                  </a:lnTo>
                  <a:lnTo>
                    <a:pt x="718" y="12"/>
                  </a:lnTo>
                  <a:lnTo>
                    <a:pt x="717" y="7"/>
                  </a:lnTo>
                  <a:lnTo>
                    <a:pt x="714" y="3"/>
                  </a:lnTo>
                  <a:lnTo>
                    <a:pt x="711" y="0"/>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50" name="Forma libre 3130">
              <a:extLst>
                <a:ext uri="{FF2B5EF4-FFF2-40B4-BE49-F238E27FC236}">
                  <a16:creationId xmlns:a16="http://schemas.microsoft.com/office/drawing/2014/main" id="{924F7CCC-5C4C-48C5-BDC7-F66EE25BF38D}"/>
                </a:ext>
              </a:extLst>
            </p:cNvPr>
            <p:cNvSpPr>
              <a:spLocks/>
            </p:cNvSpPr>
            <p:nvPr/>
          </p:nvSpPr>
          <p:spPr bwMode="auto">
            <a:xfrm>
              <a:off x="3741701" y="1930400"/>
              <a:ext cx="285750" cy="152400"/>
            </a:xfrm>
            <a:custGeom>
              <a:avLst/>
              <a:gdLst>
                <a:gd name="T0" fmla="*/ 706 w 718"/>
                <a:gd name="T1" fmla="*/ 0 h 383"/>
                <a:gd name="T2" fmla="*/ 11 w 718"/>
                <a:gd name="T3" fmla="*/ 0 h 383"/>
                <a:gd name="T4" fmla="*/ 7 w 718"/>
                <a:gd name="T5" fmla="*/ 2 h 383"/>
                <a:gd name="T6" fmla="*/ 3 w 718"/>
                <a:gd name="T7" fmla="*/ 4 h 383"/>
                <a:gd name="T8" fmla="*/ 0 w 718"/>
                <a:gd name="T9" fmla="*/ 8 h 383"/>
                <a:gd name="T10" fmla="*/ 0 w 718"/>
                <a:gd name="T11" fmla="*/ 12 h 383"/>
                <a:gd name="T12" fmla="*/ 0 w 718"/>
                <a:gd name="T13" fmla="*/ 251 h 383"/>
                <a:gd name="T14" fmla="*/ 0 w 718"/>
                <a:gd name="T15" fmla="*/ 256 h 383"/>
                <a:gd name="T16" fmla="*/ 3 w 718"/>
                <a:gd name="T17" fmla="*/ 260 h 383"/>
                <a:gd name="T18" fmla="*/ 7 w 718"/>
                <a:gd name="T19" fmla="*/ 262 h 383"/>
                <a:gd name="T20" fmla="*/ 11 w 718"/>
                <a:gd name="T21" fmla="*/ 263 h 383"/>
                <a:gd name="T22" fmla="*/ 130 w 718"/>
                <a:gd name="T23" fmla="*/ 263 h 383"/>
                <a:gd name="T24" fmla="*/ 142 w 718"/>
                <a:gd name="T25" fmla="*/ 263 h 383"/>
                <a:gd name="T26" fmla="*/ 142 w 718"/>
                <a:gd name="T27" fmla="*/ 275 h 383"/>
                <a:gd name="T28" fmla="*/ 142 w 718"/>
                <a:gd name="T29" fmla="*/ 360 h 383"/>
                <a:gd name="T30" fmla="*/ 142 w 718"/>
                <a:gd name="T31" fmla="*/ 383 h 383"/>
                <a:gd name="T32" fmla="*/ 207 w 718"/>
                <a:gd name="T33" fmla="*/ 336 h 383"/>
                <a:gd name="T34" fmla="*/ 233 w 718"/>
                <a:gd name="T35" fmla="*/ 317 h 383"/>
                <a:gd name="T36" fmla="*/ 299 w 718"/>
                <a:gd name="T37" fmla="*/ 266 h 383"/>
                <a:gd name="T38" fmla="*/ 299 w 718"/>
                <a:gd name="T39" fmla="*/ 266 h 383"/>
                <a:gd name="T40" fmla="*/ 299 w 718"/>
                <a:gd name="T41" fmla="*/ 266 h 383"/>
                <a:gd name="T42" fmla="*/ 303 w 718"/>
                <a:gd name="T43" fmla="*/ 263 h 383"/>
                <a:gd name="T44" fmla="*/ 306 w 718"/>
                <a:gd name="T45" fmla="*/ 263 h 383"/>
                <a:gd name="T46" fmla="*/ 706 w 718"/>
                <a:gd name="T47" fmla="*/ 263 h 383"/>
                <a:gd name="T48" fmla="*/ 711 w 718"/>
                <a:gd name="T49" fmla="*/ 262 h 383"/>
                <a:gd name="T50" fmla="*/ 714 w 718"/>
                <a:gd name="T51" fmla="*/ 260 h 383"/>
                <a:gd name="T52" fmla="*/ 717 w 718"/>
                <a:gd name="T53" fmla="*/ 256 h 383"/>
                <a:gd name="T54" fmla="*/ 718 w 718"/>
                <a:gd name="T55" fmla="*/ 251 h 383"/>
                <a:gd name="T56" fmla="*/ 718 w 718"/>
                <a:gd name="T57" fmla="*/ 12 h 383"/>
                <a:gd name="T58" fmla="*/ 717 w 718"/>
                <a:gd name="T59" fmla="*/ 8 h 383"/>
                <a:gd name="T60" fmla="*/ 714 w 718"/>
                <a:gd name="T61" fmla="*/ 4 h 383"/>
                <a:gd name="T62" fmla="*/ 711 w 718"/>
                <a:gd name="T63" fmla="*/ 2 h 383"/>
                <a:gd name="T64" fmla="*/ 706 w 718"/>
                <a:gd name="T6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383">
                  <a:moveTo>
                    <a:pt x="706" y="0"/>
                  </a:moveTo>
                  <a:lnTo>
                    <a:pt x="11" y="0"/>
                  </a:lnTo>
                  <a:lnTo>
                    <a:pt x="7" y="2"/>
                  </a:lnTo>
                  <a:lnTo>
                    <a:pt x="3" y="4"/>
                  </a:lnTo>
                  <a:lnTo>
                    <a:pt x="0" y="8"/>
                  </a:lnTo>
                  <a:lnTo>
                    <a:pt x="0" y="12"/>
                  </a:lnTo>
                  <a:lnTo>
                    <a:pt x="0" y="251"/>
                  </a:lnTo>
                  <a:lnTo>
                    <a:pt x="0" y="256"/>
                  </a:lnTo>
                  <a:lnTo>
                    <a:pt x="3" y="260"/>
                  </a:lnTo>
                  <a:lnTo>
                    <a:pt x="7" y="262"/>
                  </a:lnTo>
                  <a:lnTo>
                    <a:pt x="11" y="263"/>
                  </a:lnTo>
                  <a:lnTo>
                    <a:pt x="130" y="263"/>
                  </a:lnTo>
                  <a:lnTo>
                    <a:pt x="142" y="263"/>
                  </a:lnTo>
                  <a:lnTo>
                    <a:pt x="142" y="275"/>
                  </a:lnTo>
                  <a:lnTo>
                    <a:pt x="142" y="360"/>
                  </a:lnTo>
                  <a:lnTo>
                    <a:pt x="142" y="383"/>
                  </a:lnTo>
                  <a:lnTo>
                    <a:pt x="207" y="336"/>
                  </a:lnTo>
                  <a:lnTo>
                    <a:pt x="233" y="317"/>
                  </a:lnTo>
                  <a:lnTo>
                    <a:pt x="299" y="266"/>
                  </a:lnTo>
                  <a:lnTo>
                    <a:pt x="299" y="266"/>
                  </a:lnTo>
                  <a:lnTo>
                    <a:pt x="299" y="266"/>
                  </a:lnTo>
                  <a:lnTo>
                    <a:pt x="303" y="263"/>
                  </a:lnTo>
                  <a:lnTo>
                    <a:pt x="306" y="263"/>
                  </a:lnTo>
                  <a:lnTo>
                    <a:pt x="706" y="263"/>
                  </a:lnTo>
                  <a:lnTo>
                    <a:pt x="711" y="262"/>
                  </a:lnTo>
                  <a:lnTo>
                    <a:pt x="714" y="260"/>
                  </a:lnTo>
                  <a:lnTo>
                    <a:pt x="717" y="256"/>
                  </a:lnTo>
                  <a:lnTo>
                    <a:pt x="718" y="251"/>
                  </a:lnTo>
                  <a:lnTo>
                    <a:pt x="718" y="12"/>
                  </a:lnTo>
                  <a:lnTo>
                    <a:pt x="717" y="8"/>
                  </a:lnTo>
                  <a:lnTo>
                    <a:pt x="714" y="4"/>
                  </a:lnTo>
                  <a:lnTo>
                    <a:pt x="711" y="2"/>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51" name="Forma libre: Forma 59">
            <a:extLst>
              <a:ext uri="{FF2B5EF4-FFF2-40B4-BE49-F238E27FC236}">
                <a16:creationId xmlns:a16="http://schemas.microsoft.com/office/drawing/2014/main" id="{364F6819-2842-414C-954B-BC932BA6F2C2}"/>
              </a:ext>
              <a:ext uri="{C183D7F6-B498-43B3-948B-1728B52AA6E4}">
                <adec:decorative xmlns:adec="http://schemas.microsoft.com/office/drawing/2017/decorative" xmlns="" val="1"/>
              </a:ext>
            </a:extLst>
          </p:cNvPr>
          <p:cNvSpPr/>
          <p:nvPr/>
        </p:nvSpPr>
        <p:spPr>
          <a:xfrm>
            <a:off x="9108143" y="-6892"/>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52" name="Picture 2" descr="Rivera bolivar y castañedas - Gente Calificada">
            <a:extLst>
              <a:ext uri="{FF2B5EF4-FFF2-40B4-BE49-F238E27FC236}">
                <a16:creationId xmlns:a16="http://schemas.microsoft.com/office/drawing/2014/main" id="{92C5AF70-1C4C-47A2-AF00-C24767FBE44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75124" y="-48081"/>
            <a:ext cx="1679583" cy="101621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Lataxnet">
            <a:extLst>
              <a:ext uri="{FF2B5EF4-FFF2-40B4-BE49-F238E27FC236}">
                <a16:creationId xmlns:a16="http://schemas.microsoft.com/office/drawing/2014/main" id="{AAD1894C-29B9-4E7D-A8FB-2A1F91AC478C}"/>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1DCFABCD-EE8A-4CD7-8393-A152CAE26111}"/>
              </a:ext>
            </a:extLst>
          </p:cNvPr>
          <p:cNvPicPr>
            <a:picLocks noChangeAspect="1"/>
          </p:cNvPicPr>
          <p:nvPr/>
        </p:nvPicPr>
        <p:blipFill>
          <a:blip r:embed="rId10"/>
          <a:stretch>
            <a:fillRect/>
          </a:stretch>
        </p:blipFill>
        <p:spPr>
          <a:xfrm>
            <a:off x="5611326" y="3279635"/>
            <a:ext cx="969348" cy="298730"/>
          </a:xfrm>
          <a:prstGeom prst="rect">
            <a:avLst/>
          </a:prstGeom>
        </p:spPr>
      </p:pic>
      <p:pic>
        <p:nvPicPr>
          <p:cNvPr id="54" name="Imagen 53" descr="Imagen que contiene dibujo, plato&#10;&#10;Descripción generada automáticamente">
            <a:extLst>
              <a:ext uri="{FF2B5EF4-FFF2-40B4-BE49-F238E27FC236}">
                <a16:creationId xmlns:a16="http://schemas.microsoft.com/office/drawing/2014/main" id="{120D611D-4A67-4039-BFB3-81367A332495}"/>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2635073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0"/>
            <a:ext cx="12192000" cy="2095415"/>
          </a:xfrm>
          <a:prstGeom prst="rect">
            <a:avLst/>
          </a:prstGeom>
        </p:spPr>
      </p:pic>
      <p:sp>
        <p:nvSpPr>
          <p:cNvPr id="182" name="Título 2">
            <a:extLst>
              <a:ext uri="{FF2B5EF4-FFF2-40B4-BE49-F238E27FC236}">
                <a16:creationId xmlns:a16="http://schemas.microsoft.com/office/drawing/2014/main" id="{39DA6225-9300-438D-8C7A-924956B4C72B}"/>
              </a:ext>
            </a:extLst>
          </p:cNvPr>
          <p:cNvSpPr>
            <a:spLocks noGrp="1"/>
          </p:cNvSpPr>
          <p:nvPr>
            <p:ph type="title"/>
          </p:nvPr>
        </p:nvSpPr>
        <p:spPr>
          <a:xfrm>
            <a:off x="2225813" y="-7318"/>
            <a:ext cx="3349070" cy="1325563"/>
          </a:xfrm>
        </p:spPr>
        <p:txBody>
          <a:bodyPr rtlCol="0"/>
          <a:lstStyle/>
          <a:p>
            <a:pPr rtl="0"/>
            <a:r>
              <a:rPr lang="es-ES" dirty="0">
                <a:solidFill>
                  <a:schemeClr val="bg1"/>
                </a:solidFill>
              </a:rPr>
              <a:t>PARAGUAY</a:t>
            </a:r>
          </a:p>
        </p:txBody>
      </p:sp>
      <p:sp>
        <p:nvSpPr>
          <p:cNvPr id="183" name="objeto 5" descr="Rectángulo beige">
            <a:extLst>
              <a:ext uri="{FF2B5EF4-FFF2-40B4-BE49-F238E27FC236}">
                <a16:creationId xmlns:a16="http://schemas.microsoft.com/office/drawing/2014/main" id="{09C2941C-866F-4AF4-B58B-3C23A81FA84F}"/>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sp>
        <p:nvSpPr>
          <p:cNvPr id="221" name="Forma libre: Forma 59">
            <a:extLst>
              <a:ext uri="{FF2B5EF4-FFF2-40B4-BE49-F238E27FC236}">
                <a16:creationId xmlns:a16="http://schemas.microsoft.com/office/drawing/2014/main" id="{A648CB2B-1F77-4D6F-8854-B234E0DF9821}"/>
              </a:ext>
              <a:ext uri="{C183D7F6-B498-43B3-948B-1728B52AA6E4}">
                <adec:decorative xmlns:adec="http://schemas.microsoft.com/office/drawing/2017/decorative" xmlns="" val="1"/>
              </a:ext>
            </a:extLst>
          </p:cNvPr>
          <p:cNvSpPr/>
          <p:nvPr/>
        </p:nvSpPr>
        <p:spPr>
          <a:xfrm>
            <a:off x="9108143" y="9150"/>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35" name="Picture 2" descr="Bandera de Paraguay">
            <a:extLst>
              <a:ext uri="{FF2B5EF4-FFF2-40B4-BE49-F238E27FC236}">
                <a16:creationId xmlns:a16="http://schemas.microsoft.com/office/drawing/2014/main" id="{414D4620-3045-442F-8BB6-B42A634061C9}"/>
              </a:ext>
            </a:extLst>
          </p:cNvPr>
          <p:cNvPicPr>
            <a:picLocks noChangeAspect="1" noChangeArrowheads="1"/>
          </p:cNvPicPr>
          <p:nvPr/>
        </p:nvPicPr>
        <p:blipFill>
          <a:blip r:embed="rId5" cstate="print"/>
          <a:srcRect/>
          <a:stretch>
            <a:fillRect/>
          </a:stretch>
        </p:blipFill>
        <p:spPr bwMode="auto">
          <a:xfrm>
            <a:off x="911913" y="156218"/>
            <a:ext cx="1249939" cy="758787"/>
          </a:xfrm>
          <a:prstGeom prst="ellipse">
            <a:avLst/>
          </a:prstGeom>
          <a:ln>
            <a:noFill/>
          </a:ln>
          <a:effectLst>
            <a:softEdge rad="50800"/>
          </a:effectLst>
        </p:spPr>
      </p:pic>
      <p:grpSp>
        <p:nvGrpSpPr>
          <p:cNvPr id="78" name="Grupo 77">
            <a:extLst>
              <a:ext uri="{FF2B5EF4-FFF2-40B4-BE49-F238E27FC236}">
                <a16:creationId xmlns:a16="http://schemas.microsoft.com/office/drawing/2014/main" id="{297EC8A7-7E0B-4B25-AD6E-55DE892E6CBF}"/>
              </a:ext>
              <a:ext uri="{C183D7F6-B498-43B3-948B-1728B52AA6E4}">
                <adec:decorative xmlns:adec="http://schemas.microsoft.com/office/drawing/2017/decorative" xmlns="" val="1"/>
              </a:ext>
            </a:extLst>
          </p:cNvPr>
          <p:cNvGrpSpPr/>
          <p:nvPr/>
        </p:nvGrpSpPr>
        <p:grpSpPr>
          <a:xfrm>
            <a:off x="304800" y="1620658"/>
            <a:ext cx="3419021" cy="4644950"/>
            <a:chOff x="304800" y="1577182"/>
            <a:chExt cx="3419021" cy="2165134"/>
          </a:xfrm>
          <a:effectLst>
            <a:outerShdw blurRad="50800" dist="38100" dir="5400000" algn="t" rotWithShape="0">
              <a:prstClr val="black">
                <a:alpha val="20000"/>
              </a:prstClr>
            </a:outerShdw>
          </a:effectLst>
        </p:grpSpPr>
        <p:sp>
          <p:nvSpPr>
            <p:cNvPr id="79" name="Rectángulo 78">
              <a:extLst>
                <a:ext uri="{FF2B5EF4-FFF2-40B4-BE49-F238E27FC236}">
                  <a16:creationId xmlns:a16="http://schemas.microsoft.com/office/drawing/2014/main" id="{E1C89681-E7CF-4F24-B154-120666BC6711}"/>
                </a:ext>
              </a:extLst>
            </p:cNvPr>
            <p:cNvSpPr/>
            <p:nvPr/>
          </p:nvSpPr>
          <p:spPr>
            <a:xfrm>
              <a:off x="304800" y="1577182"/>
              <a:ext cx="3419021" cy="2389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81" name="Rectángulo 80">
              <a:extLst>
                <a:ext uri="{FF2B5EF4-FFF2-40B4-BE49-F238E27FC236}">
                  <a16:creationId xmlns:a16="http://schemas.microsoft.com/office/drawing/2014/main" id="{479CEE2B-FCD8-4929-9F80-F2E4E1851D6F}"/>
                </a:ext>
              </a:extLst>
            </p:cNvPr>
            <p:cNvSpPr/>
            <p:nvPr/>
          </p:nvSpPr>
          <p:spPr>
            <a:xfrm>
              <a:off x="304800" y="1805568"/>
              <a:ext cx="3419021" cy="1936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82" name="Elipse 81">
            <a:extLst>
              <a:ext uri="{FF2B5EF4-FFF2-40B4-BE49-F238E27FC236}">
                <a16:creationId xmlns:a16="http://schemas.microsoft.com/office/drawing/2014/main" id="{8C1689C7-888C-4DC5-A849-C4B8659750DB}"/>
              </a:ext>
              <a:ext uri="{C183D7F6-B498-43B3-948B-1728B52AA6E4}">
                <adec:decorative xmlns:adec="http://schemas.microsoft.com/office/drawing/2017/decorative" xmlns="" val="1"/>
              </a:ext>
            </a:extLst>
          </p:cNvPr>
          <p:cNvSpPr/>
          <p:nvPr/>
        </p:nvSpPr>
        <p:spPr>
          <a:xfrm>
            <a:off x="1717782" y="1338497"/>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83" name="Grupo 82">
            <a:extLst>
              <a:ext uri="{FF2B5EF4-FFF2-40B4-BE49-F238E27FC236}">
                <a16:creationId xmlns:a16="http://schemas.microsoft.com/office/drawing/2014/main" id="{8557B0B8-1939-4D73-9A3D-8FB4912FBABC}"/>
              </a:ext>
              <a:ext uri="{C183D7F6-B498-43B3-948B-1728B52AA6E4}">
                <adec:decorative xmlns:adec="http://schemas.microsoft.com/office/drawing/2017/decorative" xmlns="" val="1"/>
              </a:ext>
            </a:extLst>
          </p:cNvPr>
          <p:cNvGrpSpPr/>
          <p:nvPr/>
        </p:nvGrpSpPr>
        <p:grpSpPr>
          <a:xfrm>
            <a:off x="4386489" y="1599146"/>
            <a:ext cx="3419021" cy="4740472"/>
            <a:chOff x="304800" y="1557289"/>
            <a:chExt cx="3419021" cy="2234481"/>
          </a:xfrm>
          <a:effectLst>
            <a:outerShdw blurRad="50800" dist="38100" dir="5400000" algn="t" rotWithShape="0">
              <a:prstClr val="black">
                <a:alpha val="20000"/>
              </a:prstClr>
            </a:outerShdw>
          </a:effectLst>
        </p:grpSpPr>
        <p:sp>
          <p:nvSpPr>
            <p:cNvPr id="84" name="Rectángulo 83">
              <a:extLst>
                <a:ext uri="{FF2B5EF4-FFF2-40B4-BE49-F238E27FC236}">
                  <a16:creationId xmlns:a16="http://schemas.microsoft.com/office/drawing/2014/main" id="{D0E80955-BAE5-4F46-9EE9-81D896FAEB47}"/>
                </a:ext>
              </a:extLst>
            </p:cNvPr>
            <p:cNvSpPr/>
            <p:nvPr/>
          </p:nvSpPr>
          <p:spPr>
            <a:xfrm>
              <a:off x="304800" y="1557289"/>
              <a:ext cx="3419021" cy="26149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85" name="Rectángulo 84">
              <a:extLst>
                <a:ext uri="{FF2B5EF4-FFF2-40B4-BE49-F238E27FC236}">
                  <a16:creationId xmlns:a16="http://schemas.microsoft.com/office/drawing/2014/main" id="{2F1D32D1-7CA7-45BC-9769-004E640C047A}"/>
                </a:ext>
              </a:extLst>
            </p:cNvPr>
            <p:cNvSpPr/>
            <p:nvPr/>
          </p:nvSpPr>
          <p:spPr>
            <a:xfrm>
              <a:off x="304800" y="1818780"/>
              <a:ext cx="3419021" cy="1972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86" name="Elipse 85">
            <a:extLst>
              <a:ext uri="{FF2B5EF4-FFF2-40B4-BE49-F238E27FC236}">
                <a16:creationId xmlns:a16="http://schemas.microsoft.com/office/drawing/2014/main" id="{ABC64FAD-0923-428E-BD94-23B9E86BD2E6}"/>
              </a:ext>
              <a:ext uri="{C183D7F6-B498-43B3-948B-1728B52AA6E4}">
                <adec:decorative xmlns:adec="http://schemas.microsoft.com/office/drawing/2017/decorative" xmlns="" val="1"/>
              </a:ext>
            </a:extLst>
          </p:cNvPr>
          <p:cNvSpPr/>
          <p:nvPr/>
        </p:nvSpPr>
        <p:spPr>
          <a:xfrm>
            <a:off x="5767387" y="1338497"/>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88" name="Rectángulo 87">
            <a:extLst>
              <a:ext uri="{FF2B5EF4-FFF2-40B4-BE49-F238E27FC236}">
                <a16:creationId xmlns:a16="http://schemas.microsoft.com/office/drawing/2014/main" id="{E831ACFC-918F-423D-9FCC-656905F4C002}"/>
              </a:ext>
            </a:extLst>
          </p:cNvPr>
          <p:cNvSpPr/>
          <p:nvPr/>
        </p:nvSpPr>
        <p:spPr>
          <a:xfrm>
            <a:off x="8467385" y="1594637"/>
            <a:ext cx="3419021" cy="58476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90" name="Elipse 89">
            <a:extLst>
              <a:ext uri="{FF2B5EF4-FFF2-40B4-BE49-F238E27FC236}">
                <a16:creationId xmlns:a16="http://schemas.microsoft.com/office/drawing/2014/main" id="{0904C12D-4684-4B01-8149-BBA6CAF53A40}"/>
              </a:ext>
              <a:ext uri="{C183D7F6-B498-43B3-948B-1728B52AA6E4}">
                <adec:decorative xmlns:adec="http://schemas.microsoft.com/office/drawing/2017/decorative" xmlns="" val="1"/>
              </a:ext>
            </a:extLst>
          </p:cNvPr>
          <p:cNvSpPr/>
          <p:nvPr/>
        </p:nvSpPr>
        <p:spPr>
          <a:xfrm>
            <a:off x="9848283" y="1338497"/>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91" name="Picture 2" descr="Temporizador de cronómetro - Descargar PNG/SVG transparente">
            <a:extLst>
              <a:ext uri="{FF2B5EF4-FFF2-40B4-BE49-F238E27FC236}">
                <a16:creationId xmlns:a16="http://schemas.microsoft.com/office/drawing/2014/main" id="{25CD631D-0A2E-44EF-8414-4CD7BC26FFF5}"/>
              </a:ext>
            </a:extLst>
          </p:cNvPr>
          <p:cNvPicPr>
            <a:picLocks noChangeAspect="1" noChangeArrowheads="1"/>
          </p:cNvPicPr>
          <p:nvPr/>
        </p:nvPicPr>
        <p:blipFill>
          <a:blip r:embed="rId6" cstate="hq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83907" y="137193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92" name="Forma libre 5" descr="icono de flechas">
            <a:extLst>
              <a:ext uri="{FF2B5EF4-FFF2-40B4-BE49-F238E27FC236}">
                <a16:creationId xmlns:a16="http://schemas.microsoft.com/office/drawing/2014/main" id="{A90283E4-EBF0-4CAC-87F1-CD839CE557F1}"/>
              </a:ext>
            </a:extLst>
          </p:cNvPr>
          <p:cNvSpPr>
            <a:spLocks noChangeAspect="1" noEditPoints="1"/>
          </p:cNvSpPr>
          <p:nvPr/>
        </p:nvSpPr>
        <p:spPr bwMode="auto">
          <a:xfrm rot="10800000">
            <a:off x="5888774" y="1425485"/>
            <a:ext cx="465507" cy="50400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a:effectLst>
            <a:softEdge rad="0"/>
          </a:effectLst>
        </p:spPr>
        <p:txBody>
          <a:bodyPr vert="horz" wrap="square" lIns="91440" tIns="45720" rIns="91440" bIns="45720" numCol="1" rtlCol="0" anchor="t" anchorCtr="0" compatLnSpc="1">
            <a:prstTxWarp prst="textNoShape">
              <a:avLst/>
            </a:prstTxWarp>
          </a:bodyPr>
          <a:lstStyle/>
          <a:p>
            <a:pPr rtl="0"/>
            <a:endParaRPr lang="es-ES" dirty="0"/>
          </a:p>
        </p:txBody>
      </p:sp>
      <p:pic>
        <p:nvPicPr>
          <p:cNvPr id="93" name="Picture 4" descr="billete de dinero en dólares en una mano - Iconos gratis de comercio">
            <a:extLst>
              <a:ext uri="{FF2B5EF4-FFF2-40B4-BE49-F238E27FC236}">
                <a16:creationId xmlns:a16="http://schemas.microsoft.com/office/drawing/2014/main" id="{B03D22E2-7434-4A53-B691-48DCCE2A2CC3}"/>
              </a:ext>
            </a:extLst>
          </p:cNvPr>
          <p:cNvPicPr>
            <a:picLocks noChangeAspect="1" noChangeArrowheads="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23124" y="141544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94" name="Rectángulo 93">
            <a:extLst>
              <a:ext uri="{FF2B5EF4-FFF2-40B4-BE49-F238E27FC236}">
                <a16:creationId xmlns:a16="http://schemas.microsoft.com/office/drawing/2014/main" id="{DFE0DBC2-94EC-41FB-8CFD-EAAD3C629133}"/>
              </a:ext>
            </a:extLst>
          </p:cNvPr>
          <p:cNvSpPr/>
          <p:nvPr/>
        </p:nvSpPr>
        <p:spPr>
          <a:xfrm>
            <a:off x="8467385" y="2179405"/>
            <a:ext cx="3419021" cy="4093826"/>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95" name="CuadroTexto 94">
            <a:extLst>
              <a:ext uri="{FF2B5EF4-FFF2-40B4-BE49-F238E27FC236}">
                <a16:creationId xmlns:a16="http://schemas.microsoft.com/office/drawing/2014/main" id="{A7EBAF6E-7CFB-45C7-8376-F621094C9994}"/>
              </a:ext>
            </a:extLst>
          </p:cNvPr>
          <p:cNvSpPr txBox="1"/>
          <p:nvPr/>
        </p:nvSpPr>
        <p:spPr>
          <a:xfrm>
            <a:off x="4342510" y="2122470"/>
            <a:ext cx="3464024" cy="3308598"/>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	An exceptional and transitory regime for payment of personal income tax payment (</a:t>
            </a:r>
            <a:r>
              <a:rPr lang="en-US" sz="1100" i="1" dirty="0" err="1"/>
              <a:t>Impuesto</a:t>
            </a:r>
            <a:r>
              <a:rPr lang="en-US" sz="1100" i="1" dirty="0"/>
              <a:t> a la </a:t>
            </a:r>
            <a:r>
              <a:rPr lang="en-US" sz="1100" i="1" dirty="0" err="1"/>
              <a:t>Renta</a:t>
            </a:r>
            <a:r>
              <a:rPr lang="en-US" sz="1100" i="1" dirty="0"/>
              <a:t> Personal or “IRP</a:t>
            </a:r>
            <a:r>
              <a:rPr lang="en-US" sz="1100" dirty="0"/>
              <a:t>”) is set forth, as well as a regularization period for complying with tax obligations of previous fiscal years (2019 or earlier). Hence, the following rules shall apply:</a:t>
            </a:r>
          </a:p>
          <a:p>
            <a:pPr marL="352425" indent="-171450" algn="just">
              <a:buFont typeface="Wingdings" panose="05000000000000000000" pitchFamily="2" charset="2"/>
              <a:buChar char="§"/>
            </a:pPr>
            <a:r>
              <a:rPr lang="en-US" sz="1100" dirty="0"/>
              <a:t>Minimum initial payment of an equivalent to 20% of the debt, which must be made within 2 days from the day of filing the request for ease of payment.</a:t>
            </a:r>
          </a:p>
          <a:p>
            <a:pPr marL="352425" indent="-171450" algn="just">
              <a:buFont typeface="Wingdings" panose="05000000000000000000" pitchFamily="2" charset="2"/>
              <a:buChar char="§"/>
            </a:pPr>
            <a:r>
              <a:rPr lang="en-US" sz="1100" dirty="0"/>
              <a:t>Annual financing interest rate of 0%.</a:t>
            </a:r>
          </a:p>
          <a:p>
            <a:pPr marL="352425" indent="-171450" algn="just">
              <a:buFont typeface="Wingdings" panose="05000000000000000000" pitchFamily="2" charset="2"/>
              <a:buChar char="§"/>
            </a:pPr>
            <a:r>
              <a:rPr lang="en-US" sz="1100" dirty="0"/>
              <a:t>Up to 5 monthly installments.</a:t>
            </a:r>
            <a:endParaRPr lang="es-ES" sz="1100" dirty="0"/>
          </a:p>
          <a:p>
            <a:pPr marL="193675" lvl="1" algn="just">
              <a:tabLst>
                <a:tab pos="365125" algn="l"/>
              </a:tabLst>
            </a:pPr>
            <a:endParaRPr lang="es-ES" sz="1100" dirty="0"/>
          </a:p>
          <a:p>
            <a:pPr marL="171450" lvl="1" indent="-171450" algn="just">
              <a:buFont typeface="Wingdings" panose="05000000000000000000" pitchFamily="2" charset="2"/>
              <a:buChar char="Ø"/>
            </a:pPr>
            <a:r>
              <a:rPr lang="en-US" sz="1100" dirty="0"/>
              <a:t>Suspension of new filings: new filings for tax credit returns and resolutions that in process are suspended, except for the accelerated regime, during the validity of the state of emergency (for this year fiscal).</a:t>
            </a:r>
            <a:endParaRPr lang="es-ES" sz="1100" dirty="0"/>
          </a:p>
        </p:txBody>
      </p:sp>
      <p:sp>
        <p:nvSpPr>
          <p:cNvPr id="96" name="CuadroTexto 95">
            <a:extLst>
              <a:ext uri="{FF2B5EF4-FFF2-40B4-BE49-F238E27FC236}">
                <a16:creationId xmlns:a16="http://schemas.microsoft.com/office/drawing/2014/main" id="{23F37DC8-4FA7-4730-AE2C-E26CB96CBC5F}"/>
              </a:ext>
            </a:extLst>
          </p:cNvPr>
          <p:cNvSpPr txBox="1"/>
          <p:nvPr/>
        </p:nvSpPr>
        <p:spPr>
          <a:xfrm>
            <a:off x="282695" y="2082315"/>
            <a:ext cx="3464024" cy="4154984"/>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submission of the external audit report is postponed until December 31st , 2020, for those taxpayers who close the fiscal year on December 31st , 2019.</a:t>
            </a:r>
          </a:p>
          <a:p>
            <a:pPr algn="just"/>
            <a:endParaRPr lang="es-ES" sz="1100" dirty="0"/>
          </a:p>
          <a:p>
            <a:pPr marL="171450" indent="-171450" algn="just">
              <a:buFont typeface="Wingdings" panose="05000000000000000000" pitchFamily="2" charset="2"/>
              <a:buChar char="Ø"/>
            </a:pPr>
            <a:r>
              <a:rPr lang="en-US" sz="1100" dirty="0"/>
              <a:t>The due dates for the determinative and informative returns and for the payment of tax obligations that were due on March, shall expire in April, according to the last number of the RUC.</a:t>
            </a:r>
          </a:p>
          <a:p>
            <a:pPr algn="just"/>
            <a:endParaRPr lang="es-ES" sz="1100" dirty="0"/>
          </a:p>
          <a:p>
            <a:pPr marL="171450" indent="-171450" algn="just">
              <a:buFont typeface="Wingdings" panose="05000000000000000000" pitchFamily="2" charset="2"/>
              <a:buChar char="Ø"/>
            </a:pPr>
            <a:r>
              <a:rPr lang="en-US" sz="1100" dirty="0"/>
              <a:t>The due date for payment of the current eases of payment, and the third and fourth installments of advances in the income of business, industrial or services activities (</a:t>
            </a:r>
            <a:r>
              <a:rPr lang="en-US" sz="1100" i="1" dirty="0" err="1"/>
              <a:t>Impuesto</a:t>
            </a:r>
            <a:r>
              <a:rPr lang="en-US" sz="1100" i="1" dirty="0"/>
              <a:t> a la </a:t>
            </a:r>
            <a:r>
              <a:rPr lang="en-US" sz="1100" i="1" dirty="0" err="1"/>
              <a:t>Renta</a:t>
            </a:r>
            <a:r>
              <a:rPr lang="en-US" sz="1100" i="1" dirty="0"/>
              <a:t> de </a:t>
            </a:r>
            <a:r>
              <a:rPr lang="en-US" sz="1100" i="1" dirty="0" err="1"/>
              <a:t>Actividades</a:t>
            </a:r>
            <a:r>
              <a:rPr lang="en-US" sz="1100" i="1" dirty="0"/>
              <a:t> </a:t>
            </a:r>
            <a:r>
              <a:rPr lang="en-US" sz="1100" i="1" dirty="0" err="1"/>
              <a:t>Comerciales</a:t>
            </a:r>
            <a:r>
              <a:rPr lang="en-US" sz="1100" i="1" dirty="0"/>
              <a:t>, </a:t>
            </a:r>
            <a:r>
              <a:rPr lang="en-US" sz="1100" i="1" dirty="0" err="1"/>
              <a:t>Industriales</a:t>
            </a:r>
            <a:r>
              <a:rPr lang="en-US" sz="1100" i="1" dirty="0"/>
              <a:t> o de </a:t>
            </a:r>
            <a:r>
              <a:rPr lang="en-US" sz="1100" i="1" dirty="0" err="1"/>
              <a:t>Servicios</a:t>
            </a:r>
            <a:r>
              <a:rPr lang="en-US" sz="1100" i="1" dirty="0"/>
              <a:t> or “</a:t>
            </a:r>
            <a:r>
              <a:rPr lang="en-US" sz="1100" i="1" u="sng" dirty="0"/>
              <a:t>IRACIS</a:t>
            </a:r>
            <a:r>
              <a:rPr lang="en-US" sz="1100" dirty="0"/>
              <a:t>”) that expire between 23 and 25 March 2020, will due on April 1st.</a:t>
            </a:r>
          </a:p>
          <a:p>
            <a:pPr algn="just"/>
            <a:endParaRPr lang="es-ES" sz="1100" dirty="0"/>
          </a:p>
          <a:p>
            <a:pPr marL="171450" indent="-171450" algn="just">
              <a:buFont typeface="Wingdings" panose="05000000000000000000" pitchFamily="2" charset="2"/>
              <a:buChar char="Ø"/>
            </a:pPr>
            <a:r>
              <a:rPr lang="en-US" sz="1100" dirty="0"/>
              <a:t>Extension of tax maturity periods: Extension of tax maturity periods corresponding to sworn declarations and total and partial payments of all taxes that are settled according to Law 6380/19, from January 1, 2020, and all those taxes of the fiscal year 2019 pending settlement. </a:t>
            </a:r>
          </a:p>
        </p:txBody>
      </p:sp>
      <p:sp>
        <p:nvSpPr>
          <p:cNvPr id="97" name="CuadroTexto 96">
            <a:extLst>
              <a:ext uri="{FF2B5EF4-FFF2-40B4-BE49-F238E27FC236}">
                <a16:creationId xmlns:a16="http://schemas.microsoft.com/office/drawing/2014/main" id="{FB199A07-2C0D-49D2-BA0A-B1152C25F8D1}"/>
              </a:ext>
            </a:extLst>
          </p:cNvPr>
          <p:cNvSpPr txBox="1"/>
          <p:nvPr/>
        </p:nvSpPr>
        <p:spPr>
          <a:xfrm>
            <a:off x="8425226" y="2198860"/>
            <a:ext cx="3464024" cy="2631490"/>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Decree 3477/20 Provides a special Value Added Tax (“VAT”) regime for the import and sell of basic products set forth in the COVID 19 prevention protocols.</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Importers of the aforementioned products will pay VAT at the National Customs Office (“DNA”) applying the 10% rate on the customs value of the product. This represents a direct tax cost of VAT of 5% in the case of imports.</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Those who sell the products on the local market will apply the 10% rate on a taxable basis of 50% of the value of the product, representing a direct tax cost of 5%.</a:t>
            </a:r>
          </a:p>
        </p:txBody>
      </p:sp>
      <p:pic>
        <p:nvPicPr>
          <p:cNvPr id="27" name="Picture 2" descr="Torneo Petrolero Solidario – La solidaridad es un deporte que ...">
            <a:extLst>
              <a:ext uri="{FF2B5EF4-FFF2-40B4-BE49-F238E27FC236}">
                <a16:creationId xmlns:a16="http://schemas.microsoft.com/office/drawing/2014/main" id="{C6ABC5D8-54F3-4397-954D-F4759F9B287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10452848" y="187876"/>
            <a:ext cx="1256187" cy="619791"/>
          </a:xfrm>
          <a:prstGeom prst="rect">
            <a:avLst/>
          </a:prstGeom>
          <a:ln>
            <a:noFill/>
          </a:ln>
          <a:effectLst>
            <a:softEdge rad="38100"/>
          </a:effectLst>
          <a:extLst>
            <a:ext uri="{909E8E84-426E-40DD-AFC4-6F175D3DCCD1}">
              <a14:hiddenFill xmlns:a14="http://schemas.microsoft.com/office/drawing/2010/main">
                <a:solidFill>
                  <a:srgbClr val="FFFFFF"/>
                </a:solidFill>
              </a14:hiddenFill>
            </a:ext>
          </a:extLst>
        </p:spPr>
      </p:pic>
      <p:pic>
        <p:nvPicPr>
          <p:cNvPr id="31" name="Picture 2" descr="Lataxnet">
            <a:extLst>
              <a:ext uri="{FF2B5EF4-FFF2-40B4-BE49-F238E27FC236}">
                <a16:creationId xmlns:a16="http://schemas.microsoft.com/office/drawing/2014/main" id="{A2222588-5210-4AAF-BE07-7461EBEFA93D}"/>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29" name="Imagen 28" descr="Imagen que contiene dibujo, plato&#10;&#10;Descripción generada automáticamente">
            <a:extLst>
              <a:ext uri="{FF2B5EF4-FFF2-40B4-BE49-F238E27FC236}">
                <a16:creationId xmlns:a16="http://schemas.microsoft.com/office/drawing/2014/main" id="{EC5C8228-5BB7-4D80-94C7-338AA16E3A68}"/>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4043465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7318"/>
            <a:ext cx="12192000" cy="2102733"/>
          </a:xfrm>
          <a:prstGeom prst="rect">
            <a:avLst/>
          </a:prstGeom>
        </p:spPr>
      </p:pic>
      <p:sp>
        <p:nvSpPr>
          <p:cNvPr id="62" name="Título 2">
            <a:extLst>
              <a:ext uri="{FF2B5EF4-FFF2-40B4-BE49-F238E27FC236}">
                <a16:creationId xmlns:a16="http://schemas.microsoft.com/office/drawing/2014/main" id="{3DCAEA40-29A9-4634-8ED6-13295C1F7591}"/>
              </a:ext>
            </a:extLst>
          </p:cNvPr>
          <p:cNvSpPr>
            <a:spLocks noGrp="1"/>
          </p:cNvSpPr>
          <p:nvPr>
            <p:ph type="title"/>
          </p:nvPr>
        </p:nvSpPr>
        <p:spPr>
          <a:xfrm>
            <a:off x="2225813" y="-7318"/>
            <a:ext cx="3349070" cy="1325563"/>
          </a:xfrm>
        </p:spPr>
        <p:txBody>
          <a:bodyPr rtlCol="0"/>
          <a:lstStyle/>
          <a:p>
            <a:pPr rtl="0"/>
            <a:r>
              <a:rPr lang="es-ES" dirty="0">
                <a:solidFill>
                  <a:schemeClr val="bg1"/>
                </a:solidFill>
              </a:rPr>
              <a:t>PARAGUAY</a:t>
            </a:r>
          </a:p>
        </p:txBody>
      </p:sp>
      <p:sp>
        <p:nvSpPr>
          <p:cNvPr id="63" name="objeto 5" descr="Rectángulo beige">
            <a:extLst>
              <a:ext uri="{FF2B5EF4-FFF2-40B4-BE49-F238E27FC236}">
                <a16:creationId xmlns:a16="http://schemas.microsoft.com/office/drawing/2014/main" id="{56A58B00-9289-4DC9-8FF6-34C006D6B3A8}"/>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66" name="Picture 2" descr="Bandera de Paraguay">
            <a:extLst>
              <a:ext uri="{FF2B5EF4-FFF2-40B4-BE49-F238E27FC236}">
                <a16:creationId xmlns:a16="http://schemas.microsoft.com/office/drawing/2014/main" id="{DCD24A3B-4251-45BC-B825-268FB7C395F2}"/>
              </a:ext>
            </a:extLst>
          </p:cNvPr>
          <p:cNvPicPr>
            <a:picLocks noChangeAspect="1" noChangeArrowheads="1"/>
          </p:cNvPicPr>
          <p:nvPr/>
        </p:nvPicPr>
        <p:blipFill>
          <a:blip r:embed="rId5" cstate="print"/>
          <a:srcRect/>
          <a:stretch>
            <a:fillRect/>
          </a:stretch>
        </p:blipFill>
        <p:spPr bwMode="auto">
          <a:xfrm>
            <a:off x="911913" y="156218"/>
            <a:ext cx="1249939" cy="758787"/>
          </a:xfrm>
          <a:prstGeom prst="ellipse">
            <a:avLst/>
          </a:prstGeom>
          <a:ln>
            <a:noFill/>
          </a:ln>
          <a:effectLst>
            <a:softEdge rad="50800"/>
          </a:effectLst>
        </p:spPr>
      </p:pic>
      <p:grpSp>
        <p:nvGrpSpPr>
          <p:cNvPr id="67" name="Grupo 66">
            <a:extLst>
              <a:ext uri="{FF2B5EF4-FFF2-40B4-BE49-F238E27FC236}">
                <a16:creationId xmlns:a16="http://schemas.microsoft.com/office/drawing/2014/main" id="{99E07B6D-D4DF-4182-928A-0C871592089F}"/>
              </a:ext>
              <a:ext uri="{C183D7F6-B498-43B3-948B-1728B52AA6E4}">
                <adec:decorative xmlns:adec="http://schemas.microsoft.com/office/drawing/2017/decorative" xmlns="" val="1"/>
              </a:ext>
            </a:extLst>
          </p:cNvPr>
          <p:cNvGrpSpPr/>
          <p:nvPr/>
        </p:nvGrpSpPr>
        <p:grpSpPr>
          <a:xfrm>
            <a:off x="304800" y="1604615"/>
            <a:ext cx="3419021" cy="4440927"/>
            <a:chOff x="304800" y="1577182"/>
            <a:chExt cx="3419021" cy="1992125"/>
          </a:xfrm>
          <a:effectLst>
            <a:outerShdw blurRad="50800" dist="38100" dir="5400000" algn="t" rotWithShape="0">
              <a:prstClr val="black">
                <a:alpha val="20000"/>
              </a:prstClr>
            </a:outerShdw>
          </a:effectLst>
        </p:grpSpPr>
        <p:sp>
          <p:nvSpPr>
            <p:cNvPr id="68" name="Rectángulo 67">
              <a:extLst>
                <a:ext uri="{FF2B5EF4-FFF2-40B4-BE49-F238E27FC236}">
                  <a16:creationId xmlns:a16="http://schemas.microsoft.com/office/drawing/2014/main" id="{41B828B2-7FDE-49DB-AFF2-CA64977BAC4B}"/>
                </a:ext>
              </a:extLst>
            </p:cNvPr>
            <p:cNvSpPr/>
            <p:nvPr/>
          </p:nvSpPr>
          <p:spPr>
            <a:xfrm>
              <a:off x="304800" y="1577182"/>
              <a:ext cx="3419021" cy="2598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69" name="Rectángulo 68">
              <a:extLst>
                <a:ext uri="{FF2B5EF4-FFF2-40B4-BE49-F238E27FC236}">
                  <a16:creationId xmlns:a16="http://schemas.microsoft.com/office/drawing/2014/main" id="{58C27FDD-CEA7-4D7A-A980-157E165C2B4B}"/>
                </a:ext>
              </a:extLst>
            </p:cNvPr>
            <p:cNvSpPr/>
            <p:nvPr/>
          </p:nvSpPr>
          <p:spPr>
            <a:xfrm>
              <a:off x="304800" y="1830723"/>
              <a:ext cx="3419021" cy="1738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70" name="Elipse 69">
            <a:extLst>
              <a:ext uri="{FF2B5EF4-FFF2-40B4-BE49-F238E27FC236}">
                <a16:creationId xmlns:a16="http://schemas.microsoft.com/office/drawing/2014/main" id="{DB6172DD-FC12-4D64-9106-6B6CE66F7D6C}"/>
              </a:ext>
              <a:ext uri="{C183D7F6-B498-43B3-948B-1728B52AA6E4}">
                <adec:decorative xmlns:adec="http://schemas.microsoft.com/office/drawing/2017/decorative" xmlns="" val="1"/>
              </a:ext>
            </a:extLst>
          </p:cNvPr>
          <p:cNvSpPr/>
          <p:nvPr/>
        </p:nvSpPr>
        <p:spPr>
          <a:xfrm>
            <a:off x="1717782" y="1322455"/>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71" name="Grupo 70">
            <a:extLst>
              <a:ext uri="{FF2B5EF4-FFF2-40B4-BE49-F238E27FC236}">
                <a16:creationId xmlns:a16="http://schemas.microsoft.com/office/drawing/2014/main" id="{C2415604-B7DF-4155-B6E1-6327D5D0F9B5}"/>
              </a:ext>
              <a:ext uri="{C183D7F6-B498-43B3-948B-1728B52AA6E4}">
                <adec:decorative xmlns:adec="http://schemas.microsoft.com/office/drawing/2017/decorative" xmlns="" val="1"/>
              </a:ext>
            </a:extLst>
          </p:cNvPr>
          <p:cNvGrpSpPr/>
          <p:nvPr/>
        </p:nvGrpSpPr>
        <p:grpSpPr>
          <a:xfrm>
            <a:off x="4386489" y="1625308"/>
            <a:ext cx="3419021" cy="4916165"/>
            <a:chOff x="304800" y="1577183"/>
            <a:chExt cx="3419021" cy="4738378"/>
          </a:xfrm>
          <a:effectLst>
            <a:outerShdw blurRad="50800" dist="38100" dir="5400000" algn="t" rotWithShape="0">
              <a:prstClr val="black">
                <a:alpha val="20000"/>
              </a:prstClr>
            </a:outerShdw>
          </a:effectLst>
        </p:grpSpPr>
        <p:sp>
          <p:nvSpPr>
            <p:cNvPr id="72" name="Rectángulo 71">
              <a:extLst>
                <a:ext uri="{FF2B5EF4-FFF2-40B4-BE49-F238E27FC236}">
                  <a16:creationId xmlns:a16="http://schemas.microsoft.com/office/drawing/2014/main" id="{13DE7CC0-C605-4FA7-8961-A01CCD076680}"/>
                </a:ext>
              </a:extLst>
            </p:cNvPr>
            <p:cNvSpPr/>
            <p:nvPr/>
          </p:nvSpPr>
          <p:spPr>
            <a:xfrm>
              <a:off x="304800" y="1577183"/>
              <a:ext cx="3419021" cy="55739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73" name="Rectángulo 72">
              <a:extLst>
                <a:ext uri="{FF2B5EF4-FFF2-40B4-BE49-F238E27FC236}">
                  <a16:creationId xmlns:a16="http://schemas.microsoft.com/office/drawing/2014/main" id="{E0CF6D5F-1407-4C0C-BB92-529368248D33}"/>
                </a:ext>
              </a:extLst>
            </p:cNvPr>
            <p:cNvSpPr/>
            <p:nvPr/>
          </p:nvSpPr>
          <p:spPr>
            <a:xfrm>
              <a:off x="304800" y="2089028"/>
              <a:ext cx="3419021" cy="4226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74" name="Elipse 73">
            <a:extLst>
              <a:ext uri="{FF2B5EF4-FFF2-40B4-BE49-F238E27FC236}">
                <a16:creationId xmlns:a16="http://schemas.microsoft.com/office/drawing/2014/main" id="{2CFD053E-4379-4FB2-BFB5-6F30CAEC103E}"/>
              </a:ext>
              <a:ext uri="{C183D7F6-B498-43B3-948B-1728B52AA6E4}">
                <adec:decorative xmlns:adec="http://schemas.microsoft.com/office/drawing/2017/decorative" xmlns="" val="1"/>
              </a:ext>
            </a:extLst>
          </p:cNvPr>
          <p:cNvSpPr/>
          <p:nvPr/>
        </p:nvSpPr>
        <p:spPr>
          <a:xfrm>
            <a:off x="5799471" y="1322455"/>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5" name="Rectángulo 74">
            <a:extLst>
              <a:ext uri="{FF2B5EF4-FFF2-40B4-BE49-F238E27FC236}">
                <a16:creationId xmlns:a16="http://schemas.microsoft.com/office/drawing/2014/main" id="{4F749C1B-6314-4DD3-A898-FCCF9C16E7F5}"/>
              </a:ext>
            </a:extLst>
          </p:cNvPr>
          <p:cNvSpPr/>
          <p:nvPr/>
        </p:nvSpPr>
        <p:spPr>
          <a:xfrm>
            <a:off x="8467385" y="1612068"/>
            <a:ext cx="3419021" cy="53648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76" name="Elipse 75">
            <a:extLst>
              <a:ext uri="{FF2B5EF4-FFF2-40B4-BE49-F238E27FC236}">
                <a16:creationId xmlns:a16="http://schemas.microsoft.com/office/drawing/2014/main" id="{B328318E-B0CC-4B32-B751-85BD2D0F3562}"/>
              </a:ext>
              <a:ext uri="{C183D7F6-B498-43B3-948B-1728B52AA6E4}">
                <adec:decorative xmlns:adec="http://schemas.microsoft.com/office/drawing/2017/decorative" xmlns="" val="1"/>
              </a:ext>
            </a:extLst>
          </p:cNvPr>
          <p:cNvSpPr/>
          <p:nvPr/>
        </p:nvSpPr>
        <p:spPr>
          <a:xfrm>
            <a:off x="9848283" y="1322455"/>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7" name="Rectángulo 76">
            <a:extLst>
              <a:ext uri="{FF2B5EF4-FFF2-40B4-BE49-F238E27FC236}">
                <a16:creationId xmlns:a16="http://schemas.microsoft.com/office/drawing/2014/main" id="{345EF00F-6EC0-46DA-8357-7741A0EECEEF}"/>
              </a:ext>
            </a:extLst>
          </p:cNvPr>
          <p:cNvSpPr/>
          <p:nvPr/>
        </p:nvSpPr>
        <p:spPr>
          <a:xfrm>
            <a:off x="8467385" y="2141435"/>
            <a:ext cx="3419021" cy="3629642"/>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pic>
        <p:nvPicPr>
          <p:cNvPr id="78" name="Picture 6" descr="Add, calendar, event, plus, schedule icon">
            <a:extLst>
              <a:ext uri="{FF2B5EF4-FFF2-40B4-BE49-F238E27FC236}">
                <a16:creationId xmlns:a16="http://schemas.microsoft.com/office/drawing/2014/main" id="{55460B41-FEDE-4216-A1A6-7B53255EBB9B}"/>
              </a:ext>
            </a:extLst>
          </p:cNvPr>
          <p:cNvPicPr>
            <a:picLocks noChangeAspect="1" noChangeArrowheads="1"/>
          </p:cNvPicPr>
          <p:nvPr/>
        </p:nvPicPr>
        <p:blipFill>
          <a:blip r:embed="rId6"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7402" y="1389140"/>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Grupo 40" descr="binocular ">
            <a:extLst>
              <a:ext uri="{FF2B5EF4-FFF2-40B4-BE49-F238E27FC236}">
                <a16:creationId xmlns:a16="http://schemas.microsoft.com/office/drawing/2014/main" id="{3E532CFD-D07F-4481-A5D0-4CA34E3A1420}"/>
              </a:ext>
            </a:extLst>
          </p:cNvPr>
          <p:cNvGrpSpPr>
            <a:grpSpLocks noChangeAspect="1"/>
          </p:cNvGrpSpPr>
          <p:nvPr/>
        </p:nvGrpSpPr>
        <p:grpSpPr bwMode="auto">
          <a:xfrm>
            <a:off x="5903669" y="1393959"/>
            <a:ext cx="468000" cy="432927"/>
            <a:chOff x="3438" y="454"/>
            <a:chExt cx="427" cy="395"/>
          </a:xfrm>
          <a:solidFill>
            <a:schemeClr val="accent1"/>
          </a:solidFill>
        </p:grpSpPr>
        <p:sp>
          <p:nvSpPr>
            <p:cNvPr id="81" name="Forma libre 41">
              <a:extLst>
                <a:ext uri="{FF2B5EF4-FFF2-40B4-BE49-F238E27FC236}">
                  <a16:creationId xmlns:a16="http://schemas.microsoft.com/office/drawing/2014/main" id="{97644EB6-02B7-43B3-9FD3-83E5FB521390}"/>
                </a:ext>
              </a:extLst>
            </p:cNvPr>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2" name="Forma libre 42">
              <a:extLst>
                <a:ext uri="{FF2B5EF4-FFF2-40B4-BE49-F238E27FC236}">
                  <a16:creationId xmlns:a16="http://schemas.microsoft.com/office/drawing/2014/main" id="{87F373F8-DE02-4105-8F6C-EB8EE1B4EA86}"/>
                </a:ext>
              </a:extLst>
            </p:cNvPr>
            <p:cNvSpPr>
              <a:spLocks/>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3" name="Forma libre 43">
              <a:extLst>
                <a:ext uri="{FF2B5EF4-FFF2-40B4-BE49-F238E27FC236}">
                  <a16:creationId xmlns:a16="http://schemas.microsoft.com/office/drawing/2014/main" id="{EE3396B3-C162-449D-8D9B-AC48DAFD03D8}"/>
                </a:ext>
              </a:extLst>
            </p:cNvPr>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4" name="Forma libre 44">
              <a:extLst>
                <a:ext uri="{FF2B5EF4-FFF2-40B4-BE49-F238E27FC236}">
                  <a16:creationId xmlns:a16="http://schemas.microsoft.com/office/drawing/2014/main" id="{059F66C8-100E-4E92-A091-1B6669F63B34}"/>
                </a:ext>
              </a:extLst>
            </p:cNvPr>
            <p:cNvSpPr>
              <a:spLocks/>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5" name="Forma libre 45">
              <a:extLst>
                <a:ext uri="{FF2B5EF4-FFF2-40B4-BE49-F238E27FC236}">
                  <a16:creationId xmlns:a16="http://schemas.microsoft.com/office/drawing/2014/main" id="{A5300860-BAB4-48F6-BC7C-8CB44FD0715D}"/>
                </a:ext>
              </a:extLst>
            </p:cNvPr>
            <p:cNvSpPr>
              <a:spLocks/>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6" name="Forma libre 46">
              <a:extLst>
                <a:ext uri="{FF2B5EF4-FFF2-40B4-BE49-F238E27FC236}">
                  <a16:creationId xmlns:a16="http://schemas.microsoft.com/office/drawing/2014/main" id="{6BB61BC7-0C39-4679-AA6B-87A35FB1E03A}"/>
                </a:ext>
              </a:extLst>
            </p:cNvPr>
            <p:cNvSpPr>
              <a:spLocks/>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8" name="Forma libre 47">
              <a:extLst>
                <a:ext uri="{FF2B5EF4-FFF2-40B4-BE49-F238E27FC236}">
                  <a16:creationId xmlns:a16="http://schemas.microsoft.com/office/drawing/2014/main" id="{6F4801E3-F306-4C9B-AC27-6FEB4FC0B726}"/>
                </a:ext>
              </a:extLst>
            </p:cNvPr>
            <p:cNvSpPr>
              <a:spLocks/>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0" name="Forma libre 48">
              <a:extLst>
                <a:ext uri="{FF2B5EF4-FFF2-40B4-BE49-F238E27FC236}">
                  <a16:creationId xmlns:a16="http://schemas.microsoft.com/office/drawing/2014/main" id="{91027DBB-E45A-487C-BC61-619058FF9455}"/>
                </a:ext>
              </a:extLst>
            </p:cNvPr>
            <p:cNvSpPr>
              <a:spLocks/>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1" name="Forma libre 49">
              <a:extLst>
                <a:ext uri="{FF2B5EF4-FFF2-40B4-BE49-F238E27FC236}">
                  <a16:creationId xmlns:a16="http://schemas.microsoft.com/office/drawing/2014/main" id="{730A5D34-E5B2-473E-82F8-72AEBFA98CD0}"/>
                </a:ext>
              </a:extLst>
            </p:cNvPr>
            <p:cNvSpPr>
              <a:spLocks/>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grpSp>
        <p:nvGrpSpPr>
          <p:cNvPr id="92" name="Grupo 89" descr="icono de marca de verificación con lápiz">
            <a:extLst>
              <a:ext uri="{FF2B5EF4-FFF2-40B4-BE49-F238E27FC236}">
                <a16:creationId xmlns:a16="http://schemas.microsoft.com/office/drawing/2014/main" id="{51998E82-E408-4DDE-8EC3-766EA8AE9B9D}"/>
              </a:ext>
            </a:extLst>
          </p:cNvPr>
          <p:cNvGrpSpPr>
            <a:grpSpLocks noChangeAspect="1"/>
          </p:cNvGrpSpPr>
          <p:nvPr/>
        </p:nvGrpSpPr>
        <p:grpSpPr bwMode="auto">
          <a:xfrm>
            <a:off x="10006481" y="1450313"/>
            <a:ext cx="432000" cy="432000"/>
            <a:chOff x="6539" y="440"/>
            <a:chExt cx="426" cy="426"/>
          </a:xfrm>
          <a:solidFill>
            <a:schemeClr val="accent1"/>
          </a:solidFill>
        </p:grpSpPr>
        <p:sp>
          <p:nvSpPr>
            <p:cNvPr id="93" name="Forma libre 90">
              <a:extLst>
                <a:ext uri="{FF2B5EF4-FFF2-40B4-BE49-F238E27FC236}">
                  <a16:creationId xmlns:a16="http://schemas.microsoft.com/office/drawing/2014/main" id="{4023D73D-1DA3-4863-9FCD-5FF0B0BFD23B}"/>
                </a:ext>
              </a:extLst>
            </p:cNvPr>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4" name="Forma libre 91">
              <a:extLst>
                <a:ext uri="{FF2B5EF4-FFF2-40B4-BE49-F238E27FC236}">
                  <a16:creationId xmlns:a16="http://schemas.microsoft.com/office/drawing/2014/main" id="{939597B9-E546-4433-ACE5-CF41F8EEEC2D}"/>
                </a:ext>
              </a:extLst>
            </p:cNvPr>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5" name="Forma libre 92">
              <a:extLst>
                <a:ext uri="{FF2B5EF4-FFF2-40B4-BE49-F238E27FC236}">
                  <a16:creationId xmlns:a16="http://schemas.microsoft.com/office/drawing/2014/main" id="{4C215BE4-77A6-471E-B285-83F5444A0001}"/>
                </a:ext>
              </a:extLst>
            </p:cNvPr>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6" name="Forma libre 93">
              <a:extLst>
                <a:ext uri="{FF2B5EF4-FFF2-40B4-BE49-F238E27FC236}">
                  <a16:creationId xmlns:a16="http://schemas.microsoft.com/office/drawing/2014/main" id="{A2962B3B-CF40-4704-BC96-C4E83E37D1F0}"/>
                </a:ext>
              </a:extLst>
            </p:cNvPr>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7" name="Forma libre 94">
              <a:extLst>
                <a:ext uri="{FF2B5EF4-FFF2-40B4-BE49-F238E27FC236}">
                  <a16:creationId xmlns:a16="http://schemas.microsoft.com/office/drawing/2014/main" id="{5E31CAA7-86E1-4E1F-BA7A-C50E6ACCCAB2}"/>
                </a:ext>
              </a:extLst>
            </p:cNvPr>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8" name="Forma libre 95">
              <a:extLst>
                <a:ext uri="{FF2B5EF4-FFF2-40B4-BE49-F238E27FC236}">
                  <a16:creationId xmlns:a16="http://schemas.microsoft.com/office/drawing/2014/main" id="{4E9AD412-5D36-40A0-8869-03524A5AA9AF}"/>
                </a:ext>
              </a:extLst>
            </p:cNvPr>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9" name="Forma libre 96">
              <a:extLst>
                <a:ext uri="{FF2B5EF4-FFF2-40B4-BE49-F238E27FC236}">
                  <a16:creationId xmlns:a16="http://schemas.microsoft.com/office/drawing/2014/main" id="{EA6A27E5-89DE-4B59-9357-9476378DEB99}"/>
                </a:ext>
              </a:extLst>
            </p:cNvPr>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00" name="Forma libre 97">
              <a:extLst>
                <a:ext uri="{FF2B5EF4-FFF2-40B4-BE49-F238E27FC236}">
                  <a16:creationId xmlns:a16="http://schemas.microsoft.com/office/drawing/2014/main" id="{5881DC0D-EA79-4127-9DD7-213C20C413A1}"/>
                </a:ext>
              </a:extLst>
            </p:cNvPr>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01" name="Forma libre 98">
              <a:extLst>
                <a:ext uri="{FF2B5EF4-FFF2-40B4-BE49-F238E27FC236}">
                  <a16:creationId xmlns:a16="http://schemas.microsoft.com/office/drawing/2014/main" id="{06FA5822-2406-4A3A-8181-8318F8A127FF}"/>
                </a:ext>
              </a:extLst>
            </p:cNvPr>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102" name="CuadroTexto 101">
            <a:extLst>
              <a:ext uri="{FF2B5EF4-FFF2-40B4-BE49-F238E27FC236}">
                <a16:creationId xmlns:a16="http://schemas.microsoft.com/office/drawing/2014/main" id="{75F36B68-8D9D-4BB8-B83B-D9F16CEEE85E}"/>
              </a:ext>
            </a:extLst>
          </p:cNvPr>
          <p:cNvSpPr txBox="1"/>
          <p:nvPr/>
        </p:nvSpPr>
        <p:spPr>
          <a:xfrm>
            <a:off x="4332640" y="2116795"/>
            <a:ext cx="3464024" cy="3139321"/>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Decree No. 3457/20 established that until June 30, no penalty shall be applied for non-complying with formal obligations. Furthermore, until said date, the fines provided for in General Resolution No. 13/19 shall not apply to taxpayers who comply lately with their tax obligations.</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Both for those taxpayers who enjoy payment facilities of the Personal Income Tax (“IRP”) as well as the exceptional and transitory regime of payment facilities for the 2019 fiscal year so that the taxpayers of IRACIS and IRAGRO will benefit from a rate annual financing interest of 0% (zero percent), with only a minimum initial installment equivalent to 20% of the debt and considering that the initial payments must be paid within 2 (two) calendar days from day after submission of the application.</a:t>
            </a:r>
          </a:p>
        </p:txBody>
      </p:sp>
      <p:sp>
        <p:nvSpPr>
          <p:cNvPr id="103" name="CuadroTexto 102">
            <a:extLst>
              <a:ext uri="{FF2B5EF4-FFF2-40B4-BE49-F238E27FC236}">
                <a16:creationId xmlns:a16="http://schemas.microsoft.com/office/drawing/2014/main" id="{4DD32AF6-6C6B-4D0D-896C-F1F94F6CF86D}"/>
              </a:ext>
            </a:extLst>
          </p:cNvPr>
          <p:cNvSpPr txBox="1"/>
          <p:nvPr/>
        </p:nvSpPr>
        <p:spPr>
          <a:xfrm>
            <a:off x="253218" y="2123925"/>
            <a:ext cx="3515606" cy="3308598"/>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Suspension of administrative deadlines that begin or expire during the period from March 12 to March 26, relating to the processes of determination, application of sanctions, administrative summaries related to tax return and appeals.</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All deadlines for the administrative processes and procedures carried out by the SET were subsequently suspended from March 23 to March 31.</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According to (General Resolution No. 47/20) The issuance of debt certificates in the ongoing procedures for collection of tax debts is suspended, as well as the initiation of new collection processes. These measures will be in force until June 30. </a:t>
            </a:r>
            <a:endParaRPr lang="es-ES" sz="1100" dirty="0"/>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endParaRPr lang="en-US" sz="1100" dirty="0"/>
          </a:p>
        </p:txBody>
      </p:sp>
      <p:sp>
        <p:nvSpPr>
          <p:cNvPr id="104" name="CuadroTexto 103">
            <a:extLst>
              <a:ext uri="{FF2B5EF4-FFF2-40B4-BE49-F238E27FC236}">
                <a16:creationId xmlns:a16="http://schemas.microsoft.com/office/drawing/2014/main" id="{57002D39-5A1D-4DB7-B952-F0E1FD6F82BF}"/>
              </a:ext>
            </a:extLst>
          </p:cNvPr>
          <p:cNvSpPr txBox="1"/>
          <p:nvPr/>
        </p:nvSpPr>
        <p:spPr>
          <a:xfrm>
            <a:off x="8409182" y="2110749"/>
            <a:ext cx="3464024" cy="3816429"/>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office of the Paraguayan tax authority (</a:t>
            </a:r>
            <a:r>
              <a:rPr lang="en-US" sz="1100" i="1" dirty="0" err="1"/>
              <a:t>Subsecretaria</a:t>
            </a:r>
            <a:r>
              <a:rPr lang="en-US" sz="1100" i="1" dirty="0"/>
              <a:t> de Estado de </a:t>
            </a:r>
            <a:r>
              <a:rPr lang="en-US" sz="1100" i="1" dirty="0" err="1"/>
              <a:t>Tributacion</a:t>
            </a:r>
            <a:r>
              <a:rPr lang="en-US" sz="1100" i="1" dirty="0"/>
              <a:t> or “SET”</a:t>
            </a:r>
            <a:r>
              <a:rPr lang="en-US" sz="1100" dirty="0"/>
              <a:t>) is closed to the general public until March 26, except for exceptional cases. To this end, they enabled the following electronic procedures from March 11 to March 26: obtaining or cancelling a taxpayer number (</a:t>
            </a:r>
            <a:r>
              <a:rPr lang="en-US" sz="1100" i="1" dirty="0" err="1"/>
              <a:t>Registro</a:t>
            </a:r>
            <a:r>
              <a:rPr lang="en-US" sz="1100" i="1" dirty="0"/>
              <a:t> Unico de </a:t>
            </a:r>
            <a:r>
              <a:rPr lang="en-US" sz="1100" i="1" dirty="0" err="1"/>
              <a:t>Contribuyente</a:t>
            </a:r>
            <a:r>
              <a:rPr lang="en-US" sz="1100" i="1" dirty="0"/>
              <a:t> or “RUC</a:t>
            </a:r>
            <a:r>
              <a:rPr lang="en-US" sz="1100" dirty="0"/>
              <a:t>”), data updates, consults, initial required documentation (</a:t>
            </a:r>
            <a:r>
              <a:rPr lang="en-US" sz="1100" i="1" dirty="0" err="1"/>
              <a:t>Documentacion</a:t>
            </a:r>
            <a:r>
              <a:rPr lang="en-US" sz="1100" i="1" dirty="0"/>
              <a:t> </a:t>
            </a:r>
            <a:r>
              <a:rPr lang="en-US" sz="1100" i="1" dirty="0" err="1"/>
              <a:t>Inicial</a:t>
            </a:r>
            <a:r>
              <a:rPr lang="en-US" sz="1100" i="1" dirty="0"/>
              <a:t> </a:t>
            </a:r>
            <a:r>
              <a:rPr lang="en-US" sz="1100" i="1" dirty="0" err="1"/>
              <a:t>Requerida</a:t>
            </a:r>
            <a:r>
              <a:rPr lang="en-US" sz="1100" i="1" dirty="0"/>
              <a:t> or “DIR”), </a:t>
            </a:r>
            <a:r>
              <a:rPr lang="en-US" sz="1100" dirty="0"/>
              <a:t>enforcement of bank guarantees, among others.</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The validity periods of the Tax Compliance Certificates (“CCT”) issued between March 18 and June 30, are extended for a period of 90 days.</a:t>
            </a:r>
          </a:p>
          <a:p>
            <a:pPr algn="just"/>
            <a:endParaRPr lang="es-ES" sz="1100" dirty="0"/>
          </a:p>
          <a:p>
            <a:pPr marL="171450" indent="-171450" algn="just">
              <a:buFont typeface="Wingdings" panose="05000000000000000000" pitchFamily="2" charset="2"/>
              <a:buChar char="Ø"/>
            </a:pPr>
            <a:r>
              <a:rPr lang="en-US" sz="1100" dirty="0"/>
              <a:t>The deadlines for submitting the Purchase and Sales Books through the “</a:t>
            </a:r>
            <a:r>
              <a:rPr lang="en-US" sz="1100" dirty="0" err="1"/>
              <a:t>Hechauka</a:t>
            </a:r>
            <a:r>
              <a:rPr lang="en-US" sz="1100" dirty="0"/>
              <a:t>” system for the months of March, April and May were also postponed.</a:t>
            </a:r>
            <a:endParaRPr lang="es-ES" sz="1100" dirty="0"/>
          </a:p>
          <a:p>
            <a:pPr marL="171450" indent="-171450" algn="just">
              <a:buFont typeface="Wingdings" panose="05000000000000000000" pitchFamily="2" charset="2"/>
              <a:buChar char="Ø"/>
            </a:pPr>
            <a:endParaRPr lang="es-ES" sz="1100" dirty="0"/>
          </a:p>
        </p:txBody>
      </p:sp>
      <p:sp>
        <p:nvSpPr>
          <p:cNvPr id="45" name="CuadroTexto 44">
            <a:extLst>
              <a:ext uri="{FF2B5EF4-FFF2-40B4-BE49-F238E27FC236}">
                <a16:creationId xmlns:a16="http://schemas.microsoft.com/office/drawing/2014/main" id="{A047563A-DB18-4A4F-95A6-C7B68D21412B}"/>
              </a:ext>
            </a:extLst>
          </p:cNvPr>
          <p:cNvSpPr txBox="1"/>
          <p:nvPr/>
        </p:nvSpPr>
        <p:spPr>
          <a:xfrm>
            <a:off x="9032509" y="5837986"/>
            <a:ext cx="2856848" cy="523220"/>
          </a:xfrm>
          <a:prstGeom prst="rect">
            <a:avLst/>
          </a:prstGeom>
          <a:noFill/>
        </p:spPr>
        <p:txBody>
          <a:bodyPr wrap="square" rtlCol="0">
            <a:spAutoFit/>
          </a:bodyPr>
          <a:lstStyle/>
          <a:p>
            <a:r>
              <a:rPr lang="es-VE" sz="1400" b="1" dirty="0">
                <a:solidFill>
                  <a:schemeClr val="accent2">
                    <a:lumMod val="50000"/>
                  </a:schemeClr>
                </a:solidFill>
              </a:rPr>
              <a:t>More </a:t>
            </a:r>
            <a:r>
              <a:rPr lang="es-VE" sz="1400" b="1" dirty="0" err="1">
                <a:solidFill>
                  <a:schemeClr val="accent2">
                    <a:lumMod val="50000"/>
                  </a:schemeClr>
                </a:solidFill>
              </a:rPr>
              <a:t>information</a:t>
            </a:r>
            <a:r>
              <a:rPr lang="es-VE" sz="1400" b="1" dirty="0">
                <a:solidFill>
                  <a:schemeClr val="accent2">
                    <a:lumMod val="50000"/>
                  </a:schemeClr>
                </a:solidFill>
              </a:rPr>
              <a:t>: </a:t>
            </a:r>
            <a:r>
              <a:rPr lang="es-VE" sz="1400" dirty="0">
                <a:solidFill>
                  <a:schemeClr val="accent3">
                    <a:lumMod val="90000"/>
                    <a:lumOff val="10000"/>
                  </a:schemeClr>
                </a:solidFill>
                <a:hlinkClick r:id="rId7">
                  <a:extLst>
                    <a:ext uri="{A12FA001-AC4F-418D-AE19-62706E023703}">
                      <ahyp:hlinkClr xmlns:ahyp="http://schemas.microsoft.com/office/drawing/2018/hyperlinkcolor" xmlns="" val="tx"/>
                    </a:ext>
                  </a:extLst>
                </a:hlinkClick>
              </a:rPr>
              <a:t>www.ferrere.com</a:t>
            </a:r>
            <a:r>
              <a:rPr lang="es-VE" sz="1400" dirty="0">
                <a:solidFill>
                  <a:schemeClr val="accent3">
                    <a:lumMod val="90000"/>
                    <a:lumOff val="10000"/>
                  </a:schemeClr>
                </a:solidFill>
              </a:rPr>
              <a:t> </a:t>
            </a:r>
            <a:endParaRPr lang="en-US" sz="1400" dirty="0">
              <a:solidFill>
                <a:schemeClr val="accent3">
                  <a:lumMod val="90000"/>
                  <a:lumOff val="10000"/>
                </a:schemeClr>
              </a:solidFill>
            </a:endParaRPr>
          </a:p>
        </p:txBody>
      </p:sp>
      <p:sp>
        <p:nvSpPr>
          <p:cNvPr id="46" name="objeto 5" descr="Rectángulo beige">
            <a:extLst>
              <a:ext uri="{FF2B5EF4-FFF2-40B4-BE49-F238E27FC236}">
                <a16:creationId xmlns:a16="http://schemas.microsoft.com/office/drawing/2014/main" id="{F87E2762-1F1B-4994-9DAE-49F8462CF1C4}"/>
              </a:ext>
            </a:extLst>
          </p:cNvPr>
          <p:cNvSpPr/>
          <p:nvPr/>
        </p:nvSpPr>
        <p:spPr>
          <a:xfrm flipV="1">
            <a:off x="8741163" y="6353688"/>
            <a:ext cx="3003815" cy="54136"/>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grpSp>
        <p:nvGrpSpPr>
          <p:cNvPr id="47" name="Grupo 46" descr="Este es un icono de dos cuadros de conversación. ">
            <a:extLst>
              <a:ext uri="{FF2B5EF4-FFF2-40B4-BE49-F238E27FC236}">
                <a16:creationId xmlns:a16="http://schemas.microsoft.com/office/drawing/2014/main" id="{A95A2F7E-1D19-472E-B9E3-FA3429954FFA}"/>
              </a:ext>
            </a:extLst>
          </p:cNvPr>
          <p:cNvGrpSpPr/>
          <p:nvPr/>
        </p:nvGrpSpPr>
        <p:grpSpPr>
          <a:xfrm>
            <a:off x="8718095" y="5894991"/>
            <a:ext cx="257964" cy="272873"/>
            <a:chOff x="3741701" y="1930400"/>
            <a:chExt cx="285750" cy="276225"/>
          </a:xfrm>
          <a:solidFill>
            <a:schemeClr val="accent2">
              <a:lumMod val="50000"/>
            </a:schemeClr>
          </a:solidFill>
        </p:grpSpPr>
        <p:sp>
          <p:nvSpPr>
            <p:cNvPr id="48" name="Forma libre 3129">
              <a:extLst>
                <a:ext uri="{FF2B5EF4-FFF2-40B4-BE49-F238E27FC236}">
                  <a16:creationId xmlns:a16="http://schemas.microsoft.com/office/drawing/2014/main" id="{A770D570-4FD1-4046-B95E-EB6E872D7FF7}"/>
                </a:ext>
              </a:extLst>
            </p:cNvPr>
            <p:cNvSpPr>
              <a:spLocks/>
            </p:cNvSpPr>
            <p:nvPr/>
          </p:nvSpPr>
          <p:spPr bwMode="auto">
            <a:xfrm>
              <a:off x="3741701" y="2063750"/>
              <a:ext cx="285750" cy="142875"/>
            </a:xfrm>
            <a:custGeom>
              <a:avLst/>
              <a:gdLst>
                <a:gd name="T0" fmla="*/ 706 w 718"/>
                <a:gd name="T1" fmla="*/ 0 h 359"/>
                <a:gd name="T2" fmla="*/ 247 w 718"/>
                <a:gd name="T3" fmla="*/ 0 h 359"/>
                <a:gd name="T4" fmla="*/ 138 w 718"/>
                <a:gd name="T5" fmla="*/ 81 h 359"/>
                <a:gd name="T6" fmla="*/ 135 w 718"/>
                <a:gd name="T7" fmla="*/ 83 h 359"/>
                <a:gd name="T8" fmla="*/ 130 w 718"/>
                <a:gd name="T9" fmla="*/ 83 h 359"/>
                <a:gd name="T10" fmla="*/ 128 w 718"/>
                <a:gd name="T11" fmla="*/ 83 h 359"/>
                <a:gd name="T12" fmla="*/ 126 w 718"/>
                <a:gd name="T13" fmla="*/ 82 h 359"/>
                <a:gd name="T14" fmla="*/ 123 w 718"/>
                <a:gd name="T15" fmla="*/ 80 h 359"/>
                <a:gd name="T16" fmla="*/ 121 w 718"/>
                <a:gd name="T17" fmla="*/ 77 h 359"/>
                <a:gd name="T18" fmla="*/ 120 w 718"/>
                <a:gd name="T19" fmla="*/ 75 h 359"/>
                <a:gd name="T20" fmla="*/ 118 w 718"/>
                <a:gd name="T21" fmla="*/ 71 h 359"/>
                <a:gd name="T22" fmla="*/ 118 w 718"/>
                <a:gd name="T23" fmla="*/ 0 h 359"/>
                <a:gd name="T24" fmla="*/ 11 w 718"/>
                <a:gd name="T25" fmla="*/ 0 h 359"/>
                <a:gd name="T26" fmla="*/ 7 w 718"/>
                <a:gd name="T27" fmla="*/ 0 h 359"/>
                <a:gd name="T28" fmla="*/ 3 w 718"/>
                <a:gd name="T29" fmla="*/ 3 h 359"/>
                <a:gd name="T30" fmla="*/ 0 w 718"/>
                <a:gd name="T31" fmla="*/ 7 h 359"/>
                <a:gd name="T32" fmla="*/ 0 w 718"/>
                <a:gd name="T33" fmla="*/ 12 h 359"/>
                <a:gd name="T34" fmla="*/ 0 w 718"/>
                <a:gd name="T35" fmla="*/ 227 h 359"/>
                <a:gd name="T36" fmla="*/ 0 w 718"/>
                <a:gd name="T37" fmla="*/ 232 h 359"/>
                <a:gd name="T38" fmla="*/ 3 w 718"/>
                <a:gd name="T39" fmla="*/ 235 h 359"/>
                <a:gd name="T40" fmla="*/ 7 w 718"/>
                <a:gd name="T41" fmla="*/ 238 h 359"/>
                <a:gd name="T42" fmla="*/ 11 w 718"/>
                <a:gd name="T43" fmla="*/ 239 h 359"/>
                <a:gd name="T44" fmla="*/ 425 w 718"/>
                <a:gd name="T45" fmla="*/ 239 h 359"/>
                <a:gd name="T46" fmla="*/ 554 w 718"/>
                <a:gd name="T47" fmla="*/ 356 h 359"/>
                <a:gd name="T48" fmla="*/ 557 w 718"/>
                <a:gd name="T49" fmla="*/ 358 h 359"/>
                <a:gd name="T50" fmla="*/ 562 w 718"/>
                <a:gd name="T51" fmla="*/ 359 h 359"/>
                <a:gd name="T52" fmla="*/ 565 w 718"/>
                <a:gd name="T53" fmla="*/ 359 h 359"/>
                <a:gd name="T54" fmla="*/ 567 w 718"/>
                <a:gd name="T55" fmla="*/ 358 h 359"/>
                <a:gd name="T56" fmla="*/ 569 w 718"/>
                <a:gd name="T57" fmla="*/ 356 h 359"/>
                <a:gd name="T58" fmla="*/ 572 w 718"/>
                <a:gd name="T59" fmla="*/ 353 h 359"/>
                <a:gd name="T60" fmla="*/ 573 w 718"/>
                <a:gd name="T61" fmla="*/ 351 h 359"/>
                <a:gd name="T62" fmla="*/ 574 w 718"/>
                <a:gd name="T63" fmla="*/ 347 h 359"/>
                <a:gd name="T64" fmla="*/ 574 w 718"/>
                <a:gd name="T65" fmla="*/ 239 h 359"/>
                <a:gd name="T66" fmla="*/ 706 w 718"/>
                <a:gd name="T67" fmla="*/ 239 h 359"/>
                <a:gd name="T68" fmla="*/ 711 w 718"/>
                <a:gd name="T69" fmla="*/ 238 h 359"/>
                <a:gd name="T70" fmla="*/ 714 w 718"/>
                <a:gd name="T71" fmla="*/ 235 h 359"/>
                <a:gd name="T72" fmla="*/ 717 w 718"/>
                <a:gd name="T73" fmla="*/ 232 h 359"/>
                <a:gd name="T74" fmla="*/ 718 w 718"/>
                <a:gd name="T75" fmla="*/ 227 h 359"/>
                <a:gd name="T76" fmla="*/ 718 w 718"/>
                <a:gd name="T77" fmla="*/ 12 h 359"/>
                <a:gd name="T78" fmla="*/ 717 w 718"/>
                <a:gd name="T79" fmla="*/ 7 h 359"/>
                <a:gd name="T80" fmla="*/ 714 w 718"/>
                <a:gd name="T81" fmla="*/ 3 h 359"/>
                <a:gd name="T82" fmla="*/ 711 w 718"/>
                <a:gd name="T83" fmla="*/ 0 h 359"/>
                <a:gd name="T84" fmla="*/ 706 w 718"/>
                <a:gd name="T8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359">
                  <a:moveTo>
                    <a:pt x="706" y="0"/>
                  </a:moveTo>
                  <a:lnTo>
                    <a:pt x="247" y="0"/>
                  </a:lnTo>
                  <a:lnTo>
                    <a:pt x="138" y="81"/>
                  </a:lnTo>
                  <a:lnTo>
                    <a:pt x="135" y="83"/>
                  </a:lnTo>
                  <a:lnTo>
                    <a:pt x="130" y="83"/>
                  </a:lnTo>
                  <a:lnTo>
                    <a:pt x="128" y="83"/>
                  </a:lnTo>
                  <a:lnTo>
                    <a:pt x="126" y="82"/>
                  </a:lnTo>
                  <a:lnTo>
                    <a:pt x="123" y="80"/>
                  </a:lnTo>
                  <a:lnTo>
                    <a:pt x="121" y="77"/>
                  </a:lnTo>
                  <a:lnTo>
                    <a:pt x="120" y="75"/>
                  </a:lnTo>
                  <a:lnTo>
                    <a:pt x="118" y="71"/>
                  </a:lnTo>
                  <a:lnTo>
                    <a:pt x="118" y="0"/>
                  </a:lnTo>
                  <a:lnTo>
                    <a:pt x="11" y="0"/>
                  </a:lnTo>
                  <a:lnTo>
                    <a:pt x="7" y="0"/>
                  </a:lnTo>
                  <a:lnTo>
                    <a:pt x="3" y="3"/>
                  </a:lnTo>
                  <a:lnTo>
                    <a:pt x="0" y="7"/>
                  </a:lnTo>
                  <a:lnTo>
                    <a:pt x="0" y="12"/>
                  </a:lnTo>
                  <a:lnTo>
                    <a:pt x="0" y="227"/>
                  </a:lnTo>
                  <a:lnTo>
                    <a:pt x="0" y="232"/>
                  </a:lnTo>
                  <a:lnTo>
                    <a:pt x="3" y="235"/>
                  </a:lnTo>
                  <a:lnTo>
                    <a:pt x="7" y="238"/>
                  </a:lnTo>
                  <a:lnTo>
                    <a:pt x="11" y="239"/>
                  </a:lnTo>
                  <a:lnTo>
                    <a:pt x="425" y="239"/>
                  </a:lnTo>
                  <a:lnTo>
                    <a:pt x="554" y="356"/>
                  </a:lnTo>
                  <a:lnTo>
                    <a:pt x="557" y="358"/>
                  </a:lnTo>
                  <a:lnTo>
                    <a:pt x="562" y="359"/>
                  </a:lnTo>
                  <a:lnTo>
                    <a:pt x="565" y="359"/>
                  </a:lnTo>
                  <a:lnTo>
                    <a:pt x="567" y="358"/>
                  </a:lnTo>
                  <a:lnTo>
                    <a:pt x="569" y="356"/>
                  </a:lnTo>
                  <a:lnTo>
                    <a:pt x="572" y="353"/>
                  </a:lnTo>
                  <a:lnTo>
                    <a:pt x="573" y="351"/>
                  </a:lnTo>
                  <a:lnTo>
                    <a:pt x="574" y="347"/>
                  </a:lnTo>
                  <a:lnTo>
                    <a:pt x="574" y="239"/>
                  </a:lnTo>
                  <a:lnTo>
                    <a:pt x="706" y="239"/>
                  </a:lnTo>
                  <a:lnTo>
                    <a:pt x="711" y="238"/>
                  </a:lnTo>
                  <a:lnTo>
                    <a:pt x="714" y="235"/>
                  </a:lnTo>
                  <a:lnTo>
                    <a:pt x="717" y="232"/>
                  </a:lnTo>
                  <a:lnTo>
                    <a:pt x="718" y="227"/>
                  </a:lnTo>
                  <a:lnTo>
                    <a:pt x="718" y="12"/>
                  </a:lnTo>
                  <a:lnTo>
                    <a:pt x="717" y="7"/>
                  </a:lnTo>
                  <a:lnTo>
                    <a:pt x="714" y="3"/>
                  </a:lnTo>
                  <a:lnTo>
                    <a:pt x="711" y="0"/>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49" name="Forma libre 3130">
              <a:extLst>
                <a:ext uri="{FF2B5EF4-FFF2-40B4-BE49-F238E27FC236}">
                  <a16:creationId xmlns:a16="http://schemas.microsoft.com/office/drawing/2014/main" id="{6D684A93-0F4C-4EB3-BBFF-02F08D578583}"/>
                </a:ext>
              </a:extLst>
            </p:cNvPr>
            <p:cNvSpPr>
              <a:spLocks/>
            </p:cNvSpPr>
            <p:nvPr/>
          </p:nvSpPr>
          <p:spPr bwMode="auto">
            <a:xfrm>
              <a:off x="3741701" y="1930400"/>
              <a:ext cx="285750" cy="152400"/>
            </a:xfrm>
            <a:custGeom>
              <a:avLst/>
              <a:gdLst>
                <a:gd name="T0" fmla="*/ 706 w 718"/>
                <a:gd name="T1" fmla="*/ 0 h 383"/>
                <a:gd name="T2" fmla="*/ 11 w 718"/>
                <a:gd name="T3" fmla="*/ 0 h 383"/>
                <a:gd name="T4" fmla="*/ 7 w 718"/>
                <a:gd name="T5" fmla="*/ 2 h 383"/>
                <a:gd name="T6" fmla="*/ 3 w 718"/>
                <a:gd name="T7" fmla="*/ 4 h 383"/>
                <a:gd name="T8" fmla="*/ 0 w 718"/>
                <a:gd name="T9" fmla="*/ 8 h 383"/>
                <a:gd name="T10" fmla="*/ 0 w 718"/>
                <a:gd name="T11" fmla="*/ 12 h 383"/>
                <a:gd name="T12" fmla="*/ 0 w 718"/>
                <a:gd name="T13" fmla="*/ 251 h 383"/>
                <a:gd name="T14" fmla="*/ 0 w 718"/>
                <a:gd name="T15" fmla="*/ 256 h 383"/>
                <a:gd name="T16" fmla="*/ 3 w 718"/>
                <a:gd name="T17" fmla="*/ 260 h 383"/>
                <a:gd name="T18" fmla="*/ 7 w 718"/>
                <a:gd name="T19" fmla="*/ 262 h 383"/>
                <a:gd name="T20" fmla="*/ 11 w 718"/>
                <a:gd name="T21" fmla="*/ 263 h 383"/>
                <a:gd name="T22" fmla="*/ 130 w 718"/>
                <a:gd name="T23" fmla="*/ 263 h 383"/>
                <a:gd name="T24" fmla="*/ 142 w 718"/>
                <a:gd name="T25" fmla="*/ 263 h 383"/>
                <a:gd name="T26" fmla="*/ 142 w 718"/>
                <a:gd name="T27" fmla="*/ 275 h 383"/>
                <a:gd name="T28" fmla="*/ 142 w 718"/>
                <a:gd name="T29" fmla="*/ 360 h 383"/>
                <a:gd name="T30" fmla="*/ 142 w 718"/>
                <a:gd name="T31" fmla="*/ 383 h 383"/>
                <a:gd name="T32" fmla="*/ 207 w 718"/>
                <a:gd name="T33" fmla="*/ 336 h 383"/>
                <a:gd name="T34" fmla="*/ 233 w 718"/>
                <a:gd name="T35" fmla="*/ 317 h 383"/>
                <a:gd name="T36" fmla="*/ 299 w 718"/>
                <a:gd name="T37" fmla="*/ 266 h 383"/>
                <a:gd name="T38" fmla="*/ 299 w 718"/>
                <a:gd name="T39" fmla="*/ 266 h 383"/>
                <a:gd name="T40" fmla="*/ 299 w 718"/>
                <a:gd name="T41" fmla="*/ 266 h 383"/>
                <a:gd name="T42" fmla="*/ 303 w 718"/>
                <a:gd name="T43" fmla="*/ 263 h 383"/>
                <a:gd name="T44" fmla="*/ 306 w 718"/>
                <a:gd name="T45" fmla="*/ 263 h 383"/>
                <a:gd name="T46" fmla="*/ 706 w 718"/>
                <a:gd name="T47" fmla="*/ 263 h 383"/>
                <a:gd name="T48" fmla="*/ 711 w 718"/>
                <a:gd name="T49" fmla="*/ 262 h 383"/>
                <a:gd name="T50" fmla="*/ 714 w 718"/>
                <a:gd name="T51" fmla="*/ 260 h 383"/>
                <a:gd name="T52" fmla="*/ 717 w 718"/>
                <a:gd name="T53" fmla="*/ 256 h 383"/>
                <a:gd name="T54" fmla="*/ 718 w 718"/>
                <a:gd name="T55" fmla="*/ 251 h 383"/>
                <a:gd name="T56" fmla="*/ 718 w 718"/>
                <a:gd name="T57" fmla="*/ 12 h 383"/>
                <a:gd name="T58" fmla="*/ 717 w 718"/>
                <a:gd name="T59" fmla="*/ 8 h 383"/>
                <a:gd name="T60" fmla="*/ 714 w 718"/>
                <a:gd name="T61" fmla="*/ 4 h 383"/>
                <a:gd name="T62" fmla="*/ 711 w 718"/>
                <a:gd name="T63" fmla="*/ 2 h 383"/>
                <a:gd name="T64" fmla="*/ 706 w 718"/>
                <a:gd name="T6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383">
                  <a:moveTo>
                    <a:pt x="706" y="0"/>
                  </a:moveTo>
                  <a:lnTo>
                    <a:pt x="11" y="0"/>
                  </a:lnTo>
                  <a:lnTo>
                    <a:pt x="7" y="2"/>
                  </a:lnTo>
                  <a:lnTo>
                    <a:pt x="3" y="4"/>
                  </a:lnTo>
                  <a:lnTo>
                    <a:pt x="0" y="8"/>
                  </a:lnTo>
                  <a:lnTo>
                    <a:pt x="0" y="12"/>
                  </a:lnTo>
                  <a:lnTo>
                    <a:pt x="0" y="251"/>
                  </a:lnTo>
                  <a:lnTo>
                    <a:pt x="0" y="256"/>
                  </a:lnTo>
                  <a:lnTo>
                    <a:pt x="3" y="260"/>
                  </a:lnTo>
                  <a:lnTo>
                    <a:pt x="7" y="262"/>
                  </a:lnTo>
                  <a:lnTo>
                    <a:pt x="11" y="263"/>
                  </a:lnTo>
                  <a:lnTo>
                    <a:pt x="130" y="263"/>
                  </a:lnTo>
                  <a:lnTo>
                    <a:pt x="142" y="263"/>
                  </a:lnTo>
                  <a:lnTo>
                    <a:pt x="142" y="275"/>
                  </a:lnTo>
                  <a:lnTo>
                    <a:pt x="142" y="360"/>
                  </a:lnTo>
                  <a:lnTo>
                    <a:pt x="142" y="383"/>
                  </a:lnTo>
                  <a:lnTo>
                    <a:pt x="207" y="336"/>
                  </a:lnTo>
                  <a:lnTo>
                    <a:pt x="233" y="317"/>
                  </a:lnTo>
                  <a:lnTo>
                    <a:pt x="299" y="266"/>
                  </a:lnTo>
                  <a:lnTo>
                    <a:pt x="299" y="266"/>
                  </a:lnTo>
                  <a:lnTo>
                    <a:pt x="299" y="266"/>
                  </a:lnTo>
                  <a:lnTo>
                    <a:pt x="303" y="263"/>
                  </a:lnTo>
                  <a:lnTo>
                    <a:pt x="306" y="263"/>
                  </a:lnTo>
                  <a:lnTo>
                    <a:pt x="706" y="263"/>
                  </a:lnTo>
                  <a:lnTo>
                    <a:pt x="711" y="262"/>
                  </a:lnTo>
                  <a:lnTo>
                    <a:pt x="714" y="260"/>
                  </a:lnTo>
                  <a:lnTo>
                    <a:pt x="717" y="256"/>
                  </a:lnTo>
                  <a:lnTo>
                    <a:pt x="718" y="251"/>
                  </a:lnTo>
                  <a:lnTo>
                    <a:pt x="718" y="12"/>
                  </a:lnTo>
                  <a:lnTo>
                    <a:pt x="717" y="8"/>
                  </a:lnTo>
                  <a:lnTo>
                    <a:pt x="714" y="4"/>
                  </a:lnTo>
                  <a:lnTo>
                    <a:pt x="711" y="2"/>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51" name="Forma libre: Forma 59">
            <a:extLst>
              <a:ext uri="{FF2B5EF4-FFF2-40B4-BE49-F238E27FC236}">
                <a16:creationId xmlns:a16="http://schemas.microsoft.com/office/drawing/2014/main" id="{9D4C6B7B-9850-44DF-A4AB-253C03249547}"/>
              </a:ext>
              <a:ext uri="{C183D7F6-B498-43B3-948B-1728B52AA6E4}">
                <adec:decorative xmlns:adec="http://schemas.microsoft.com/office/drawing/2017/decorative" xmlns="" val="1"/>
              </a:ext>
            </a:extLst>
          </p:cNvPr>
          <p:cNvSpPr/>
          <p:nvPr/>
        </p:nvSpPr>
        <p:spPr>
          <a:xfrm>
            <a:off x="9108143" y="9150"/>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52" name="Picture 2" descr="Torneo Petrolero Solidario – La solidaridad es un deporte que ...">
            <a:extLst>
              <a:ext uri="{FF2B5EF4-FFF2-40B4-BE49-F238E27FC236}">
                <a16:creationId xmlns:a16="http://schemas.microsoft.com/office/drawing/2014/main" id="{5DA5FFF2-48F3-4137-90D0-E5F8E6311F0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10452848" y="187876"/>
            <a:ext cx="1256187" cy="619791"/>
          </a:xfrm>
          <a:prstGeom prst="rect">
            <a:avLst/>
          </a:prstGeom>
          <a:ln>
            <a:noFill/>
          </a:ln>
          <a:effectLst>
            <a:softEdge rad="38100"/>
          </a:effectLst>
          <a:extLst>
            <a:ext uri="{909E8E84-426E-40DD-AFC4-6F175D3DCCD1}">
              <a14:hiddenFill xmlns:a14="http://schemas.microsoft.com/office/drawing/2010/main">
                <a:solidFill>
                  <a:srgbClr val="FFFFFF"/>
                </a:solidFill>
              </a14:hiddenFill>
            </a:ext>
          </a:extLst>
        </p:spPr>
      </p:pic>
      <p:pic>
        <p:nvPicPr>
          <p:cNvPr id="54" name="Picture 2" descr="Lataxnet">
            <a:extLst>
              <a:ext uri="{FF2B5EF4-FFF2-40B4-BE49-F238E27FC236}">
                <a16:creationId xmlns:a16="http://schemas.microsoft.com/office/drawing/2014/main" id="{DB434826-55ED-43E2-A141-93175CC52044}"/>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741155" y="6413348"/>
            <a:ext cx="1454669" cy="454584"/>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53" name="Imagen 52" descr="Imagen que contiene dibujo, plato&#10;&#10;Descripción generada automáticamente">
            <a:extLst>
              <a:ext uri="{FF2B5EF4-FFF2-40B4-BE49-F238E27FC236}">
                <a16:creationId xmlns:a16="http://schemas.microsoft.com/office/drawing/2014/main" id="{9B1ECC0E-E7A0-40F1-8D89-8DBA6FCCA396}"/>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1757160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091804"/>
            <a:ext cx="12223904" cy="476619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7318"/>
            <a:ext cx="12192000" cy="2102733"/>
          </a:xfrm>
          <a:prstGeom prst="rect">
            <a:avLst/>
          </a:prstGeom>
        </p:spPr>
      </p:pic>
      <p:sp>
        <p:nvSpPr>
          <p:cNvPr id="182" name="Título 2">
            <a:extLst>
              <a:ext uri="{FF2B5EF4-FFF2-40B4-BE49-F238E27FC236}">
                <a16:creationId xmlns:a16="http://schemas.microsoft.com/office/drawing/2014/main" id="{39DA6225-9300-438D-8C7A-924956B4C72B}"/>
              </a:ext>
            </a:extLst>
          </p:cNvPr>
          <p:cNvSpPr>
            <a:spLocks noGrp="1"/>
          </p:cNvSpPr>
          <p:nvPr>
            <p:ph type="title"/>
          </p:nvPr>
        </p:nvSpPr>
        <p:spPr>
          <a:xfrm>
            <a:off x="2225813" y="-7318"/>
            <a:ext cx="3349070" cy="1325563"/>
          </a:xfrm>
        </p:spPr>
        <p:txBody>
          <a:bodyPr rtlCol="0"/>
          <a:lstStyle/>
          <a:p>
            <a:pPr rtl="0"/>
            <a:r>
              <a:rPr lang="es-ES" dirty="0">
                <a:solidFill>
                  <a:schemeClr val="bg1"/>
                </a:solidFill>
              </a:rPr>
              <a:t>PERÚ</a:t>
            </a:r>
          </a:p>
        </p:txBody>
      </p:sp>
      <p:sp>
        <p:nvSpPr>
          <p:cNvPr id="183" name="objeto 5" descr="Rectángulo beige">
            <a:extLst>
              <a:ext uri="{FF2B5EF4-FFF2-40B4-BE49-F238E27FC236}">
                <a16:creationId xmlns:a16="http://schemas.microsoft.com/office/drawing/2014/main" id="{09C2941C-866F-4AF4-B58B-3C23A81FA84F}"/>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sp>
        <p:nvSpPr>
          <p:cNvPr id="221" name="Forma libre: Forma 59">
            <a:extLst>
              <a:ext uri="{FF2B5EF4-FFF2-40B4-BE49-F238E27FC236}">
                <a16:creationId xmlns:a16="http://schemas.microsoft.com/office/drawing/2014/main" id="{A648CB2B-1F77-4D6F-8854-B234E0DF9821}"/>
              </a:ext>
              <a:ext uri="{C183D7F6-B498-43B3-948B-1728B52AA6E4}">
                <adec:decorative xmlns:adec="http://schemas.microsoft.com/office/drawing/2017/decorative" xmlns="" val="1"/>
              </a:ext>
            </a:extLst>
          </p:cNvPr>
          <p:cNvSpPr/>
          <p:nvPr/>
        </p:nvSpPr>
        <p:spPr>
          <a:xfrm>
            <a:off x="9108143" y="-6892"/>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35" name="15 Imagen">
            <a:extLst>
              <a:ext uri="{FF2B5EF4-FFF2-40B4-BE49-F238E27FC236}">
                <a16:creationId xmlns:a16="http://schemas.microsoft.com/office/drawing/2014/main" id="{218FE8E9-0934-410E-A75A-F6559F8AF8A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5394" y="184751"/>
            <a:ext cx="1185615" cy="684651"/>
          </a:xfrm>
          <a:prstGeom prst="ellipse">
            <a:avLst/>
          </a:prstGeom>
          <a:ln>
            <a:noFill/>
          </a:ln>
          <a:effectLst>
            <a:softEdge rad="50800"/>
          </a:effectLst>
        </p:spPr>
      </p:pic>
      <p:grpSp>
        <p:nvGrpSpPr>
          <p:cNvPr id="78" name="Grupo 77">
            <a:extLst>
              <a:ext uri="{FF2B5EF4-FFF2-40B4-BE49-F238E27FC236}">
                <a16:creationId xmlns:a16="http://schemas.microsoft.com/office/drawing/2014/main" id="{A4D97D34-A42F-4011-9CDE-D9225AE189C5}"/>
              </a:ext>
              <a:ext uri="{C183D7F6-B498-43B3-948B-1728B52AA6E4}">
                <adec:decorative xmlns:adec="http://schemas.microsoft.com/office/drawing/2017/decorative" xmlns="" val="1"/>
              </a:ext>
            </a:extLst>
          </p:cNvPr>
          <p:cNvGrpSpPr/>
          <p:nvPr/>
        </p:nvGrpSpPr>
        <p:grpSpPr>
          <a:xfrm>
            <a:off x="304800" y="1620658"/>
            <a:ext cx="3419021" cy="4751046"/>
            <a:chOff x="304800" y="1577182"/>
            <a:chExt cx="3419021" cy="2214588"/>
          </a:xfrm>
          <a:effectLst>
            <a:outerShdw blurRad="50800" dist="38100" dir="5400000" algn="t" rotWithShape="0">
              <a:prstClr val="black">
                <a:alpha val="20000"/>
              </a:prstClr>
            </a:outerShdw>
          </a:effectLst>
        </p:grpSpPr>
        <p:sp>
          <p:nvSpPr>
            <p:cNvPr id="79" name="Rectángulo 78">
              <a:extLst>
                <a:ext uri="{FF2B5EF4-FFF2-40B4-BE49-F238E27FC236}">
                  <a16:creationId xmlns:a16="http://schemas.microsoft.com/office/drawing/2014/main" id="{20DCC0FD-7129-452E-A9FF-F2C2B33584E9}"/>
                </a:ext>
              </a:extLst>
            </p:cNvPr>
            <p:cNvSpPr/>
            <p:nvPr/>
          </p:nvSpPr>
          <p:spPr>
            <a:xfrm>
              <a:off x="304800" y="1577182"/>
              <a:ext cx="3419021" cy="3063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81" name="Rectángulo 80">
              <a:extLst>
                <a:ext uri="{FF2B5EF4-FFF2-40B4-BE49-F238E27FC236}">
                  <a16:creationId xmlns:a16="http://schemas.microsoft.com/office/drawing/2014/main" id="{31C741F4-B4B9-490F-BE55-E1875FF3F09C}"/>
                </a:ext>
              </a:extLst>
            </p:cNvPr>
            <p:cNvSpPr/>
            <p:nvPr/>
          </p:nvSpPr>
          <p:spPr>
            <a:xfrm>
              <a:off x="304800" y="1867944"/>
              <a:ext cx="3419021" cy="1923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82" name="Elipse 81">
            <a:extLst>
              <a:ext uri="{FF2B5EF4-FFF2-40B4-BE49-F238E27FC236}">
                <a16:creationId xmlns:a16="http://schemas.microsoft.com/office/drawing/2014/main" id="{3113E9E6-B463-4131-A38C-B442156C5B47}"/>
              </a:ext>
              <a:ext uri="{C183D7F6-B498-43B3-948B-1728B52AA6E4}">
                <adec:decorative xmlns:adec="http://schemas.microsoft.com/office/drawing/2017/decorative" xmlns="" val="1"/>
              </a:ext>
            </a:extLst>
          </p:cNvPr>
          <p:cNvSpPr/>
          <p:nvPr/>
        </p:nvSpPr>
        <p:spPr>
          <a:xfrm>
            <a:off x="1717782" y="1338497"/>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83" name="Grupo 82">
            <a:extLst>
              <a:ext uri="{FF2B5EF4-FFF2-40B4-BE49-F238E27FC236}">
                <a16:creationId xmlns:a16="http://schemas.microsoft.com/office/drawing/2014/main" id="{E652D32D-1476-48ED-8D3B-DF5E1D742F18}"/>
              </a:ext>
              <a:ext uri="{C183D7F6-B498-43B3-948B-1728B52AA6E4}">
                <adec:decorative xmlns:adec="http://schemas.microsoft.com/office/drawing/2017/decorative" xmlns="" val="1"/>
              </a:ext>
            </a:extLst>
          </p:cNvPr>
          <p:cNvGrpSpPr/>
          <p:nvPr/>
        </p:nvGrpSpPr>
        <p:grpSpPr>
          <a:xfrm>
            <a:off x="4386489" y="1641350"/>
            <a:ext cx="3419021" cy="4698268"/>
            <a:chOff x="304800" y="1577182"/>
            <a:chExt cx="3419021" cy="2214588"/>
          </a:xfrm>
          <a:effectLst>
            <a:outerShdw blurRad="50800" dist="38100" dir="5400000" algn="t" rotWithShape="0">
              <a:prstClr val="black">
                <a:alpha val="20000"/>
              </a:prstClr>
            </a:outerShdw>
          </a:effectLst>
        </p:grpSpPr>
        <p:sp>
          <p:nvSpPr>
            <p:cNvPr id="84" name="Rectángulo 83">
              <a:extLst>
                <a:ext uri="{FF2B5EF4-FFF2-40B4-BE49-F238E27FC236}">
                  <a16:creationId xmlns:a16="http://schemas.microsoft.com/office/drawing/2014/main" id="{3C9C086A-97C2-4B8E-B556-F9C02739102F}"/>
                </a:ext>
              </a:extLst>
            </p:cNvPr>
            <p:cNvSpPr/>
            <p:nvPr/>
          </p:nvSpPr>
          <p:spPr>
            <a:xfrm>
              <a:off x="304800" y="1577182"/>
              <a:ext cx="3419021" cy="28391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85" name="Rectángulo 84">
              <a:extLst>
                <a:ext uri="{FF2B5EF4-FFF2-40B4-BE49-F238E27FC236}">
                  <a16:creationId xmlns:a16="http://schemas.microsoft.com/office/drawing/2014/main" id="{792A5FFF-C9BE-4F05-B518-2EB531A1EC22}"/>
                </a:ext>
              </a:extLst>
            </p:cNvPr>
            <p:cNvSpPr/>
            <p:nvPr/>
          </p:nvSpPr>
          <p:spPr>
            <a:xfrm>
              <a:off x="304800" y="1869703"/>
              <a:ext cx="3419021" cy="1922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86" name="Elipse 85">
            <a:extLst>
              <a:ext uri="{FF2B5EF4-FFF2-40B4-BE49-F238E27FC236}">
                <a16:creationId xmlns:a16="http://schemas.microsoft.com/office/drawing/2014/main" id="{3B5F411D-2978-4C38-A2C8-3B5328D96749}"/>
              </a:ext>
              <a:ext uri="{C183D7F6-B498-43B3-948B-1728B52AA6E4}">
                <adec:decorative xmlns:adec="http://schemas.microsoft.com/office/drawing/2017/decorative" xmlns="" val="1"/>
              </a:ext>
            </a:extLst>
          </p:cNvPr>
          <p:cNvSpPr/>
          <p:nvPr/>
        </p:nvSpPr>
        <p:spPr>
          <a:xfrm>
            <a:off x="5767387" y="1338497"/>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88" name="Rectángulo 87">
            <a:extLst>
              <a:ext uri="{FF2B5EF4-FFF2-40B4-BE49-F238E27FC236}">
                <a16:creationId xmlns:a16="http://schemas.microsoft.com/office/drawing/2014/main" id="{4F7F9535-1DFF-45BC-AC4E-95AA122543BA}"/>
              </a:ext>
            </a:extLst>
          </p:cNvPr>
          <p:cNvSpPr/>
          <p:nvPr/>
        </p:nvSpPr>
        <p:spPr>
          <a:xfrm>
            <a:off x="8467385" y="1641349"/>
            <a:ext cx="3419021" cy="65722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90" name="Elipse 89">
            <a:extLst>
              <a:ext uri="{FF2B5EF4-FFF2-40B4-BE49-F238E27FC236}">
                <a16:creationId xmlns:a16="http://schemas.microsoft.com/office/drawing/2014/main" id="{38085574-5391-4AC2-B977-9A1233C336E0}"/>
              </a:ext>
              <a:ext uri="{C183D7F6-B498-43B3-948B-1728B52AA6E4}">
                <adec:decorative xmlns:adec="http://schemas.microsoft.com/office/drawing/2017/decorative" xmlns="" val="1"/>
              </a:ext>
            </a:extLst>
          </p:cNvPr>
          <p:cNvSpPr/>
          <p:nvPr/>
        </p:nvSpPr>
        <p:spPr>
          <a:xfrm>
            <a:off x="9848283" y="1338497"/>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91" name="Picture 2" descr="Temporizador de cronómetro - Descargar PNG/SVG transparente">
            <a:extLst>
              <a:ext uri="{FF2B5EF4-FFF2-40B4-BE49-F238E27FC236}">
                <a16:creationId xmlns:a16="http://schemas.microsoft.com/office/drawing/2014/main" id="{07D5A1CC-892D-494F-97EB-F7B61961409B}"/>
              </a:ext>
            </a:extLst>
          </p:cNvPr>
          <p:cNvPicPr>
            <a:picLocks noChangeAspect="1" noChangeArrowheads="1"/>
          </p:cNvPicPr>
          <p:nvPr/>
        </p:nvPicPr>
        <p:blipFill>
          <a:blip r:embed="rId6" cstate="hq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83907" y="137193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92" name="Forma libre 5" descr="icono de flechas">
            <a:extLst>
              <a:ext uri="{FF2B5EF4-FFF2-40B4-BE49-F238E27FC236}">
                <a16:creationId xmlns:a16="http://schemas.microsoft.com/office/drawing/2014/main" id="{C929281A-1127-41B3-A3CE-EEFF599D00A7}"/>
              </a:ext>
            </a:extLst>
          </p:cNvPr>
          <p:cNvSpPr>
            <a:spLocks noChangeAspect="1" noEditPoints="1"/>
          </p:cNvSpPr>
          <p:nvPr/>
        </p:nvSpPr>
        <p:spPr bwMode="auto">
          <a:xfrm rot="10800000">
            <a:off x="5888774" y="1425485"/>
            <a:ext cx="465507" cy="50400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a:effectLst>
            <a:softEdge rad="0"/>
          </a:effectLst>
        </p:spPr>
        <p:txBody>
          <a:bodyPr vert="horz" wrap="square" lIns="91440" tIns="45720" rIns="91440" bIns="45720" numCol="1" rtlCol="0" anchor="t" anchorCtr="0" compatLnSpc="1">
            <a:prstTxWarp prst="textNoShape">
              <a:avLst/>
            </a:prstTxWarp>
          </a:bodyPr>
          <a:lstStyle/>
          <a:p>
            <a:pPr rtl="0"/>
            <a:endParaRPr lang="es-ES" dirty="0"/>
          </a:p>
        </p:txBody>
      </p:sp>
      <p:pic>
        <p:nvPicPr>
          <p:cNvPr id="93" name="Picture 4" descr="billete de dinero en dólares en una mano - Iconos gratis de comercio">
            <a:extLst>
              <a:ext uri="{FF2B5EF4-FFF2-40B4-BE49-F238E27FC236}">
                <a16:creationId xmlns:a16="http://schemas.microsoft.com/office/drawing/2014/main" id="{01ECAE48-E165-4B65-AA86-5E54BB906BE2}"/>
              </a:ext>
            </a:extLst>
          </p:cNvPr>
          <p:cNvPicPr>
            <a:picLocks noChangeAspect="1" noChangeArrowheads="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23124" y="141544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94" name="Rectángulo 93">
            <a:extLst>
              <a:ext uri="{FF2B5EF4-FFF2-40B4-BE49-F238E27FC236}">
                <a16:creationId xmlns:a16="http://schemas.microsoft.com/office/drawing/2014/main" id="{FD7C8E5B-45F2-493C-AE3A-83A96ABB3E13}"/>
              </a:ext>
            </a:extLst>
          </p:cNvPr>
          <p:cNvSpPr/>
          <p:nvPr/>
        </p:nvSpPr>
        <p:spPr>
          <a:xfrm>
            <a:off x="8467385" y="2277882"/>
            <a:ext cx="3419021" cy="2533962"/>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95" name="CuadroTexto 94">
            <a:extLst>
              <a:ext uri="{FF2B5EF4-FFF2-40B4-BE49-F238E27FC236}">
                <a16:creationId xmlns:a16="http://schemas.microsoft.com/office/drawing/2014/main" id="{9B4D0269-3330-4D7B-AE1A-20F333FCE2D8}"/>
              </a:ext>
            </a:extLst>
          </p:cNvPr>
          <p:cNvSpPr txBox="1"/>
          <p:nvPr/>
        </p:nvSpPr>
        <p:spPr>
          <a:xfrm>
            <a:off x="4353516" y="2306902"/>
            <a:ext cx="3464024" cy="3647152"/>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Decree 031 – 2020: establishes the automatic refund to individuals of taxes paid or withheld in excess of earned income received in 2019.</a:t>
            </a:r>
          </a:p>
          <a:p>
            <a:pPr algn="just"/>
            <a:endParaRPr lang="es-ES" sz="1100" dirty="0"/>
          </a:p>
          <a:p>
            <a:pPr marL="171450" indent="-171450" algn="just">
              <a:buFont typeface="Wingdings" panose="05000000000000000000" pitchFamily="2" charset="2"/>
              <a:buChar char="Ø"/>
            </a:pPr>
            <a:r>
              <a:rPr lang="en-US" sz="1100" dirty="0"/>
              <a:t>Supreme Decree No. 056 – 2020 – EF specifies that the net income and ITU from the previous taxable year should be taken into account for the deduction of expenses on research and technology projects.</a:t>
            </a:r>
          </a:p>
          <a:p>
            <a:pPr algn="just"/>
            <a:endParaRPr lang="es-ES" sz="1100" dirty="0"/>
          </a:p>
          <a:p>
            <a:pPr marL="171450" indent="-171450" algn="just">
              <a:buFont typeface="Wingdings" panose="05000000000000000000" pitchFamily="2" charset="2"/>
              <a:buChar char="Ø"/>
            </a:pPr>
            <a:r>
              <a:rPr lang="en-US" sz="1100" dirty="0"/>
              <a:t>Alternative channels for the ex officio refund of taxes paid or withheld in excess to individuals when their credit accounts are not valid for SUNAT were also established. </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err="1"/>
              <a:t>Superintendency</a:t>
            </a:r>
            <a:r>
              <a:rPr lang="en-US" sz="1100" dirty="0"/>
              <a:t> Resolution No. 058-2020/SUNAT: establishes the possibility of releasing the accumulated funds in the drawdown account in advance until March 15. It also stablishes a relaxation in the payment of the March instalment and current deferrals.</a:t>
            </a:r>
          </a:p>
        </p:txBody>
      </p:sp>
      <p:sp>
        <p:nvSpPr>
          <p:cNvPr id="96" name="CuadroTexto 95">
            <a:extLst>
              <a:ext uri="{FF2B5EF4-FFF2-40B4-BE49-F238E27FC236}">
                <a16:creationId xmlns:a16="http://schemas.microsoft.com/office/drawing/2014/main" id="{7760915E-45AE-4EAC-9CB6-0B4D9A7C34EF}"/>
              </a:ext>
            </a:extLst>
          </p:cNvPr>
          <p:cNvSpPr txBox="1"/>
          <p:nvPr/>
        </p:nvSpPr>
        <p:spPr>
          <a:xfrm>
            <a:off x="282695" y="2285871"/>
            <a:ext cx="3464024" cy="4154984"/>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Superintendent’s Resolution No. 061-2020/ SUNAT: The dates for declaration and payment of the annual Income Tax 2019 are extended for two months for individuals with business, and legal entities with net income of up to 5,000 UITs (S/.21, 000,000); and, for individuals for capital income, work income and income from foreign sources which together, in 2019, do not exceed 5,000 UITs (S/.21, 000,000).</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The deadline for certain taxpayers to continue issuing authorized documents without using the Electronic Issuance System was postponed until May 31st 2020 (before March 31st). </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Declaration and payment of monthly tax obligations for February 2020 was extended until April for micro, small and medium-sized enterprises.</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The obligation to present books (inventory and balance book, fixed assets records, cost records, among others) was extended, for an additional month. </a:t>
            </a:r>
          </a:p>
        </p:txBody>
      </p:sp>
      <p:sp>
        <p:nvSpPr>
          <p:cNvPr id="2" name="CuadroTexto 1">
            <a:extLst>
              <a:ext uri="{FF2B5EF4-FFF2-40B4-BE49-F238E27FC236}">
                <a16:creationId xmlns:a16="http://schemas.microsoft.com/office/drawing/2014/main" id="{49CD14D7-B62E-48D1-9A33-5D0E41BAECEA}"/>
              </a:ext>
            </a:extLst>
          </p:cNvPr>
          <p:cNvSpPr txBox="1"/>
          <p:nvPr/>
        </p:nvSpPr>
        <p:spPr>
          <a:xfrm>
            <a:off x="8783552" y="3129200"/>
            <a:ext cx="2783144" cy="646331"/>
          </a:xfrm>
          <a:prstGeom prst="rect">
            <a:avLst/>
          </a:prstGeom>
          <a:noFill/>
        </p:spPr>
        <p:txBody>
          <a:bodyPr wrap="square" rtlCol="0">
            <a:spAutoFit/>
          </a:bodyPr>
          <a:lstStyle/>
          <a:p>
            <a:pPr algn="ctr"/>
            <a:r>
              <a:rPr lang="es-VE" sz="3600" dirty="0">
                <a:effectLst>
                  <a:outerShdw blurRad="38100" dist="38100" dir="2700000" algn="tl">
                    <a:srgbClr val="000000">
                      <a:alpha val="43137"/>
                    </a:srgbClr>
                  </a:outerShdw>
                </a:effectLst>
              </a:rPr>
              <a:t>-</a:t>
            </a:r>
            <a:endParaRPr lang="en-US" sz="3600" dirty="0">
              <a:effectLst>
                <a:outerShdw blurRad="38100" dist="38100" dir="2700000" algn="tl">
                  <a:srgbClr val="000000">
                    <a:alpha val="43137"/>
                  </a:srgbClr>
                </a:outerShdw>
              </a:effectLst>
            </a:endParaRPr>
          </a:p>
        </p:txBody>
      </p:sp>
      <p:pic>
        <p:nvPicPr>
          <p:cNvPr id="5124" name="Picture 4" descr="Socio Fausto Viale - Rubio Leguía Normand">
            <a:extLst>
              <a:ext uri="{FF2B5EF4-FFF2-40B4-BE49-F238E27FC236}">
                <a16:creationId xmlns:a16="http://schemas.microsoft.com/office/drawing/2014/main" id="{16F5E85F-DD4F-4436-BE96-CAE85B964F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34634" y="-68389"/>
            <a:ext cx="2049718" cy="106313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Lataxnet">
            <a:extLst>
              <a:ext uri="{FF2B5EF4-FFF2-40B4-BE49-F238E27FC236}">
                <a16:creationId xmlns:a16="http://schemas.microsoft.com/office/drawing/2014/main" id="{B66C666E-917A-46B6-A3A3-AA12736D33AB}"/>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31" name="Imagen 30" descr="Imagen que contiene dibujo, plato&#10;&#10;Descripción generada automáticamente">
            <a:extLst>
              <a:ext uri="{FF2B5EF4-FFF2-40B4-BE49-F238E27FC236}">
                <a16:creationId xmlns:a16="http://schemas.microsoft.com/office/drawing/2014/main" id="{2BBBF4E7-569D-4B38-8683-075DC57E4005}"/>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1401401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7318"/>
            <a:ext cx="12212337" cy="2153067"/>
          </a:xfrm>
          <a:prstGeom prst="rect">
            <a:avLst/>
          </a:prstGeom>
          <a:ln>
            <a:noFill/>
          </a:ln>
        </p:spPr>
      </p:pic>
      <p:sp>
        <p:nvSpPr>
          <p:cNvPr id="61" name="Título 2">
            <a:extLst>
              <a:ext uri="{FF2B5EF4-FFF2-40B4-BE49-F238E27FC236}">
                <a16:creationId xmlns:a16="http://schemas.microsoft.com/office/drawing/2014/main" id="{5D749795-5013-4062-9421-99B00BE7133C}"/>
              </a:ext>
            </a:extLst>
          </p:cNvPr>
          <p:cNvSpPr>
            <a:spLocks noGrp="1"/>
          </p:cNvSpPr>
          <p:nvPr>
            <p:ph type="title"/>
          </p:nvPr>
        </p:nvSpPr>
        <p:spPr>
          <a:xfrm>
            <a:off x="2225813" y="-7318"/>
            <a:ext cx="3349070" cy="1325563"/>
          </a:xfrm>
        </p:spPr>
        <p:txBody>
          <a:bodyPr rtlCol="0"/>
          <a:lstStyle/>
          <a:p>
            <a:pPr rtl="0"/>
            <a:r>
              <a:rPr lang="es-ES" dirty="0">
                <a:solidFill>
                  <a:schemeClr val="bg1"/>
                </a:solidFill>
              </a:rPr>
              <a:t>PERÚ</a:t>
            </a:r>
          </a:p>
        </p:txBody>
      </p:sp>
      <p:sp>
        <p:nvSpPr>
          <p:cNvPr id="64" name="objeto 5" descr="Rectángulo beige">
            <a:extLst>
              <a:ext uri="{FF2B5EF4-FFF2-40B4-BE49-F238E27FC236}">
                <a16:creationId xmlns:a16="http://schemas.microsoft.com/office/drawing/2014/main" id="{2520FB8A-1892-4725-873A-D36FED0EFB22}"/>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65" name="15 Imagen">
            <a:extLst>
              <a:ext uri="{FF2B5EF4-FFF2-40B4-BE49-F238E27FC236}">
                <a16:creationId xmlns:a16="http://schemas.microsoft.com/office/drawing/2014/main" id="{8B2B3411-772C-4B5B-929D-9E8B9262700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5394" y="184751"/>
            <a:ext cx="1185615" cy="684651"/>
          </a:xfrm>
          <a:prstGeom prst="ellipse">
            <a:avLst/>
          </a:prstGeom>
          <a:ln>
            <a:noFill/>
          </a:ln>
          <a:effectLst>
            <a:softEdge rad="50800"/>
          </a:effectLst>
        </p:spPr>
      </p:pic>
      <p:grpSp>
        <p:nvGrpSpPr>
          <p:cNvPr id="67" name="Grupo 66">
            <a:extLst>
              <a:ext uri="{FF2B5EF4-FFF2-40B4-BE49-F238E27FC236}">
                <a16:creationId xmlns:a16="http://schemas.microsoft.com/office/drawing/2014/main" id="{4FE99EE0-054E-4A5A-A5B2-716765ABDE96}"/>
              </a:ext>
              <a:ext uri="{C183D7F6-B498-43B3-948B-1728B52AA6E4}">
                <adec:decorative xmlns:adec="http://schemas.microsoft.com/office/drawing/2017/decorative" xmlns="" val="1"/>
              </a:ext>
            </a:extLst>
          </p:cNvPr>
          <p:cNvGrpSpPr/>
          <p:nvPr/>
        </p:nvGrpSpPr>
        <p:grpSpPr>
          <a:xfrm>
            <a:off x="304800" y="1604616"/>
            <a:ext cx="3419021" cy="3641311"/>
            <a:chOff x="304800" y="1577182"/>
            <a:chExt cx="3419021" cy="2214588"/>
          </a:xfrm>
          <a:effectLst>
            <a:outerShdw blurRad="50800" dist="38100" dir="5400000" algn="t" rotWithShape="0">
              <a:prstClr val="black">
                <a:alpha val="20000"/>
              </a:prstClr>
            </a:outerShdw>
          </a:effectLst>
        </p:grpSpPr>
        <p:sp>
          <p:nvSpPr>
            <p:cNvPr id="68" name="Rectángulo 67">
              <a:extLst>
                <a:ext uri="{FF2B5EF4-FFF2-40B4-BE49-F238E27FC236}">
                  <a16:creationId xmlns:a16="http://schemas.microsoft.com/office/drawing/2014/main" id="{95561BD2-AD88-45AC-A218-CAAFC3EC03E0}"/>
                </a:ext>
              </a:extLst>
            </p:cNvPr>
            <p:cNvSpPr/>
            <p:nvPr/>
          </p:nvSpPr>
          <p:spPr>
            <a:xfrm>
              <a:off x="304800" y="1577182"/>
              <a:ext cx="3419021" cy="3141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69" name="Rectángulo 68">
              <a:extLst>
                <a:ext uri="{FF2B5EF4-FFF2-40B4-BE49-F238E27FC236}">
                  <a16:creationId xmlns:a16="http://schemas.microsoft.com/office/drawing/2014/main" id="{5F413823-6C7A-4585-AF7C-B061FC647326}"/>
                </a:ext>
              </a:extLst>
            </p:cNvPr>
            <p:cNvSpPr/>
            <p:nvPr/>
          </p:nvSpPr>
          <p:spPr>
            <a:xfrm>
              <a:off x="304800" y="1876944"/>
              <a:ext cx="3419021" cy="1914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70" name="Elipse 69">
            <a:extLst>
              <a:ext uri="{FF2B5EF4-FFF2-40B4-BE49-F238E27FC236}">
                <a16:creationId xmlns:a16="http://schemas.microsoft.com/office/drawing/2014/main" id="{DBFAEE01-C8A0-499D-B463-B4CE81325D2F}"/>
              </a:ext>
              <a:ext uri="{C183D7F6-B498-43B3-948B-1728B52AA6E4}">
                <adec:decorative xmlns:adec="http://schemas.microsoft.com/office/drawing/2017/decorative" xmlns="" val="1"/>
              </a:ext>
            </a:extLst>
          </p:cNvPr>
          <p:cNvSpPr/>
          <p:nvPr/>
        </p:nvSpPr>
        <p:spPr>
          <a:xfrm>
            <a:off x="1717782" y="1322455"/>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71" name="Grupo 70">
            <a:extLst>
              <a:ext uri="{FF2B5EF4-FFF2-40B4-BE49-F238E27FC236}">
                <a16:creationId xmlns:a16="http://schemas.microsoft.com/office/drawing/2014/main" id="{43F2D283-B746-4ADE-A089-0949173B4A7A}"/>
              </a:ext>
              <a:ext uri="{C183D7F6-B498-43B3-948B-1728B52AA6E4}">
                <adec:decorative xmlns:adec="http://schemas.microsoft.com/office/drawing/2017/decorative" xmlns="" val="1"/>
              </a:ext>
            </a:extLst>
          </p:cNvPr>
          <p:cNvGrpSpPr/>
          <p:nvPr/>
        </p:nvGrpSpPr>
        <p:grpSpPr>
          <a:xfrm>
            <a:off x="4386489" y="1625308"/>
            <a:ext cx="3419021" cy="3620625"/>
            <a:chOff x="304800" y="1577182"/>
            <a:chExt cx="3419021" cy="3620625"/>
          </a:xfrm>
          <a:effectLst>
            <a:outerShdw blurRad="50800" dist="38100" dir="5400000" algn="t" rotWithShape="0">
              <a:prstClr val="black">
                <a:alpha val="20000"/>
              </a:prstClr>
            </a:outerShdw>
          </a:effectLst>
        </p:grpSpPr>
        <p:sp>
          <p:nvSpPr>
            <p:cNvPr id="72" name="Rectángulo 71">
              <a:extLst>
                <a:ext uri="{FF2B5EF4-FFF2-40B4-BE49-F238E27FC236}">
                  <a16:creationId xmlns:a16="http://schemas.microsoft.com/office/drawing/2014/main" id="{D7049EED-ACB3-4845-86F8-114B7B7F5085}"/>
                </a:ext>
              </a:extLst>
            </p:cNvPr>
            <p:cNvSpPr/>
            <p:nvPr/>
          </p:nvSpPr>
          <p:spPr>
            <a:xfrm>
              <a:off x="304800" y="1577182"/>
              <a:ext cx="3419021" cy="61888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73" name="Rectángulo 72">
              <a:extLst>
                <a:ext uri="{FF2B5EF4-FFF2-40B4-BE49-F238E27FC236}">
                  <a16:creationId xmlns:a16="http://schemas.microsoft.com/office/drawing/2014/main" id="{6F5972A6-F9C9-4F0B-B218-E9C7646677E6}"/>
                </a:ext>
              </a:extLst>
            </p:cNvPr>
            <p:cNvSpPr/>
            <p:nvPr/>
          </p:nvSpPr>
          <p:spPr>
            <a:xfrm>
              <a:off x="304800" y="2207607"/>
              <a:ext cx="3419021" cy="299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74" name="Elipse 73">
            <a:extLst>
              <a:ext uri="{FF2B5EF4-FFF2-40B4-BE49-F238E27FC236}">
                <a16:creationId xmlns:a16="http://schemas.microsoft.com/office/drawing/2014/main" id="{44660890-CF8D-4B11-8572-FC8FD6A92744}"/>
              </a:ext>
              <a:ext uri="{C183D7F6-B498-43B3-948B-1728B52AA6E4}">
                <adec:decorative xmlns:adec="http://schemas.microsoft.com/office/drawing/2017/decorative" xmlns="" val="1"/>
              </a:ext>
            </a:extLst>
          </p:cNvPr>
          <p:cNvSpPr/>
          <p:nvPr/>
        </p:nvSpPr>
        <p:spPr>
          <a:xfrm>
            <a:off x="5799471" y="1322455"/>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5" name="Rectángulo 74">
            <a:extLst>
              <a:ext uri="{FF2B5EF4-FFF2-40B4-BE49-F238E27FC236}">
                <a16:creationId xmlns:a16="http://schemas.microsoft.com/office/drawing/2014/main" id="{40A9EA9C-B194-4DAA-9945-E9ABDFB8D643}"/>
              </a:ext>
            </a:extLst>
          </p:cNvPr>
          <p:cNvSpPr/>
          <p:nvPr/>
        </p:nvSpPr>
        <p:spPr>
          <a:xfrm>
            <a:off x="8467385" y="1612068"/>
            <a:ext cx="3419021" cy="66642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76" name="Elipse 75">
            <a:extLst>
              <a:ext uri="{FF2B5EF4-FFF2-40B4-BE49-F238E27FC236}">
                <a16:creationId xmlns:a16="http://schemas.microsoft.com/office/drawing/2014/main" id="{6608A0A0-2AAD-4E83-87D6-75E967EBD43B}"/>
              </a:ext>
              <a:ext uri="{C183D7F6-B498-43B3-948B-1728B52AA6E4}">
                <adec:decorative xmlns:adec="http://schemas.microsoft.com/office/drawing/2017/decorative" xmlns="" val="1"/>
              </a:ext>
            </a:extLst>
          </p:cNvPr>
          <p:cNvSpPr/>
          <p:nvPr/>
        </p:nvSpPr>
        <p:spPr>
          <a:xfrm>
            <a:off x="9848283" y="1322455"/>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7" name="Rectángulo 76">
            <a:extLst>
              <a:ext uri="{FF2B5EF4-FFF2-40B4-BE49-F238E27FC236}">
                <a16:creationId xmlns:a16="http://schemas.microsoft.com/office/drawing/2014/main" id="{808BB710-70E1-4B9D-B97E-79EC5EF4D2CE}"/>
              </a:ext>
            </a:extLst>
          </p:cNvPr>
          <p:cNvSpPr/>
          <p:nvPr/>
        </p:nvSpPr>
        <p:spPr>
          <a:xfrm>
            <a:off x="8467385" y="2255733"/>
            <a:ext cx="3419021" cy="2031454"/>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pic>
        <p:nvPicPr>
          <p:cNvPr id="78" name="Picture 6" descr="Add, calendar, event, plus, schedule icon">
            <a:extLst>
              <a:ext uri="{FF2B5EF4-FFF2-40B4-BE49-F238E27FC236}">
                <a16:creationId xmlns:a16="http://schemas.microsoft.com/office/drawing/2014/main" id="{4203DFC6-335D-4FDB-BACD-C870577703CB}"/>
              </a:ext>
            </a:extLst>
          </p:cNvPr>
          <p:cNvPicPr>
            <a:picLocks noChangeAspect="1" noChangeArrowheads="1"/>
          </p:cNvPicPr>
          <p:nvPr/>
        </p:nvPicPr>
        <p:blipFill>
          <a:blip r:embed="rId6"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7402" y="1389140"/>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Grupo 40" descr="binocular ">
            <a:extLst>
              <a:ext uri="{FF2B5EF4-FFF2-40B4-BE49-F238E27FC236}">
                <a16:creationId xmlns:a16="http://schemas.microsoft.com/office/drawing/2014/main" id="{FEFB2870-A074-47D9-8951-72C4C7F6CB95}"/>
              </a:ext>
            </a:extLst>
          </p:cNvPr>
          <p:cNvGrpSpPr>
            <a:grpSpLocks noChangeAspect="1"/>
          </p:cNvGrpSpPr>
          <p:nvPr/>
        </p:nvGrpSpPr>
        <p:grpSpPr bwMode="auto">
          <a:xfrm>
            <a:off x="5903669" y="1393959"/>
            <a:ext cx="468000" cy="432927"/>
            <a:chOff x="3438" y="454"/>
            <a:chExt cx="427" cy="395"/>
          </a:xfrm>
          <a:solidFill>
            <a:schemeClr val="accent1"/>
          </a:solidFill>
        </p:grpSpPr>
        <p:sp>
          <p:nvSpPr>
            <p:cNvPr id="81" name="Forma libre 41">
              <a:extLst>
                <a:ext uri="{FF2B5EF4-FFF2-40B4-BE49-F238E27FC236}">
                  <a16:creationId xmlns:a16="http://schemas.microsoft.com/office/drawing/2014/main" id="{C5E6ECA3-357A-40CD-8548-230332E56CCA}"/>
                </a:ext>
              </a:extLst>
            </p:cNvPr>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2" name="Forma libre 42">
              <a:extLst>
                <a:ext uri="{FF2B5EF4-FFF2-40B4-BE49-F238E27FC236}">
                  <a16:creationId xmlns:a16="http://schemas.microsoft.com/office/drawing/2014/main" id="{D8B5D36E-A2AE-457F-8A2D-329701F80590}"/>
                </a:ext>
              </a:extLst>
            </p:cNvPr>
            <p:cNvSpPr>
              <a:spLocks/>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3" name="Forma libre 43">
              <a:extLst>
                <a:ext uri="{FF2B5EF4-FFF2-40B4-BE49-F238E27FC236}">
                  <a16:creationId xmlns:a16="http://schemas.microsoft.com/office/drawing/2014/main" id="{8701A005-B944-4637-926E-AA2778458871}"/>
                </a:ext>
              </a:extLst>
            </p:cNvPr>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4" name="Forma libre 44">
              <a:extLst>
                <a:ext uri="{FF2B5EF4-FFF2-40B4-BE49-F238E27FC236}">
                  <a16:creationId xmlns:a16="http://schemas.microsoft.com/office/drawing/2014/main" id="{B47B9549-FB84-4300-BC33-E924D55504B9}"/>
                </a:ext>
              </a:extLst>
            </p:cNvPr>
            <p:cNvSpPr>
              <a:spLocks/>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5" name="Forma libre 45">
              <a:extLst>
                <a:ext uri="{FF2B5EF4-FFF2-40B4-BE49-F238E27FC236}">
                  <a16:creationId xmlns:a16="http://schemas.microsoft.com/office/drawing/2014/main" id="{EA785C60-C03C-4B04-98EE-4475131CDA6C}"/>
                </a:ext>
              </a:extLst>
            </p:cNvPr>
            <p:cNvSpPr>
              <a:spLocks/>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6" name="Forma libre 46">
              <a:extLst>
                <a:ext uri="{FF2B5EF4-FFF2-40B4-BE49-F238E27FC236}">
                  <a16:creationId xmlns:a16="http://schemas.microsoft.com/office/drawing/2014/main" id="{0D3A7614-DDA4-40D5-A84E-ECF6948415AB}"/>
                </a:ext>
              </a:extLst>
            </p:cNvPr>
            <p:cNvSpPr>
              <a:spLocks/>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8" name="Forma libre 47">
              <a:extLst>
                <a:ext uri="{FF2B5EF4-FFF2-40B4-BE49-F238E27FC236}">
                  <a16:creationId xmlns:a16="http://schemas.microsoft.com/office/drawing/2014/main" id="{97BFCB9B-0051-47C1-9793-77935CBC4404}"/>
                </a:ext>
              </a:extLst>
            </p:cNvPr>
            <p:cNvSpPr>
              <a:spLocks/>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0" name="Forma libre 48">
              <a:extLst>
                <a:ext uri="{FF2B5EF4-FFF2-40B4-BE49-F238E27FC236}">
                  <a16:creationId xmlns:a16="http://schemas.microsoft.com/office/drawing/2014/main" id="{070F190D-6B27-446D-8383-EBAD3557E46C}"/>
                </a:ext>
              </a:extLst>
            </p:cNvPr>
            <p:cNvSpPr>
              <a:spLocks/>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1" name="Forma libre 49">
              <a:extLst>
                <a:ext uri="{FF2B5EF4-FFF2-40B4-BE49-F238E27FC236}">
                  <a16:creationId xmlns:a16="http://schemas.microsoft.com/office/drawing/2014/main" id="{D98A202C-8B36-48A2-9876-7BC6F78E8D88}"/>
                </a:ext>
              </a:extLst>
            </p:cNvPr>
            <p:cNvSpPr>
              <a:spLocks/>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grpSp>
        <p:nvGrpSpPr>
          <p:cNvPr id="92" name="Grupo 89" descr="icono de marca de verificación con lápiz">
            <a:extLst>
              <a:ext uri="{FF2B5EF4-FFF2-40B4-BE49-F238E27FC236}">
                <a16:creationId xmlns:a16="http://schemas.microsoft.com/office/drawing/2014/main" id="{2938428A-8C55-46FA-AD1C-99A893615C2F}"/>
              </a:ext>
            </a:extLst>
          </p:cNvPr>
          <p:cNvGrpSpPr>
            <a:grpSpLocks noChangeAspect="1"/>
          </p:cNvGrpSpPr>
          <p:nvPr/>
        </p:nvGrpSpPr>
        <p:grpSpPr bwMode="auto">
          <a:xfrm>
            <a:off x="10006481" y="1450313"/>
            <a:ext cx="432000" cy="432000"/>
            <a:chOff x="6539" y="440"/>
            <a:chExt cx="426" cy="426"/>
          </a:xfrm>
          <a:solidFill>
            <a:schemeClr val="accent1"/>
          </a:solidFill>
        </p:grpSpPr>
        <p:sp>
          <p:nvSpPr>
            <p:cNvPr id="93" name="Forma libre 90">
              <a:extLst>
                <a:ext uri="{FF2B5EF4-FFF2-40B4-BE49-F238E27FC236}">
                  <a16:creationId xmlns:a16="http://schemas.microsoft.com/office/drawing/2014/main" id="{69393C32-C8FC-4834-BC97-E64CD1968794}"/>
                </a:ext>
              </a:extLst>
            </p:cNvPr>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4" name="Forma libre 91">
              <a:extLst>
                <a:ext uri="{FF2B5EF4-FFF2-40B4-BE49-F238E27FC236}">
                  <a16:creationId xmlns:a16="http://schemas.microsoft.com/office/drawing/2014/main" id="{E7383CBA-7448-430C-9BAC-EF538D6283B5}"/>
                </a:ext>
              </a:extLst>
            </p:cNvPr>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5" name="Forma libre 92">
              <a:extLst>
                <a:ext uri="{FF2B5EF4-FFF2-40B4-BE49-F238E27FC236}">
                  <a16:creationId xmlns:a16="http://schemas.microsoft.com/office/drawing/2014/main" id="{8950A677-4897-465D-920B-1B0CC336F3A6}"/>
                </a:ext>
              </a:extLst>
            </p:cNvPr>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6" name="Forma libre 93">
              <a:extLst>
                <a:ext uri="{FF2B5EF4-FFF2-40B4-BE49-F238E27FC236}">
                  <a16:creationId xmlns:a16="http://schemas.microsoft.com/office/drawing/2014/main" id="{F4A2C7F0-B5A1-47FB-BCAC-B8112611408D}"/>
                </a:ext>
              </a:extLst>
            </p:cNvPr>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7" name="Forma libre 94">
              <a:extLst>
                <a:ext uri="{FF2B5EF4-FFF2-40B4-BE49-F238E27FC236}">
                  <a16:creationId xmlns:a16="http://schemas.microsoft.com/office/drawing/2014/main" id="{4ED8FC60-4E8D-4A38-A004-83B41A335AF0}"/>
                </a:ext>
              </a:extLst>
            </p:cNvPr>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8" name="Forma libre 95">
              <a:extLst>
                <a:ext uri="{FF2B5EF4-FFF2-40B4-BE49-F238E27FC236}">
                  <a16:creationId xmlns:a16="http://schemas.microsoft.com/office/drawing/2014/main" id="{93608235-EF2A-493C-B449-A66C39E60E6E}"/>
                </a:ext>
              </a:extLst>
            </p:cNvPr>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9" name="Forma libre 96">
              <a:extLst>
                <a:ext uri="{FF2B5EF4-FFF2-40B4-BE49-F238E27FC236}">
                  <a16:creationId xmlns:a16="http://schemas.microsoft.com/office/drawing/2014/main" id="{7B9ACA97-8FA8-441F-8E9C-9769D3315FB3}"/>
                </a:ext>
              </a:extLst>
            </p:cNvPr>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00" name="Forma libre 97">
              <a:extLst>
                <a:ext uri="{FF2B5EF4-FFF2-40B4-BE49-F238E27FC236}">
                  <a16:creationId xmlns:a16="http://schemas.microsoft.com/office/drawing/2014/main" id="{DC32A4EA-517C-402C-A254-5EB44027F53E}"/>
                </a:ext>
              </a:extLst>
            </p:cNvPr>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01" name="Forma libre 98">
              <a:extLst>
                <a:ext uri="{FF2B5EF4-FFF2-40B4-BE49-F238E27FC236}">
                  <a16:creationId xmlns:a16="http://schemas.microsoft.com/office/drawing/2014/main" id="{3E063507-18DC-452F-AFE3-38668A4FC312}"/>
                </a:ext>
              </a:extLst>
            </p:cNvPr>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102" name="CuadroTexto 101">
            <a:extLst>
              <a:ext uri="{FF2B5EF4-FFF2-40B4-BE49-F238E27FC236}">
                <a16:creationId xmlns:a16="http://schemas.microsoft.com/office/drawing/2014/main" id="{4F64084C-7C5F-4022-B6B5-BD9727896CD4}"/>
              </a:ext>
            </a:extLst>
          </p:cNvPr>
          <p:cNvSpPr txBox="1"/>
          <p:nvPr/>
        </p:nvSpPr>
        <p:spPr>
          <a:xfrm>
            <a:off x="4352240" y="2256553"/>
            <a:ext cx="3464024" cy="2123658"/>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National Deputy </a:t>
            </a:r>
            <a:r>
              <a:rPr lang="en-US" sz="1100" dirty="0" err="1"/>
              <a:t>Superintendency</a:t>
            </a:r>
            <a:r>
              <a:rPr lang="en-US" sz="1100" dirty="0"/>
              <a:t> of Internal Taxes Resolution No. 008-2020-SUNAT/700000 provides for no tax violations during the State of National Emergency including those committed or detected since March 16, 2020. Applicable to all taxpayers and to any type of infraction.</a:t>
            </a:r>
          </a:p>
          <a:p>
            <a:pPr algn="just"/>
            <a:endParaRPr lang="es-ES" sz="1100" dirty="0"/>
          </a:p>
          <a:p>
            <a:pPr marL="171450" indent="-171450" algn="just">
              <a:buFont typeface="Wingdings" panose="05000000000000000000" pitchFamily="2" charset="2"/>
              <a:buChar char="Ø"/>
            </a:pPr>
            <a:r>
              <a:rPr lang="en-US" sz="1100" dirty="0"/>
              <a:t>Resolution of the Deputy National Superintendent of Customs No. 006- 2020-SUNAT/300000: provides for the non-application of infringements of the General Customs Law committed during the Emergency period.</a:t>
            </a:r>
          </a:p>
        </p:txBody>
      </p:sp>
      <p:sp>
        <p:nvSpPr>
          <p:cNvPr id="103" name="CuadroTexto 102">
            <a:extLst>
              <a:ext uri="{FF2B5EF4-FFF2-40B4-BE49-F238E27FC236}">
                <a16:creationId xmlns:a16="http://schemas.microsoft.com/office/drawing/2014/main" id="{7CBC7B12-8D13-420F-BE0E-358AF19A0D8A}"/>
              </a:ext>
            </a:extLst>
          </p:cNvPr>
          <p:cNvSpPr txBox="1"/>
          <p:nvPr/>
        </p:nvSpPr>
        <p:spPr>
          <a:xfrm>
            <a:off x="307921" y="2279565"/>
            <a:ext cx="3464024" cy="769441"/>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deadlines for customs procedures, audits and summonses are suspended, as well as the deadlines for administrative procedures initiated before March 16th.</a:t>
            </a:r>
          </a:p>
        </p:txBody>
      </p:sp>
      <p:sp>
        <p:nvSpPr>
          <p:cNvPr id="104" name="CuadroTexto 103">
            <a:extLst>
              <a:ext uri="{FF2B5EF4-FFF2-40B4-BE49-F238E27FC236}">
                <a16:creationId xmlns:a16="http://schemas.microsoft.com/office/drawing/2014/main" id="{95D29CD4-CBE6-486D-ADBA-71C0A6DD56EC}"/>
              </a:ext>
            </a:extLst>
          </p:cNvPr>
          <p:cNvSpPr txBox="1"/>
          <p:nvPr/>
        </p:nvSpPr>
        <p:spPr>
          <a:xfrm>
            <a:off x="8409182" y="2279565"/>
            <a:ext cx="3464024" cy="1615827"/>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Superintendent’s Resolution No. 059 – 2020/ SUNAT: establishes the formats that certain taxpayers will use to submit the Communications to access the deduction of the tax paid or withheld abroad for dividends or profits.</a:t>
            </a:r>
          </a:p>
          <a:p>
            <a:pPr algn="just"/>
            <a:endParaRPr lang="es-ES" sz="1100" dirty="0"/>
          </a:p>
          <a:p>
            <a:pPr marL="171450" indent="-171450" algn="just">
              <a:buFont typeface="Wingdings" panose="05000000000000000000" pitchFamily="2" charset="2"/>
              <a:buChar char="Ø"/>
            </a:pPr>
            <a:r>
              <a:rPr lang="en-US" sz="1100" dirty="0"/>
              <a:t>Maximum delay of the Registry of Sales and Income and the Registry of Electronic Purchases corresponding to February 2020.</a:t>
            </a:r>
          </a:p>
        </p:txBody>
      </p:sp>
      <p:sp>
        <p:nvSpPr>
          <p:cNvPr id="46" name="CuadroTexto 45">
            <a:extLst>
              <a:ext uri="{FF2B5EF4-FFF2-40B4-BE49-F238E27FC236}">
                <a16:creationId xmlns:a16="http://schemas.microsoft.com/office/drawing/2014/main" id="{9F4122D6-2987-422F-85E9-8B3268C5ADCD}"/>
              </a:ext>
            </a:extLst>
          </p:cNvPr>
          <p:cNvSpPr txBox="1"/>
          <p:nvPr/>
        </p:nvSpPr>
        <p:spPr>
          <a:xfrm>
            <a:off x="9032509" y="4843382"/>
            <a:ext cx="2856848" cy="1169551"/>
          </a:xfrm>
          <a:prstGeom prst="rect">
            <a:avLst/>
          </a:prstGeom>
          <a:noFill/>
        </p:spPr>
        <p:txBody>
          <a:bodyPr wrap="square" rtlCol="0">
            <a:spAutoFit/>
          </a:bodyPr>
          <a:lstStyle/>
          <a:p>
            <a:r>
              <a:rPr lang="es-VE" sz="1400" b="1" dirty="0">
                <a:solidFill>
                  <a:schemeClr val="accent2">
                    <a:lumMod val="50000"/>
                  </a:schemeClr>
                </a:solidFill>
              </a:rPr>
              <a:t>More </a:t>
            </a:r>
            <a:r>
              <a:rPr lang="es-VE" sz="1400" b="1" dirty="0" err="1">
                <a:solidFill>
                  <a:schemeClr val="accent2">
                    <a:lumMod val="50000"/>
                  </a:schemeClr>
                </a:solidFill>
              </a:rPr>
              <a:t>information</a:t>
            </a:r>
            <a:r>
              <a:rPr lang="es-VE" sz="1400" b="1" dirty="0">
                <a:solidFill>
                  <a:schemeClr val="accent2">
                    <a:lumMod val="50000"/>
                  </a:schemeClr>
                </a:solidFill>
              </a:rPr>
              <a:t>: </a:t>
            </a:r>
            <a:r>
              <a:rPr lang="es-VE" sz="1400" dirty="0">
                <a:solidFill>
                  <a:schemeClr val="accent4">
                    <a:lumMod val="75000"/>
                  </a:schemeClr>
                </a:solidFill>
                <a:hlinkClick r:id="rId7">
                  <a:extLst>
                    <a:ext uri="{A12FA001-AC4F-418D-AE19-62706E023703}">
                      <ahyp:hlinkClr xmlns:ahyp="http://schemas.microsoft.com/office/drawing/2018/hyperlinkcolor" xmlns="" val="tx"/>
                    </a:ext>
                  </a:extLst>
                </a:hlinkClick>
              </a:rPr>
              <a:t>https://rubio.pe/publicacionescont/coronavirusinperu-fines-suspended-during-emergency-state-and-more/</a:t>
            </a:r>
            <a:r>
              <a:rPr lang="es-VE" sz="1400" dirty="0">
                <a:solidFill>
                  <a:schemeClr val="accent4">
                    <a:lumMod val="75000"/>
                  </a:schemeClr>
                </a:solidFill>
              </a:rPr>
              <a:t>  </a:t>
            </a:r>
            <a:endParaRPr lang="en-US" sz="1400" dirty="0">
              <a:solidFill>
                <a:schemeClr val="accent4">
                  <a:lumMod val="75000"/>
                </a:schemeClr>
              </a:solidFill>
            </a:endParaRPr>
          </a:p>
        </p:txBody>
      </p:sp>
      <p:sp>
        <p:nvSpPr>
          <p:cNvPr id="47" name="objeto 5" descr="Rectángulo beige">
            <a:extLst>
              <a:ext uri="{FF2B5EF4-FFF2-40B4-BE49-F238E27FC236}">
                <a16:creationId xmlns:a16="http://schemas.microsoft.com/office/drawing/2014/main" id="{CDBB5DC9-885B-44CD-B7A7-7327ECA91D97}"/>
              </a:ext>
            </a:extLst>
          </p:cNvPr>
          <p:cNvSpPr/>
          <p:nvPr/>
        </p:nvSpPr>
        <p:spPr>
          <a:xfrm flipV="1">
            <a:off x="8741163" y="6000764"/>
            <a:ext cx="3003815" cy="54136"/>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grpSp>
        <p:nvGrpSpPr>
          <p:cNvPr id="48" name="Grupo 47" descr="Este es un icono de dos cuadros de conversación. ">
            <a:extLst>
              <a:ext uri="{FF2B5EF4-FFF2-40B4-BE49-F238E27FC236}">
                <a16:creationId xmlns:a16="http://schemas.microsoft.com/office/drawing/2014/main" id="{102E4430-8BFA-4989-B152-FCB5BD3E7F8E}"/>
              </a:ext>
            </a:extLst>
          </p:cNvPr>
          <p:cNvGrpSpPr/>
          <p:nvPr/>
        </p:nvGrpSpPr>
        <p:grpSpPr>
          <a:xfrm>
            <a:off x="8718095" y="4900387"/>
            <a:ext cx="257964" cy="272873"/>
            <a:chOff x="3741701" y="1930400"/>
            <a:chExt cx="285750" cy="276225"/>
          </a:xfrm>
          <a:solidFill>
            <a:schemeClr val="accent2">
              <a:lumMod val="50000"/>
            </a:schemeClr>
          </a:solidFill>
        </p:grpSpPr>
        <p:sp>
          <p:nvSpPr>
            <p:cNvPr id="49" name="Forma libre 3129">
              <a:extLst>
                <a:ext uri="{FF2B5EF4-FFF2-40B4-BE49-F238E27FC236}">
                  <a16:creationId xmlns:a16="http://schemas.microsoft.com/office/drawing/2014/main" id="{AAF4E3A5-5407-4D1B-9275-0347AB236442}"/>
                </a:ext>
              </a:extLst>
            </p:cNvPr>
            <p:cNvSpPr>
              <a:spLocks/>
            </p:cNvSpPr>
            <p:nvPr/>
          </p:nvSpPr>
          <p:spPr bwMode="auto">
            <a:xfrm>
              <a:off x="3741701" y="2063750"/>
              <a:ext cx="285750" cy="142875"/>
            </a:xfrm>
            <a:custGeom>
              <a:avLst/>
              <a:gdLst>
                <a:gd name="T0" fmla="*/ 706 w 718"/>
                <a:gd name="T1" fmla="*/ 0 h 359"/>
                <a:gd name="T2" fmla="*/ 247 w 718"/>
                <a:gd name="T3" fmla="*/ 0 h 359"/>
                <a:gd name="T4" fmla="*/ 138 w 718"/>
                <a:gd name="T5" fmla="*/ 81 h 359"/>
                <a:gd name="T6" fmla="*/ 135 w 718"/>
                <a:gd name="T7" fmla="*/ 83 h 359"/>
                <a:gd name="T8" fmla="*/ 130 w 718"/>
                <a:gd name="T9" fmla="*/ 83 h 359"/>
                <a:gd name="T10" fmla="*/ 128 w 718"/>
                <a:gd name="T11" fmla="*/ 83 h 359"/>
                <a:gd name="T12" fmla="*/ 126 w 718"/>
                <a:gd name="T13" fmla="*/ 82 h 359"/>
                <a:gd name="T14" fmla="*/ 123 w 718"/>
                <a:gd name="T15" fmla="*/ 80 h 359"/>
                <a:gd name="T16" fmla="*/ 121 w 718"/>
                <a:gd name="T17" fmla="*/ 77 h 359"/>
                <a:gd name="T18" fmla="*/ 120 w 718"/>
                <a:gd name="T19" fmla="*/ 75 h 359"/>
                <a:gd name="T20" fmla="*/ 118 w 718"/>
                <a:gd name="T21" fmla="*/ 71 h 359"/>
                <a:gd name="T22" fmla="*/ 118 w 718"/>
                <a:gd name="T23" fmla="*/ 0 h 359"/>
                <a:gd name="T24" fmla="*/ 11 w 718"/>
                <a:gd name="T25" fmla="*/ 0 h 359"/>
                <a:gd name="T26" fmla="*/ 7 w 718"/>
                <a:gd name="T27" fmla="*/ 0 h 359"/>
                <a:gd name="T28" fmla="*/ 3 w 718"/>
                <a:gd name="T29" fmla="*/ 3 h 359"/>
                <a:gd name="T30" fmla="*/ 0 w 718"/>
                <a:gd name="T31" fmla="*/ 7 h 359"/>
                <a:gd name="T32" fmla="*/ 0 w 718"/>
                <a:gd name="T33" fmla="*/ 12 h 359"/>
                <a:gd name="T34" fmla="*/ 0 w 718"/>
                <a:gd name="T35" fmla="*/ 227 h 359"/>
                <a:gd name="T36" fmla="*/ 0 w 718"/>
                <a:gd name="T37" fmla="*/ 232 h 359"/>
                <a:gd name="T38" fmla="*/ 3 w 718"/>
                <a:gd name="T39" fmla="*/ 235 h 359"/>
                <a:gd name="T40" fmla="*/ 7 w 718"/>
                <a:gd name="T41" fmla="*/ 238 h 359"/>
                <a:gd name="T42" fmla="*/ 11 w 718"/>
                <a:gd name="T43" fmla="*/ 239 h 359"/>
                <a:gd name="T44" fmla="*/ 425 w 718"/>
                <a:gd name="T45" fmla="*/ 239 h 359"/>
                <a:gd name="T46" fmla="*/ 554 w 718"/>
                <a:gd name="T47" fmla="*/ 356 h 359"/>
                <a:gd name="T48" fmla="*/ 557 w 718"/>
                <a:gd name="T49" fmla="*/ 358 h 359"/>
                <a:gd name="T50" fmla="*/ 562 w 718"/>
                <a:gd name="T51" fmla="*/ 359 h 359"/>
                <a:gd name="T52" fmla="*/ 565 w 718"/>
                <a:gd name="T53" fmla="*/ 359 h 359"/>
                <a:gd name="T54" fmla="*/ 567 w 718"/>
                <a:gd name="T55" fmla="*/ 358 h 359"/>
                <a:gd name="T56" fmla="*/ 569 w 718"/>
                <a:gd name="T57" fmla="*/ 356 h 359"/>
                <a:gd name="T58" fmla="*/ 572 w 718"/>
                <a:gd name="T59" fmla="*/ 353 h 359"/>
                <a:gd name="T60" fmla="*/ 573 w 718"/>
                <a:gd name="T61" fmla="*/ 351 h 359"/>
                <a:gd name="T62" fmla="*/ 574 w 718"/>
                <a:gd name="T63" fmla="*/ 347 h 359"/>
                <a:gd name="T64" fmla="*/ 574 w 718"/>
                <a:gd name="T65" fmla="*/ 239 h 359"/>
                <a:gd name="T66" fmla="*/ 706 w 718"/>
                <a:gd name="T67" fmla="*/ 239 h 359"/>
                <a:gd name="T68" fmla="*/ 711 w 718"/>
                <a:gd name="T69" fmla="*/ 238 h 359"/>
                <a:gd name="T70" fmla="*/ 714 w 718"/>
                <a:gd name="T71" fmla="*/ 235 h 359"/>
                <a:gd name="T72" fmla="*/ 717 w 718"/>
                <a:gd name="T73" fmla="*/ 232 h 359"/>
                <a:gd name="T74" fmla="*/ 718 w 718"/>
                <a:gd name="T75" fmla="*/ 227 h 359"/>
                <a:gd name="T76" fmla="*/ 718 w 718"/>
                <a:gd name="T77" fmla="*/ 12 h 359"/>
                <a:gd name="T78" fmla="*/ 717 w 718"/>
                <a:gd name="T79" fmla="*/ 7 h 359"/>
                <a:gd name="T80" fmla="*/ 714 w 718"/>
                <a:gd name="T81" fmla="*/ 3 h 359"/>
                <a:gd name="T82" fmla="*/ 711 w 718"/>
                <a:gd name="T83" fmla="*/ 0 h 359"/>
                <a:gd name="T84" fmla="*/ 706 w 718"/>
                <a:gd name="T8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359">
                  <a:moveTo>
                    <a:pt x="706" y="0"/>
                  </a:moveTo>
                  <a:lnTo>
                    <a:pt x="247" y="0"/>
                  </a:lnTo>
                  <a:lnTo>
                    <a:pt x="138" y="81"/>
                  </a:lnTo>
                  <a:lnTo>
                    <a:pt x="135" y="83"/>
                  </a:lnTo>
                  <a:lnTo>
                    <a:pt x="130" y="83"/>
                  </a:lnTo>
                  <a:lnTo>
                    <a:pt x="128" y="83"/>
                  </a:lnTo>
                  <a:lnTo>
                    <a:pt x="126" y="82"/>
                  </a:lnTo>
                  <a:lnTo>
                    <a:pt x="123" y="80"/>
                  </a:lnTo>
                  <a:lnTo>
                    <a:pt x="121" y="77"/>
                  </a:lnTo>
                  <a:lnTo>
                    <a:pt x="120" y="75"/>
                  </a:lnTo>
                  <a:lnTo>
                    <a:pt x="118" y="71"/>
                  </a:lnTo>
                  <a:lnTo>
                    <a:pt x="118" y="0"/>
                  </a:lnTo>
                  <a:lnTo>
                    <a:pt x="11" y="0"/>
                  </a:lnTo>
                  <a:lnTo>
                    <a:pt x="7" y="0"/>
                  </a:lnTo>
                  <a:lnTo>
                    <a:pt x="3" y="3"/>
                  </a:lnTo>
                  <a:lnTo>
                    <a:pt x="0" y="7"/>
                  </a:lnTo>
                  <a:lnTo>
                    <a:pt x="0" y="12"/>
                  </a:lnTo>
                  <a:lnTo>
                    <a:pt x="0" y="227"/>
                  </a:lnTo>
                  <a:lnTo>
                    <a:pt x="0" y="232"/>
                  </a:lnTo>
                  <a:lnTo>
                    <a:pt x="3" y="235"/>
                  </a:lnTo>
                  <a:lnTo>
                    <a:pt x="7" y="238"/>
                  </a:lnTo>
                  <a:lnTo>
                    <a:pt x="11" y="239"/>
                  </a:lnTo>
                  <a:lnTo>
                    <a:pt x="425" y="239"/>
                  </a:lnTo>
                  <a:lnTo>
                    <a:pt x="554" y="356"/>
                  </a:lnTo>
                  <a:lnTo>
                    <a:pt x="557" y="358"/>
                  </a:lnTo>
                  <a:lnTo>
                    <a:pt x="562" y="359"/>
                  </a:lnTo>
                  <a:lnTo>
                    <a:pt x="565" y="359"/>
                  </a:lnTo>
                  <a:lnTo>
                    <a:pt x="567" y="358"/>
                  </a:lnTo>
                  <a:lnTo>
                    <a:pt x="569" y="356"/>
                  </a:lnTo>
                  <a:lnTo>
                    <a:pt x="572" y="353"/>
                  </a:lnTo>
                  <a:lnTo>
                    <a:pt x="573" y="351"/>
                  </a:lnTo>
                  <a:lnTo>
                    <a:pt x="574" y="347"/>
                  </a:lnTo>
                  <a:lnTo>
                    <a:pt x="574" y="239"/>
                  </a:lnTo>
                  <a:lnTo>
                    <a:pt x="706" y="239"/>
                  </a:lnTo>
                  <a:lnTo>
                    <a:pt x="711" y="238"/>
                  </a:lnTo>
                  <a:lnTo>
                    <a:pt x="714" y="235"/>
                  </a:lnTo>
                  <a:lnTo>
                    <a:pt x="717" y="232"/>
                  </a:lnTo>
                  <a:lnTo>
                    <a:pt x="718" y="227"/>
                  </a:lnTo>
                  <a:lnTo>
                    <a:pt x="718" y="12"/>
                  </a:lnTo>
                  <a:lnTo>
                    <a:pt x="717" y="7"/>
                  </a:lnTo>
                  <a:lnTo>
                    <a:pt x="714" y="3"/>
                  </a:lnTo>
                  <a:lnTo>
                    <a:pt x="711" y="0"/>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50" name="Forma libre 3130">
              <a:extLst>
                <a:ext uri="{FF2B5EF4-FFF2-40B4-BE49-F238E27FC236}">
                  <a16:creationId xmlns:a16="http://schemas.microsoft.com/office/drawing/2014/main" id="{2DE94A1B-3CDF-4045-85A3-B25B1F89B3E5}"/>
                </a:ext>
              </a:extLst>
            </p:cNvPr>
            <p:cNvSpPr>
              <a:spLocks/>
            </p:cNvSpPr>
            <p:nvPr/>
          </p:nvSpPr>
          <p:spPr bwMode="auto">
            <a:xfrm>
              <a:off x="3741701" y="1930400"/>
              <a:ext cx="285750" cy="152400"/>
            </a:xfrm>
            <a:custGeom>
              <a:avLst/>
              <a:gdLst>
                <a:gd name="T0" fmla="*/ 706 w 718"/>
                <a:gd name="T1" fmla="*/ 0 h 383"/>
                <a:gd name="T2" fmla="*/ 11 w 718"/>
                <a:gd name="T3" fmla="*/ 0 h 383"/>
                <a:gd name="T4" fmla="*/ 7 w 718"/>
                <a:gd name="T5" fmla="*/ 2 h 383"/>
                <a:gd name="T6" fmla="*/ 3 w 718"/>
                <a:gd name="T7" fmla="*/ 4 h 383"/>
                <a:gd name="T8" fmla="*/ 0 w 718"/>
                <a:gd name="T9" fmla="*/ 8 h 383"/>
                <a:gd name="T10" fmla="*/ 0 w 718"/>
                <a:gd name="T11" fmla="*/ 12 h 383"/>
                <a:gd name="T12" fmla="*/ 0 w 718"/>
                <a:gd name="T13" fmla="*/ 251 h 383"/>
                <a:gd name="T14" fmla="*/ 0 w 718"/>
                <a:gd name="T15" fmla="*/ 256 h 383"/>
                <a:gd name="T16" fmla="*/ 3 w 718"/>
                <a:gd name="T17" fmla="*/ 260 h 383"/>
                <a:gd name="T18" fmla="*/ 7 w 718"/>
                <a:gd name="T19" fmla="*/ 262 h 383"/>
                <a:gd name="T20" fmla="*/ 11 w 718"/>
                <a:gd name="T21" fmla="*/ 263 h 383"/>
                <a:gd name="T22" fmla="*/ 130 w 718"/>
                <a:gd name="T23" fmla="*/ 263 h 383"/>
                <a:gd name="T24" fmla="*/ 142 w 718"/>
                <a:gd name="T25" fmla="*/ 263 h 383"/>
                <a:gd name="T26" fmla="*/ 142 w 718"/>
                <a:gd name="T27" fmla="*/ 275 h 383"/>
                <a:gd name="T28" fmla="*/ 142 w 718"/>
                <a:gd name="T29" fmla="*/ 360 h 383"/>
                <a:gd name="T30" fmla="*/ 142 w 718"/>
                <a:gd name="T31" fmla="*/ 383 h 383"/>
                <a:gd name="T32" fmla="*/ 207 w 718"/>
                <a:gd name="T33" fmla="*/ 336 h 383"/>
                <a:gd name="T34" fmla="*/ 233 w 718"/>
                <a:gd name="T35" fmla="*/ 317 h 383"/>
                <a:gd name="T36" fmla="*/ 299 w 718"/>
                <a:gd name="T37" fmla="*/ 266 h 383"/>
                <a:gd name="T38" fmla="*/ 299 w 718"/>
                <a:gd name="T39" fmla="*/ 266 h 383"/>
                <a:gd name="T40" fmla="*/ 299 w 718"/>
                <a:gd name="T41" fmla="*/ 266 h 383"/>
                <a:gd name="T42" fmla="*/ 303 w 718"/>
                <a:gd name="T43" fmla="*/ 263 h 383"/>
                <a:gd name="T44" fmla="*/ 306 w 718"/>
                <a:gd name="T45" fmla="*/ 263 h 383"/>
                <a:gd name="T46" fmla="*/ 706 w 718"/>
                <a:gd name="T47" fmla="*/ 263 h 383"/>
                <a:gd name="T48" fmla="*/ 711 w 718"/>
                <a:gd name="T49" fmla="*/ 262 h 383"/>
                <a:gd name="T50" fmla="*/ 714 w 718"/>
                <a:gd name="T51" fmla="*/ 260 h 383"/>
                <a:gd name="T52" fmla="*/ 717 w 718"/>
                <a:gd name="T53" fmla="*/ 256 h 383"/>
                <a:gd name="T54" fmla="*/ 718 w 718"/>
                <a:gd name="T55" fmla="*/ 251 h 383"/>
                <a:gd name="T56" fmla="*/ 718 w 718"/>
                <a:gd name="T57" fmla="*/ 12 h 383"/>
                <a:gd name="T58" fmla="*/ 717 w 718"/>
                <a:gd name="T59" fmla="*/ 8 h 383"/>
                <a:gd name="T60" fmla="*/ 714 w 718"/>
                <a:gd name="T61" fmla="*/ 4 h 383"/>
                <a:gd name="T62" fmla="*/ 711 w 718"/>
                <a:gd name="T63" fmla="*/ 2 h 383"/>
                <a:gd name="T64" fmla="*/ 706 w 718"/>
                <a:gd name="T6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383">
                  <a:moveTo>
                    <a:pt x="706" y="0"/>
                  </a:moveTo>
                  <a:lnTo>
                    <a:pt x="11" y="0"/>
                  </a:lnTo>
                  <a:lnTo>
                    <a:pt x="7" y="2"/>
                  </a:lnTo>
                  <a:lnTo>
                    <a:pt x="3" y="4"/>
                  </a:lnTo>
                  <a:lnTo>
                    <a:pt x="0" y="8"/>
                  </a:lnTo>
                  <a:lnTo>
                    <a:pt x="0" y="12"/>
                  </a:lnTo>
                  <a:lnTo>
                    <a:pt x="0" y="251"/>
                  </a:lnTo>
                  <a:lnTo>
                    <a:pt x="0" y="256"/>
                  </a:lnTo>
                  <a:lnTo>
                    <a:pt x="3" y="260"/>
                  </a:lnTo>
                  <a:lnTo>
                    <a:pt x="7" y="262"/>
                  </a:lnTo>
                  <a:lnTo>
                    <a:pt x="11" y="263"/>
                  </a:lnTo>
                  <a:lnTo>
                    <a:pt x="130" y="263"/>
                  </a:lnTo>
                  <a:lnTo>
                    <a:pt x="142" y="263"/>
                  </a:lnTo>
                  <a:lnTo>
                    <a:pt x="142" y="275"/>
                  </a:lnTo>
                  <a:lnTo>
                    <a:pt x="142" y="360"/>
                  </a:lnTo>
                  <a:lnTo>
                    <a:pt x="142" y="383"/>
                  </a:lnTo>
                  <a:lnTo>
                    <a:pt x="207" y="336"/>
                  </a:lnTo>
                  <a:lnTo>
                    <a:pt x="233" y="317"/>
                  </a:lnTo>
                  <a:lnTo>
                    <a:pt x="299" y="266"/>
                  </a:lnTo>
                  <a:lnTo>
                    <a:pt x="299" y="266"/>
                  </a:lnTo>
                  <a:lnTo>
                    <a:pt x="299" y="266"/>
                  </a:lnTo>
                  <a:lnTo>
                    <a:pt x="303" y="263"/>
                  </a:lnTo>
                  <a:lnTo>
                    <a:pt x="306" y="263"/>
                  </a:lnTo>
                  <a:lnTo>
                    <a:pt x="706" y="263"/>
                  </a:lnTo>
                  <a:lnTo>
                    <a:pt x="711" y="262"/>
                  </a:lnTo>
                  <a:lnTo>
                    <a:pt x="714" y="260"/>
                  </a:lnTo>
                  <a:lnTo>
                    <a:pt x="717" y="256"/>
                  </a:lnTo>
                  <a:lnTo>
                    <a:pt x="718" y="251"/>
                  </a:lnTo>
                  <a:lnTo>
                    <a:pt x="718" y="12"/>
                  </a:lnTo>
                  <a:lnTo>
                    <a:pt x="717" y="8"/>
                  </a:lnTo>
                  <a:lnTo>
                    <a:pt x="714" y="4"/>
                  </a:lnTo>
                  <a:lnTo>
                    <a:pt x="711" y="2"/>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52" name="Forma libre: Forma 59">
            <a:extLst>
              <a:ext uri="{FF2B5EF4-FFF2-40B4-BE49-F238E27FC236}">
                <a16:creationId xmlns:a16="http://schemas.microsoft.com/office/drawing/2014/main" id="{3C54E5C6-D8B0-4F17-AEA4-F5A4254DDE8E}"/>
              </a:ext>
              <a:ext uri="{C183D7F6-B498-43B3-948B-1728B52AA6E4}">
                <adec:decorative xmlns:adec="http://schemas.microsoft.com/office/drawing/2017/decorative" xmlns="" val="1"/>
              </a:ext>
            </a:extLst>
          </p:cNvPr>
          <p:cNvSpPr/>
          <p:nvPr/>
        </p:nvSpPr>
        <p:spPr>
          <a:xfrm>
            <a:off x="9108143" y="-6892"/>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53" name="Picture 4" descr="Socio Fausto Viale - Rubio Leguía Normand">
            <a:extLst>
              <a:ext uri="{FF2B5EF4-FFF2-40B4-BE49-F238E27FC236}">
                <a16:creationId xmlns:a16="http://schemas.microsoft.com/office/drawing/2014/main" id="{C5C4BE1A-93DB-49F2-9498-11D28D0472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34634" y="-68389"/>
            <a:ext cx="2049718" cy="106313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Lataxnet">
            <a:extLst>
              <a:ext uri="{FF2B5EF4-FFF2-40B4-BE49-F238E27FC236}">
                <a16:creationId xmlns:a16="http://schemas.microsoft.com/office/drawing/2014/main" id="{5A871D30-5CA4-4C62-9576-4F650EC5A82D}"/>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54" name="Imagen 53" descr="Imagen que contiene dibujo, plato&#10;&#10;Descripción generada automáticamente">
            <a:extLst>
              <a:ext uri="{FF2B5EF4-FFF2-40B4-BE49-F238E27FC236}">
                <a16:creationId xmlns:a16="http://schemas.microsoft.com/office/drawing/2014/main" id="{C5B7AA71-C8C4-45F4-8CA0-A53B4F29C235}"/>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921040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34752"/>
            <a:ext cx="12192000" cy="2130167"/>
          </a:xfrm>
          <a:prstGeom prst="rect">
            <a:avLst/>
          </a:prstGeom>
        </p:spPr>
      </p:pic>
      <p:sp>
        <p:nvSpPr>
          <p:cNvPr id="56" name="Forma libre: Forma 59">
            <a:extLst>
              <a:ext uri="{FF2B5EF4-FFF2-40B4-BE49-F238E27FC236}">
                <a16:creationId xmlns:a16="http://schemas.microsoft.com/office/drawing/2014/main" id="{76CF093C-3805-4C41-B343-4024EB86DE45}"/>
              </a:ext>
              <a:ext uri="{C183D7F6-B498-43B3-948B-1728B52AA6E4}">
                <adec:decorative xmlns:adec="http://schemas.microsoft.com/office/drawing/2017/decorative" xmlns="" val="1"/>
              </a:ext>
            </a:extLst>
          </p:cNvPr>
          <p:cNvSpPr/>
          <p:nvPr/>
        </p:nvSpPr>
        <p:spPr>
          <a:xfrm>
            <a:off x="9108143" y="-22934"/>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62" name="Título 2">
            <a:extLst>
              <a:ext uri="{FF2B5EF4-FFF2-40B4-BE49-F238E27FC236}">
                <a16:creationId xmlns:a16="http://schemas.microsoft.com/office/drawing/2014/main" id="{156F0E29-42AC-4FA1-8D95-AA9D4E854965}"/>
              </a:ext>
            </a:extLst>
          </p:cNvPr>
          <p:cNvSpPr>
            <a:spLocks noGrp="1"/>
          </p:cNvSpPr>
          <p:nvPr>
            <p:ph type="title"/>
          </p:nvPr>
        </p:nvSpPr>
        <p:spPr>
          <a:xfrm>
            <a:off x="2225813" y="-7318"/>
            <a:ext cx="3349070" cy="1325563"/>
          </a:xfrm>
        </p:spPr>
        <p:txBody>
          <a:bodyPr rtlCol="0"/>
          <a:lstStyle/>
          <a:p>
            <a:pPr rtl="0"/>
            <a:r>
              <a:rPr lang="es-ES" dirty="0">
                <a:solidFill>
                  <a:schemeClr val="bg1"/>
                </a:solidFill>
              </a:rPr>
              <a:t>URUGUAY</a:t>
            </a:r>
          </a:p>
        </p:txBody>
      </p:sp>
      <p:sp>
        <p:nvSpPr>
          <p:cNvPr id="63" name="objeto 5" descr="Rectángulo beige">
            <a:extLst>
              <a:ext uri="{FF2B5EF4-FFF2-40B4-BE49-F238E27FC236}">
                <a16:creationId xmlns:a16="http://schemas.microsoft.com/office/drawing/2014/main" id="{05889989-5195-40EF-9354-D94A3DAB9B01}"/>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66" name="Picture 2" descr="Bandera de Uruguay - Wikipedia, la enciclopedia libre">
            <a:extLst>
              <a:ext uri="{FF2B5EF4-FFF2-40B4-BE49-F238E27FC236}">
                <a16:creationId xmlns:a16="http://schemas.microsoft.com/office/drawing/2014/main" id="{49EB6B74-CC8F-4910-8597-807D1BAD470D}"/>
              </a:ext>
            </a:extLst>
          </p:cNvPr>
          <p:cNvPicPr>
            <a:picLocks noChangeAspect="1" noChangeArrowheads="1"/>
          </p:cNvPicPr>
          <p:nvPr/>
        </p:nvPicPr>
        <p:blipFill>
          <a:blip r:embed="rId5" cstate="print"/>
          <a:srcRect/>
          <a:stretch>
            <a:fillRect/>
          </a:stretch>
        </p:blipFill>
        <p:spPr bwMode="auto">
          <a:xfrm>
            <a:off x="933526" y="106501"/>
            <a:ext cx="1206062" cy="804041"/>
          </a:xfrm>
          <a:prstGeom prst="ellipse">
            <a:avLst/>
          </a:prstGeom>
          <a:ln>
            <a:noFill/>
          </a:ln>
          <a:effectLst>
            <a:softEdge rad="50800"/>
          </a:effectLst>
        </p:spPr>
      </p:pic>
      <p:grpSp>
        <p:nvGrpSpPr>
          <p:cNvPr id="45" name="Grupo 44">
            <a:extLst>
              <a:ext uri="{FF2B5EF4-FFF2-40B4-BE49-F238E27FC236}">
                <a16:creationId xmlns:a16="http://schemas.microsoft.com/office/drawing/2014/main" id="{E0701A41-498D-4E9F-8272-18AD3EEBCBF7}"/>
              </a:ext>
              <a:ext uri="{C183D7F6-B498-43B3-948B-1728B52AA6E4}">
                <adec:decorative xmlns:adec="http://schemas.microsoft.com/office/drawing/2017/decorative" xmlns="" val="1"/>
              </a:ext>
            </a:extLst>
          </p:cNvPr>
          <p:cNvGrpSpPr/>
          <p:nvPr/>
        </p:nvGrpSpPr>
        <p:grpSpPr>
          <a:xfrm>
            <a:off x="304800" y="1620658"/>
            <a:ext cx="3419021" cy="3505978"/>
            <a:chOff x="304800" y="1577182"/>
            <a:chExt cx="3419021" cy="1634229"/>
          </a:xfrm>
          <a:effectLst>
            <a:outerShdw blurRad="50800" dist="38100" dir="5400000" algn="t" rotWithShape="0">
              <a:prstClr val="black">
                <a:alpha val="20000"/>
              </a:prstClr>
            </a:outerShdw>
          </a:effectLst>
        </p:grpSpPr>
        <p:sp>
          <p:nvSpPr>
            <p:cNvPr id="46" name="Rectángulo 45">
              <a:extLst>
                <a:ext uri="{FF2B5EF4-FFF2-40B4-BE49-F238E27FC236}">
                  <a16:creationId xmlns:a16="http://schemas.microsoft.com/office/drawing/2014/main" id="{14D4CE0E-9F49-4C28-8618-F1E082D68476}"/>
                </a:ext>
              </a:extLst>
            </p:cNvPr>
            <p:cNvSpPr/>
            <p:nvPr/>
          </p:nvSpPr>
          <p:spPr>
            <a:xfrm>
              <a:off x="304800" y="1577182"/>
              <a:ext cx="3419021" cy="3063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47" name="Rectángulo 46">
              <a:extLst>
                <a:ext uri="{FF2B5EF4-FFF2-40B4-BE49-F238E27FC236}">
                  <a16:creationId xmlns:a16="http://schemas.microsoft.com/office/drawing/2014/main" id="{482B3013-E585-44CE-925A-A23990414052}"/>
                </a:ext>
              </a:extLst>
            </p:cNvPr>
            <p:cNvSpPr/>
            <p:nvPr/>
          </p:nvSpPr>
          <p:spPr>
            <a:xfrm>
              <a:off x="304800" y="1867944"/>
              <a:ext cx="3419021" cy="1343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48" name="Elipse 47">
            <a:extLst>
              <a:ext uri="{FF2B5EF4-FFF2-40B4-BE49-F238E27FC236}">
                <a16:creationId xmlns:a16="http://schemas.microsoft.com/office/drawing/2014/main" id="{2E307B2F-C809-434E-9EB1-30EFF7DFC38E}"/>
              </a:ext>
              <a:ext uri="{C183D7F6-B498-43B3-948B-1728B52AA6E4}">
                <adec:decorative xmlns:adec="http://schemas.microsoft.com/office/drawing/2017/decorative" xmlns="" val="1"/>
              </a:ext>
            </a:extLst>
          </p:cNvPr>
          <p:cNvSpPr/>
          <p:nvPr/>
        </p:nvSpPr>
        <p:spPr>
          <a:xfrm>
            <a:off x="1717782" y="1338497"/>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49" name="Grupo 48">
            <a:extLst>
              <a:ext uri="{FF2B5EF4-FFF2-40B4-BE49-F238E27FC236}">
                <a16:creationId xmlns:a16="http://schemas.microsoft.com/office/drawing/2014/main" id="{8F7ACEBA-EE66-4C89-B1E5-53E435758F63}"/>
              </a:ext>
              <a:ext uri="{C183D7F6-B498-43B3-948B-1728B52AA6E4}">
                <adec:decorative xmlns:adec="http://schemas.microsoft.com/office/drawing/2017/decorative" xmlns="" val="1"/>
              </a:ext>
            </a:extLst>
          </p:cNvPr>
          <p:cNvGrpSpPr/>
          <p:nvPr/>
        </p:nvGrpSpPr>
        <p:grpSpPr>
          <a:xfrm>
            <a:off x="4386489" y="1641350"/>
            <a:ext cx="3419021" cy="4904769"/>
            <a:chOff x="304800" y="1577182"/>
            <a:chExt cx="3419021" cy="2311925"/>
          </a:xfrm>
          <a:effectLst>
            <a:outerShdw blurRad="50800" dist="38100" dir="5400000" algn="t" rotWithShape="0">
              <a:prstClr val="black">
                <a:alpha val="20000"/>
              </a:prstClr>
            </a:outerShdw>
          </a:effectLst>
        </p:grpSpPr>
        <p:sp>
          <p:nvSpPr>
            <p:cNvPr id="50" name="Rectángulo 49">
              <a:extLst>
                <a:ext uri="{FF2B5EF4-FFF2-40B4-BE49-F238E27FC236}">
                  <a16:creationId xmlns:a16="http://schemas.microsoft.com/office/drawing/2014/main" id="{A61290AE-B973-4087-B222-1340B5ADB24E}"/>
                </a:ext>
              </a:extLst>
            </p:cNvPr>
            <p:cNvSpPr/>
            <p:nvPr/>
          </p:nvSpPr>
          <p:spPr>
            <a:xfrm>
              <a:off x="304800" y="1577182"/>
              <a:ext cx="3419021" cy="28391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51" name="Rectángulo 50">
              <a:extLst>
                <a:ext uri="{FF2B5EF4-FFF2-40B4-BE49-F238E27FC236}">
                  <a16:creationId xmlns:a16="http://schemas.microsoft.com/office/drawing/2014/main" id="{2F8D3836-FC0A-4127-AE19-D1D5CCF947CE}"/>
                </a:ext>
              </a:extLst>
            </p:cNvPr>
            <p:cNvSpPr/>
            <p:nvPr/>
          </p:nvSpPr>
          <p:spPr>
            <a:xfrm>
              <a:off x="304800" y="1855752"/>
              <a:ext cx="3419021" cy="2033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52" name="Elipse 51">
            <a:extLst>
              <a:ext uri="{FF2B5EF4-FFF2-40B4-BE49-F238E27FC236}">
                <a16:creationId xmlns:a16="http://schemas.microsoft.com/office/drawing/2014/main" id="{0F2CC29F-7A0A-4E5F-A6FC-42E36BBFD444}"/>
              </a:ext>
              <a:ext uri="{C183D7F6-B498-43B3-948B-1728B52AA6E4}">
                <adec:decorative xmlns:adec="http://schemas.microsoft.com/office/drawing/2017/decorative" xmlns="" val="1"/>
              </a:ext>
            </a:extLst>
          </p:cNvPr>
          <p:cNvSpPr/>
          <p:nvPr/>
        </p:nvSpPr>
        <p:spPr>
          <a:xfrm>
            <a:off x="5767387" y="1338497"/>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53" name="Rectángulo 52">
            <a:extLst>
              <a:ext uri="{FF2B5EF4-FFF2-40B4-BE49-F238E27FC236}">
                <a16:creationId xmlns:a16="http://schemas.microsoft.com/office/drawing/2014/main" id="{3D986E06-9725-4D4A-9B7C-9461111454DD}"/>
              </a:ext>
            </a:extLst>
          </p:cNvPr>
          <p:cNvSpPr/>
          <p:nvPr/>
        </p:nvSpPr>
        <p:spPr>
          <a:xfrm>
            <a:off x="8467385" y="1641349"/>
            <a:ext cx="3419021" cy="65722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54" name="Elipse 53">
            <a:extLst>
              <a:ext uri="{FF2B5EF4-FFF2-40B4-BE49-F238E27FC236}">
                <a16:creationId xmlns:a16="http://schemas.microsoft.com/office/drawing/2014/main" id="{C7742665-7242-42F0-8631-0A743FDC1800}"/>
              </a:ext>
              <a:ext uri="{C183D7F6-B498-43B3-948B-1728B52AA6E4}">
                <adec:decorative xmlns:adec="http://schemas.microsoft.com/office/drawing/2017/decorative" xmlns="" val="1"/>
              </a:ext>
            </a:extLst>
          </p:cNvPr>
          <p:cNvSpPr/>
          <p:nvPr/>
        </p:nvSpPr>
        <p:spPr>
          <a:xfrm>
            <a:off x="9848283" y="1338497"/>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55" name="Picture 2" descr="Temporizador de cronómetro - Descargar PNG/SVG transparente">
            <a:extLst>
              <a:ext uri="{FF2B5EF4-FFF2-40B4-BE49-F238E27FC236}">
                <a16:creationId xmlns:a16="http://schemas.microsoft.com/office/drawing/2014/main" id="{E64A9801-8DDA-4319-9C8A-75C5632FA8A8}"/>
              </a:ext>
            </a:extLst>
          </p:cNvPr>
          <p:cNvPicPr>
            <a:picLocks noChangeAspect="1" noChangeArrowheads="1"/>
          </p:cNvPicPr>
          <p:nvPr/>
        </p:nvPicPr>
        <p:blipFill>
          <a:blip r:embed="rId6" cstate="hq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83907" y="137193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58" name="Forma libre 5" descr="icono de flechas">
            <a:extLst>
              <a:ext uri="{FF2B5EF4-FFF2-40B4-BE49-F238E27FC236}">
                <a16:creationId xmlns:a16="http://schemas.microsoft.com/office/drawing/2014/main" id="{C5CB48BC-A122-4717-B9DC-142A76046360}"/>
              </a:ext>
            </a:extLst>
          </p:cNvPr>
          <p:cNvSpPr>
            <a:spLocks noChangeAspect="1" noEditPoints="1"/>
          </p:cNvSpPr>
          <p:nvPr/>
        </p:nvSpPr>
        <p:spPr bwMode="auto">
          <a:xfrm rot="10800000">
            <a:off x="5888774" y="1425485"/>
            <a:ext cx="465507" cy="50400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a:effectLst>
            <a:softEdge rad="0"/>
          </a:effectLst>
        </p:spPr>
        <p:txBody>
          <a:bodyPr vert="horz" wrap="square" lIns="91440" tIns="45720" rIns="91440" bIns="45720" numCol="1" rtlCol="0" anchor="t" anchorCtr="0" compatLnSpc="1">
            <a:prstTxWarp prst="textNoShape">
              <a:avLst/>
            </a:prstTxWarp>
          </a:bodyPr>
          <a:lstStyle/>
          <a:p>
            <a:pPr rtl="0"/>
            <a:endParaRPr lang="es-ES" dirty="0"/>
          </a:p>
        </p:txBody>
      </p:sp>
      <p:pic>
        <p:nvPicPr>
          <p:cNvPr id="59" name="Picture 4" descr="billete de dinero en dólares en una mano - Iconos gratis de comercio">
            <a:extLst>
              <a:ext uri="{FF2B5EF4-FFF2-40B4-BE49-F238E27FC236}">
                <a16:creationId xmlns:a16="http://schemas.microsoft.com/office/drawing/2014/main" id="{060EF4DA-00D5-4EB3-A13D-E0A518857244}"/>
              </a:ext>
            </a:extLst>
          </p:cNvPr>
          <p:cNvPicPr>
            <a:picLocks noChangeAspect="1" noChangeArrowheads="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23124" y="141544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60" name="Rectángulo 59">
            <a:extLst>
              <a:ext uri="{FF2B5EF4-FFF2-40B4-BE49-F238E27FC236}">
                <a16:creationId xmlns:a16="http://schemas.microsoft.com/office/drawing/2014/main" id="{C2AAF381-1CE7-4871-B50E-9A9A5F3C2792}"/>
              </a:ext>
            </a:extLst>
          </p:cNvPr>
          <p:cNvSpPr/>
          <p:nvPr/>
        </p:nvSpPr>
        <p:spPr>
          <a:xfrm>
            <a:off x="8467385" y="2277881"/>
            <a:ext cx="3419021" cy="3351896"/>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61" name="CuadroTexto 60">
            <a:extLst>
              <a:ext uri="{FF2B5EF4-FFF2-40B4-BE49-F238E27FC236}">
                <a16:creationId xmlns:a16="http://schemas.microsoft.com/office/drawing/2014/main" id="{847A1030-ED82-4A4E-8FA0-F66284B357FB}"/>
              </a:ext>
            </a:extLst>
          </p:cNvPr>
          <p:cNvSpPr txBox="1"/>
          <p:nvPr/>
        </p:nvSpPr>
        <p:spPr>
          <a:xfrm>
            <a:off x="4340406" y="2214739"/>
            <a:ext cx="3464024" cy="4324261"/>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As for Social Security (BPS) contributions, the beneficiaries will be: </a:t>
            </a:r>
            <a:r>
              <a:rPr lang="es-ES" sz="1100" dirty="0"/>
              <a:t>: </a:t>
            </a:r>
          </a:p>
          <a:p>
            <a:pPr marL="360363" lvl="1" indent="-171450" algn="just">
              <a:buFont typeface="Wingdings" panose="05000000000000000000" pitchFamily="2" charset="2"/>
              <a:buChar char="§"/>
            </a:pPr>
            <a:r>
              <a:rPr lang="es-ES" sz="1100" dirty="0"/>
              <a:t>l</a:t>
            </a:r>
            <a:r>
              <a:rPr lang="en-US" sz="1100" dirty="0"/>
              <a:t>single-tax payers (“</a:t>
            </a:r>
            <a:r>
              <a:rPr lang="en-US" sz="1100" i="1" dirty="0" err="1"/>
              <a:t>monotributista</a:t>
            </a:r>
            <a:r>
              <a:rPr lang="en-US" sz="1100" dirty="0" err="1"/>
              <a:t>s</a:t>
            </a:r>
            <a:r>
              <a:rPr lang="en-US" sz="1100" dirty="0"/>
              <a:t>”) (these are economically small companies that sell goods and services exclusively to end consumers, whose annual billings cannot exceed UYU 798,960 for sole proprietorships and UYU 1,331600 for de facto companies (“</a:t>
            </a:r>
            <a:r>
              <a:rPr lang="en-US" sz="1100" dirty="0" err="1"/>
              <a:t>sociedad</a:t>
            </a:r>
            <a:r>
              <a:rPr lang="en-US" sz="1100" dirty="0"/>
              <a:t> de </a:t>
            </a:r>
            <a:r>
              <a:rPr lang="en-US" sz="1100" dirty="0" err="1"/>
              <a:t>hecho</a:t>
            </a:r>
            <a:r>
              <a:rPr lang="en-US" sz="1100" dirty="0"/>
              <a:t>”). sole proprietorships; and</a:t>
            </a:r>
          </a:p>
          <a:p>
            <a:pPr marL="360363" lvl="1" indent="-171450" algn="just">
              <a:buFont typeface="Wingdings" panose="05000000000000000000" pitchFamily="2" charset="2"/>
              <a:buChar char="§"/>
            </a:pPr>
            <a:r>
              <a:rPr lang="en-US" sz="1100" dirty="0"/>
              <a:t>Partnerships (“</a:t>
            </a:r>
            <a:r>
              <a:rPr lang="en-US" sz="1100" i="1" dirty="0" err="1"/>
              <a:t>sociedades</a:t>
            </a:r>
            <a:r>
              <a:rPr lang="en-US" sz="1100" i="1" dirty="0"/>
              <a:t> </a:t>
            </a:r>
            <a:r>
              <a:rPr lang="en-US" sz="1100" i="1" dirty="0" err="1"/>
              <a:t>personales</a:t>
            </a:r>
            <a:r>
              <a:rPr lang="en-US" sz="1100" dirty="0"/>
              <a:t>”) with up to 10 employees, who contribute to the “Industry and Commerce” system. Single-tax payers make a single payment to BPS that ranges from UYU 1,717 to UYU 6,449 per month.</a:t>
            </a:r>
          </a:p>
          <a:p>
            <a:pPr marL="188913" lvl="1" algn="just"/>
            <a:endParaRPr lang="es-ES" sz="1100" dirty="0"/>
          </a:p>
          <a:p>
            <a:pPr marL="171450" lvl="1" indent="-171450" algn="just">
              <a:buFont typeface="Wingdings" panose="05000000000000000000" pitchFamily="2" charset="2"/>
              <a:buChar char="Ø"/>
            </a:pPr>
            <a:r>
              <a:rPr lang="en-US" sz="1100" dirty="0"/>
              <a:t>The Executive Branch announced that the State will subsidize payment of 40% of contributions of single-tax payers and of owners and partners of such partnerships for tax months March and April of this year. The remaining 60% payment is postponed until the month of June and will be payable in six equal, consecutive, monthly installments (without surcharges).</a:t>
            </a:r>
            <a:endParaRPr lang="es-ES" sz="1100" dirty="0"/>
          </a:p>
        </p:txBody>
      </p:sp>
      <p:sp>
        <p:nvSpPr>
          <p:cNvPr id="64" name="CuadroTexto 63">
            <a:extLst>
              <a:ext uri="{FF2B5EF4-FFF2-40B4-BE49-F238E27FC236}">
                <a16:creationId xmlns:a16="http://schemas.microsoft.com/office/drawing/2014/main" id="{7320215F-9B11-4C4B-BD49-E63D163E3EA5}"/>
              </a:ext>
            </a:extLst>
          </p:cNvPr>
          <p:cNvSpPr txBox="1"/>
          <p:nvPr/>
        </p:nvSpPr>
        <p:spPr>
          <a:xfrm>
            <a:off x="282695" y="2285871"/>
            <a:ext cx="3464024" cy="2292935"/>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General Tax Office (DGI) deferred the payment of the "Minimum VAT" for the months of February and March. Such payments can be advance from the month of May, in six (6) equal, consecutive and monthly installments (without interest). This “minimum VAT” payment applies to companies of the so-called “Paragraph E companies”, whose income does not exceed UYU 1,331,600 and who pay UYU 3,980 monthly.</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All other DGI due dates set for the coming days of March are postponed until March 27, 2020 (except for government corporations).</a:t>
            </a:r>
          </a:p>
        </p:txBody>
      </p:sp>
      <p:pic>
        <p:nvPicPr>
          <p:cNvPr id="4098" name="Picture 2" descr="Torneo Petrolero Solidario – La solidaridad es un deporte que ...">
            <a:extLst>
              <a:ext uri="{FF2B5EF4-FFF2-40B4-BE49-F238E27FC236}">
                <a16:creationId xmlns:a16="http://schemas.microsoft.com/office/drawing/2014/main" id="{5AD7858A-D89A-4837-8EFB-A333FAC5461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10260344" y="155792"/>
            <a:ext cx="1370182" cy="619791"/>
          </a:xfrm>
          <a:prstGeom prst="rect">
            <a:avLst/>
          </a:prstGeom>
          <a:ln>
            <a:noFill/>
          </a:ln>
          <a:effectLst>
            <a:softEdge rad="38100"/>
          </a:effectLst>
          <a:extLst>
            <a:ext uri="{909E8E84-426E-40DD-AFC4-6F175D3DCCD1}">
              <a14:hiddenFill xmlns:a14="http://schemas.microsoft.com/office/drawing/2010/main">
                <a:solidFill>
                  <a:srgbClr val="FFFFFF"/>
                </a:solidFill>
              </a14:hiddenFill>
            </a:ext>
          </a:extLst>
        </p:spPr>
      </p:pic>
      <p:sp>
        <p:nvSpPr>
          <p:cNvPr id="31" name="CuadroTexto 30">
            <a:extLst>
              <a:ext uri="{FF2B5EF4-FFF2-40B4-BE49-F238E27FC236}">
                <a16:creationId xmlns:a16="http://schemas.microsoft.com/office/drawing/2014/main" id="{397C46C7-D7AB-48C8-B377-1AA30990C43B}"/>
              </a:ext>
            </a:extLst>
          </p:cNvPr>
          <p:cNvSpPr txBox="1"/>
          <p:nvPr/>
        </p:nvSpPr>
        <p:spPr>
          <a:xfrm>
            <a:off x="8411489" y="2269455"/>
            <a:ext cx="3464024" cy="3308598"/>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"Solidarity Fund COVID-19" is created. This instrument will be financed, among other items, by the collection of the "Sanitary Emergency Tax COVID-19" on those who receive income from the public sector, including non-state public persons and private law companies whose majority shareholder is the State and an additional to the IASS, which will tax the liabilities that exceed the nominal UYU 120,000 monthly. </a:t>
            </a:r>
          </a:p>
          <a:p>
            <a:pPr marL="171450" indent="-171450" algn="just">
              <a:buFont typeface="Wingdings" panose="05000000000000000000" pitchFamily="2" charset="2"/>
              <a:buChar char="Ø"/>
            </a:pPr>
            <a:endParaRPr lang="es-VE" sz="1100" dirty="0"/>
          </a:p>
          <a:p>
            <a:pPr marL="171450" indent="-171450" algn="just">
              <a:buFont typeface="Wingdings" panose="05000000000000000000" pitchFamily="2" charset="2"/>
              <a:buChar char="Ø"/>
            </a:pPr>
            <a:r>
              <a:rPr lang="en-US" sz="1100" dirty="0"/>
              <a:t>An "Emergency Health Tax COVID-19" was created, which must be paid by public officers and those who, without being, provide personal services to governmental agencies, non-state public persons or companies in which the majority shareholder is the State, who have higher nominal income at UYU 120,000 per month (without reaching the Christmas bonus or vacation salary), was created.</a:t>
            </a:r>
            <a:r>
              <a:rPr lang="es-ES" sz="1100" dirty="0"/>
              <a:t> </a:t>
            </a:r>
            <a:endParaRPr lang="en-US" sz="1100" dirty="0"/>
          </a:p>
        </p:txBody>
      </p:sp>
      <p:pic>
        <p:nvPicPr>
          <p:cNvPr id="30" name="Picture 2" descr="Lataxnet">
            <a:extLst>
              <a:ext uri="{FF2B5EF4-FFF2-40B4-BE49-F238E27FC236}">
                <a16:creationId xmlns:a16="http://schemas.microsoft.com/office/drawing/2014/main" id="{545E0865-3A26-4F52-B50C-D77B18B8F513}"/>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32" name="Imagen 31" descr="Imagen que contiene dibujo, plato&#10;&#10;Descripción generada automáticamente">
            <a:extLst>
              <a:ext uri="{FF2B5EF4-FFF2-40B4-BE49-F238E27FC236}">
                <a16:creationId xmlns:a16="http://schemas.microsoft.com/office/drawing/2014/main" id="{9FF2377D-0A2C-489A-9985-FC4511B8277E}"/>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3724122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34752"/>
            <a:ext cx="12192000" cy="2130167"/>
          </a:xfrm>
          <a:prstGeom prst="rect">
            <a:avLst/>
          </a:prstGeom>
        </p:spPr>
      </p:pic>
      <p:sp>
        <p:nvSpPr>
          <p:cNvPr id="56" name="Forma libre: Forma 59">
            <a:extLst>
              <a:ext uri="{FF2B5EF4-FFF2-40B4-BE49-F238E27FC236}">
                <a16:creationId xmlns:a16="http://schemas.microsoft.com/office/drawing/2014/main" id="{76CF093C-3805-4C41-B343-4024EB86DE45}"/>
              </a:ext>
              <a:ext uri="{C183D7F6-B498-43B3-948B-1728B52AA6E4}">
                <adec:decorative xmlns:adec="http://schemas.microsoft.com/office/drawing/2017/decorative" xmlns="" val="1"/>
              </a:ext>
            </a:extLst>
          </p:cNvPr>
          <p:cNvSpPr/>
          <p:nvPr/>
        </p:nvSpPr>
        <p:spPr>
          <a:xfrm>
            <a:off x="9108143" y="-22934"/>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62" name="Título 2">
            <a:extLst>
              <a:ext uri="{FF2B5EF4-FFF2-40B4-BE49-F238E27FC236}">
                <a16:creationId xmlns:a16="http://schemas.microsoft.com/office/drawing/2014/main" id="{156F0E29-42AC-4FA1-8D95-AA9D4E854965}"/>
              </a:ext>
            </a:extLst>
          </p:cNvPr>
          <p:cNvSpPr>
            <a:spLocks noGrp="1"/>
          </p:cNvSpPr>
          <p:nvPr>
            <p:ph type="title"/>
          </p:nvPr>
        </p:nvSpPr>
        <p:spPr>
          <a:xfrm>
            <a:off x="2225813" y="-7318"/>
            <a:ext cx="3349070" cy="1325563"/>
          </a:xfrm>
        </p:spPr>
        <p:txBody>
          <a:bodyPr rtlCol="0"/>
          <a:lstStyle/>
          <a:p>
            <a:pPr rtl="0"/>
            <a:r>
              <a:rPr lang="es-ES" dirty="0">
                <a:solidFill>
                  <a:schemeClr val="bg1"/>
                </a:solidFill>
              </a:rPr>
              <a:t>URUGUAY</a:t>
            </a:r>
          </a:p>
        </p:txBody>
      </p:sp>
      <p:sp>
        <p:nvSpPr>
          <p:cNvPr id="63" name="objeto 5" descr="Rectángulo beige">
            <a:extLst>
              <a:ext uri="{FF2B5EF4-FFF2-40B4-BE49-F238E27FC236}">
                <a16:creationId xmlns:a16="http://schemas.microsoft.com/office/drawing/2014/main" id="{05889989-5195-40EF-9354-D94A3DAB9B01}"/>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66" name="Picture 2" descr="Bandera de Uruguay - Wikipedia, la enciclopedia libre">
            <a:extLst>
              <a:ext uri="{FF2B5EF4-FFF2-40B4-BE49-F238E27FC236}">
                <a16:creationId xmlns:a16="http://schemas.microsoft.com/office/drawing/2014/main" id="{49EB6B74-CC8F-4910-8597-807D1BAD470D}"/>
              </a:ext>
            </a:extLst>
          </p:cNvPr>
          <p:cNvPicPr>
            <a:picLocks noChangeAspect="1" noChangeArrowheads="1"/>
          </p:cNvPicPr>
          <p:nvPr/>
        </p:nvPicPr>
        <p:blipFill>
          <a:blip r:embed="rId5" cstate="print"/>
          <a:srcRect/>
          <a:stretch>
            <a:fillRect/>
          </a:stretch>
        </p:blipFill>
        <p:spPr bwMode="auto">
          <a:xfrm>
            <a:off x="933526" y="106501"/>
            <a:ext cx="1206062" cy="804041"/>
          </a:xfrm>
          <a:prstGeom prst="ellipse">
            <a:avLst/>
          </a:prstGeom>
          <a:ln>
            <a:noFill/>
          </a:ln>
          <a:effectLst>
            <a:softEdge rad="50800"/>
          </a:effectLst>
        </p:spPr>
      </p:pic>
      <p:sp>
        <p:nvSpPr>
          <p:cNvPr id="26" name="CuadroTexto 25">
            <a:extLst>
              <a:ext uri="{FF2B5EF4-FFF2-40B4-BE49-F238E27FC236}">
                <a16:creationId xmlns:a16="http://schemas.microsoft.com/office/drawing/2014/main" id="{8B9262F0-2BFA-4856-8575-1B21165A8E01}"/>
              </a:ext>
            </a:extLst>
          </p:cNvPr>
          <p:cNvSpPr txBox="1"/>
          <p:nvPr/>
        </p:nvSpPr>
        <p:spPr>
          <a:xfrm>
            <a:off x="9032509" y="4811293"/>
            <a:ext cx="2856848" cy="954107"/>
          </a:xfrm>
          <a:prstGeom prst="rect">
            <a:avLst/>
          </a:prstGeom>
          <a:noFill/>
        </p:spPr>
        <p:txBody>
          <a:bodyPr wrap="square" rtlCol="0">
            <a:spAutoFit/>
          </a:bodyPr>
          <a:lstStyle/>
          <a:p>
            <a:r>
              <a:rPr lang="es-VE" sz="1400" b="1" dirty="0">
                <a:solidFill>
                  <a:schemeClr val="accent2">
                    <a:lumMod val="50000"/>
                  </a:schemeClr>
                </a:solidFill>
              </a:rPr>
              <a:t>More </a:t>
            </a:r>
            <a:r>
              <a:rPr lang="es-VE" sz="1400" b="1" dirty="0" err="1">
                <a:solidFill>
                  <a:schemeClr val="accent2">
                    <a:lumMod val="50000"/>
                  </a:schemeClr>
                </a:solidFill>
              </a:rPr>
              <a:t>information</a:t>
            </a:r>
            <a:r>
              <a:rPr lang="es-VE" sz="1400" b="1" dirty="0">
                <a:solidFill>
                  <a:schemeClr val="accent2">
                    <a:lumMod val="50000"/>
                  </a:schemeClr>
                </a:solidFill>
              </a:rPr>
              <a:t>: </a:t>
            </a:r>
          </a:p>
          <a:p>
            <a:r>
              <a:rPr lang="es-VE" sz="1400" dirty="0">
                <a:solidFill>
                  <a:schemeClr val="accent4">
                    <a:lumMod val="75000"/>
                  </a:schemeClr>
                </a:solidFill>
                <a:hlinkClick r:id="rId6">
                  <a:extLst>
                    <a:ext uri="{A12FA001-AC4F-418D-AE19-62706E023703}">
                      <ahyp:hlinkClr xmlns:ahyp="http://schemas.microsoft.com/office/drawing/2018/hyperlinkcolor" xmlns="" val="tx"/>
                    </a:ext>
                  </a:extLst>
                </a:hlinkClick>
              </a:rPr>
              <a:t>https://us9.campaign-archive.com/?e=&amp;u=8abbf98d173b1697776ee76cf&amp;id=6e20c85256</a:t>
            </a:r>
            <a:r>
              <a:rPr lang="es-VE" sz="1400" dirty="0">
                <a:solidFill>
                  <a:schemeClr val="accent4">
                    <a:lumMod val="75000"/>
                  </a:schemeClr>
                </a:solidFill>
              </a:rPr>
              <a:t> </a:t>
            </a:r>
            <a:endParaRPr lang="en-US" sz="1400" dirty="0">
              <a:solidFill>
                <a:schemeClr val="accent4">
                  <a:lumMod val="75000"/>
                </a:schemeClr>
              </a:solidFill>
            </a:endParaRPr>
          </a:p>
        </p:txBody>
      </p:sp>
      <p:sp>
        <p:nvSpPr>
          <p:cNvPr id="27" name="objeto 5" descr="Rectángulo beige">
            <a:extLst>
              <a:ext uri="{FF2B5EF4-FFF2-40B4-BE49-F238E27FC236}">
                <a16:creationId xmlns:a16="http://schemas.microsoft.com/office/drawing/2014/main" id="{EDC6DF7C-DB24-4653-B9FF-F0C7A3F45ACA}"/>
              </a:ext>
            </a:extLst>
          </p:cNvPr>
          <p:cNvSpPr/>
          <p:nvPr/>
        </p:nvSpPr>
        <p:spPr>
          <a:xfrm flipV="1">
            <a:off x="8797435" y="5777164"/>
            <a:ext cx="3003815" cy="54136"/>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grpSp>
        <p:nvGrpSpPr>
          <p:cNvPr id="28" name="Grupo 27" descr="Este es un icono de dos cuadros de conversación. ">
            <a:extLst>
              <a:ext uri="{FF2B5EF4-FFF2-40B4-BE49-F238E27FC236}">
                <a16:creationId xmlns:a16="http://schemas.microsoft.com/office/drawing/2014/main" id="{658EDF6F-C0FF-4B30-8FA7-B9669AD2BDDF}"/>
              </a:ext>
            </a:extLst>
          </p:cNvPr>
          <p:cNvGrpSpPr/>
          <p:nvPr/>
        </p:nvGrpSpPr>
        <p:grpSpPr>
          <a:xfrm>
            <a:off x="8718095" y="4868298"/>
            <a:ext cx="257964" cy="272873"/>
            <a:chOff x="3741701" y="1930400"/>
            <a:chExt cx="285750" cy="276225"/>
          </a:xfrm>
          <a:solidFill>
            <a:schemeClr val="accent2">
              <a:lumMod val="50000"/>
            </a:schemeClr>
          </a:solidFill>
        </p:grpSpPr>
        <p:sp>
          <p:nvSpPr>
            <p:cNvPr id="29" name="Forma libre 3129">
              <a:extLst>
                <a:ext uri="{FF2B5EF4-FFF2-40B4-BE49-F238E27FC236}">
                  <a16:creationId xmlns:a16="http://schemas.microsoft.com/office/drawing/2014/main" id="{9C328F52-243D-4D8F-B9AC-56B6390DE85D}"/>
                </a:ext>
              </a:extLst>
            </p:cNvPr>
            <p:cNvSpPr>
              <a:spLocks/>
            </p:cNvSpPr>
            <p:nvPr/>
          </p:nvSpPr>
          <p:spPr bwMode="auto">
            <a:xfrm>
              <a:off x="3741701" y="2063750"/>
              <a:ext cx="285750" cy="142875"/>
            </a:xfrm>
            <a:custGeom>
              <a:avLst/>
              <a:gdLst>
                <a:gd name="T0" fmla="*/ 706 w 718"/>
                <a:gd name="T1" fmla="*/ 0 h 359"/>
                <a:gd name="T2" fmla="*/ 247 w 718"/>
                <a:gd name="T3" fmla="*/ 0 h 359"/>
                <a:gd name="T4" fmla="*/ 138 w 718"/>
                <a:gd name="T5" fmla="*/ 81 h 359"/>
                <a:gd name="T6" fmla="*/ 135 w 718"/>
                <a:gd name="T7" fmla="*/ 83 h 359"/>
                <a:gd name="T8" fmla="*/ 130 w 718"/>
                <a:gd name="T9" fmla="*/ 83 h 359"/>
                <a:gd name="T10" fmla="*/ 128 w 718"/>
                <a:gd name="T11" fmla="*/ 83 h 359"/>
                <a:gd name="T12" fmla="*/ 126 w 718"/>
                <a:gd name="T13" fmla="*/ 82 h 359"/>
                <a:gd name="T14" fmla="*/ 123 w 718"/>
                <a:gd name="T15" fmla="*/ 80 h 359"/>
                <a:gd name="T16" fmla="*/ 121 w 718"/>
                <a:gd name="T17" fmla="*/ 77 h 359"/>
                <a:gd name="T18" fmla="*/ 120 w 718"/>
                <a:gd name="T19" fmla="*/ 75 h 359"/>
                <a:gd name="T20" fmla="*/ 118 w 718"/>
                <a:gd name="T21" fmla="*/ 71 h 359"/>
                <a:gd name="T22" fmla="*/ 118 w 718"/>
                <a:gd name="T23" fmla="*/ 0 h 359"/>
                <a:gd name="T24" fmla="*/ 11 w 718"/>
                <a:gd name="T25" fmla="*/ 0 h 359"/>
                <a:gd name="T26" fmla="*/ 7 w 718"/>
                <a:gd name="T27" fmla="*/ 0 h 359"/>
                <a:gd name="T28" fmla="*/ 3 w 718"/>
                <a:gd name="T29" fmla="*/ 3 h 359"/>
                <a:gd name="T30" fmla="*/ 0 w 718"/>
                <a:gd name="T31" fmla="*/ 7 h 359"/>
                <a:gd name="T32" fmla="*/ 0 w 718"/>
                <a:gd name="T33" fmla="*/ 12 h 359"/>
                <a:gd name="T34" fmla="*/ 0 w 718"/>
                <a:gd name="T35" fmla="*/ 227 h 359"/>
                <a:gd name="T36" fmla="*/ 0 w 718"/>
                <a:gd name="T37" fmla="*/ 232 h 359"/>
                <a:gd name="T38" fmla="*/ 3 w 718"/>
                <a:gd name="T39" fmla="*/ 235 h 359"/>
                <a:gd name="T40" fmla="*/ 7 w 718"/>
                <a:gd name="T41" fmla="*/ 238 h 359"/>
                <a:gd name="T42" fmla="*/ 11 w 718"/>
                <a:gd name="T43" fmla="*/ 239 h 359"/>
                <a:gd name="T44" fmla="*/ 425 w 718"/>
                <a:gd name="T45" fmla="*/ 239 h 359"/>
                <a:gd name="T46" fmla="*/ 554 w 718"/>
                <a:gd name="T47" fmla="*/ 356 h 359"/>
                <a:gd name="T48" fmla="*/ 557 w 718"/>
                <a:gd name="T49" fmla="*/ 358 h 359"/>
                <a:gd name="T50" fmla="*/ 562 w 718"/>
                <a:gd name="T51" fmla="*/ 359 h 359"/>
                <a:gd name="T52" fmla="*/ 565 w 718"/>
                <a:gd name="T53" fmla="*/ 359 h 359"/>
                <a:gd name="T54" fmla="*/ 567 w 718"/>
                <a:gd name="T55" fmla="*/ 358 h 359"/>
                <a:gd name="T56" fmla="*/ 569 w 718"/>
                <a:gd name="T57" fmla="*/ 356 h 359"/>
                <a:gd name="T58" fmla="*/ 572 w 718"/>
                <a:gd name="T59" fmla="*/ 353 h 359"/>
                <a:gd name="T60" fmla="*/ 573 w 718"/>
                <a:gd name="T61" fmla="*/ 351 h 359"/>
                <a:gd name="T62" fmla="*/ 574 w 718"/>
                <a:gd name="T63" fmla="*/ 347 h 359"/>
                <a:gd name="T64" fmla="*/ 574 w 718"/>
                <a:gd name="T65" fmla="*/ 239 h 359"/>
                <a:gd name="T66" fmla="*/ 706 w 718"/>
                <a:gd name="T67" fmla="*/ 239 h 359"/>
                <a:gd name="T68" fmla="*/ 711 w 718"/>
                <a:gd name="T69" fmla="*/ 238 h 359"/>
                <a:gd name="T70" fmla="*/ 714 w 718"/>
                <a:gd name="T71" fmla="*/ 235 h 359"/>
                <a:gd name="T72" fmla="*/ 717 w 718"/>
                <a:gd name="T73" fmla="*/ 232 h 359"/>
                <a:gd name="T74" fmla="*/ 718 w 718"/>
                <a:gd name="T75" fmla="*/ 227 h 359"/>
                <a:gd name="T76" fmla="*/ 718 w 718"/>
                <a:gd name="T77" fmla="*/ 12 h 359"/>
                <a:gd name="T78" fmla="*/ 717 w 718"/>
                <a:gd name="T79" fmla="*/ 7 h 359"/>
                <a:gd name="T80" fmla="*/ 714 w 718"/>
                <a:gd name="T81" fmla="*/ 3 h 359"/>
                <a:gd name="T82" fmla="*/ 711 w 718"/>
                <a:gd name="T83" fmla="*/ 0 h 359"/>
                <a:gd name="T84" fmla="*/ 706 w 718"/>
                <a:gd name="T8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359">
                  <a:moveTo>
                    <a:pt x="706" y="0"/>
                  </a:moveTo>
                  <a:lnTo>
                    <a:pt x="247" y="0"/>
                  </a:lnTo>
                  <a:lnTo>
                    <a:pt x="138" y="81"/>
                  </a:lnTo>
                  <a:lnTo>
                    <a:pt x="135" y="83"/>
                  </a:lnTo>
                  <a:lnTo>
                    <a:pt x="130" y="83"/>
                  </a:lnTo>
                  <a:lnTo>
                    <a:pt x="128" y="83"/>
                  </a:lnTo>
                  <a:lnTo>
                    <a:pt x="126" y="82"/>
                  </a:lnTo>
                  <a:lnTo>
                    <a:pt x="123" y="80"/>
                  </a:lnTo>
                  <a:lnTo>
                    <a:pt x="121" y="77"/>
                  </a:lnTo>
                  <a:lnTo>
                    <a:pt x="120" y="75"/>
                  </a:lnTo>
                  <a:lnTo>
                    <a:pt x="118" y="71"/>
                  </a:lnTo>
                  <a:lnTo>
                    <a:pt x="118" y="0"/>
                  </a:lnTo>
                  <a:lnTo>
                    <a:pt x="11" y="0"/>
                  </a:lnTo>
                  <a:lnTo>
                    <a:pt x="7" y="0"/>
                  </a:lnTo>
                  <a:lnTo>
                    <a:pt x="3" y="3"/>
                  </a:lnTo>
                  <a:lnTo>
                    <a:pt x="0" y="7"/>
                  </a:lnTo>
                  <a:lnTo>
                    <a:pt x="0" y="12"/>
                  </a:lnTo>
                  <a:lnTo>
                    <a:pt x="0" y="227"/>
                  </a:lnTo>
                  <a:lnTo>
                    <a:pt x="0" y="232"/>
                  </a:lnTo>
                  <a:lnTo>
                    <a:pt x="3" y="235"/>
                  </a:lnTo>
                  <a:lnTo>
                    <a:pt x="7" y="238"/>
                  </a:lnTo>
                  <a:lnTo>
                    <a:pt x="11" y="239"/>
                  </a:lnTo>
                  <a:lnTo>
                    <a:pt x="425" y="239"/>
                  </a:lnTo>
                  <a:lnTo>
                    <a:pt x="554" y="356"/>
                  </a:lnTo>
                  <a:lnTo>
                    <a:pt x="557" y="358"/>
                  </a:lnTo>
                  <a:lnTo>
                    <a:pt x="562" y="359"/>
                  </a:lnTo>
                  <a:lnTo>
                    <a:pt x="565" y="359"/>
                  </a:lnTo>
                  <a:lnTo>
                    <a:pt x="567" y="358"/>
                  </a:lnTo>
                  <a:lnTo>
                    <a:pt x="569" y="356"/>
                  </a:lnTo>
                  <a:lnTo>
                    <a:pt x="572" y="353"/>
                  </a:lnTo>
                  <a:lnTo>
                    <a:pt x="573" y="351"/>
                  </a:lnTo>
                  <a:lnTo>
                    <a:pt x="574" y="347"/>
                  </a:lnTo>
                  <a:lnTo>
                    <a:pt x="574" y="239"/>
                  </a:lnTo>
                  <a:lnTo>
                    <a:pt x="706" y="239"/>
                  </a:lnTo>
                  <a:lnTo>
                    <a:pt x="711" y="238"/>
                  </a:lnTo>
                  <a:lnTo>
                    <a:pt x="714" y="235"/>
                  </a:lnTo>
                  <a:lnTo>
                    <a:pt x="717" y="232"/>
                  </a:lnTo>
                  <a:lnTo>
                    <a:pt x="718" y="227"/>
                  </a:lnTo>
                  <a:lnTo>
                    <a:pt x="718" y="12"/>
                  </a:lnTo>
                  <a:lnTo>
                    <a:pt x="717" y="7"/>
                  </a:lnTo>
                  <a:lnTo>
                    <a:pt x="714" y="3"/>
                  </a:lnTo>
                  <a:lnTo>
                    <a:pt x="711" y="0"/>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0" name="Forma libre 3130">
              <a:extLst>
                <a:ext uri="{FF2B5EF4-FFF2-40B4-BE49-F238E27FC236}">
                  <a16:creationId xmlns:a16="http://schemas.microsoft.com/office/drawing/2014/main" id="{72689CF7-D73E-4C9F-831B-EAC2CFC3088F}"/>
                </a:ext>
              </a:extLst>
            </p:cNvPr>
            <p:cNvSpPr>
              <a:spLocks/>
            </p:cNvSpPr>
            <p:nvPr/>
          </p:nvSpPr>
          <p:spPr bwMode="auto">
            <a:xfrm>
              <a:off x="3741701" y="1930400"/>
              <a:ext cx="285750" cy="152400"/>
            </a:xfrm>
            <a:custGeom>
              <a:avLst/>
              <a:gdLst>
                <a:gd name="T0" fmla="*/ 706 w 718"/>
                <a:gd name="T1" fmla="*/ 0 h 383"/>
                <a:gd name="T2" fmla="*/ 11 w 718"/>
                <a:gd name="T3" fmla="*/ 0 h 383"/>
                <a:gd name="T4" fmla="*/ 7 w 718"/>
                <a:gd name="T5" fmla="*/ 2 h 383"/>
                <a:gd name="T6" fmla="*/ 3 w 718"/>
                <a:gd name="T7" fmla="*/ 4 h 383"/>
                <a:gd name="T8" fmla="*/ 0 w 718"/>
                <a:gd name="T9" fmla="*/ 8 h 383"/>
                <a:gd name="T10" fmla="*/ 0 w 718"/>
                <a:gd name="T11" fmla="*/ 12 h 383"/>
                <a:gd name="T12" fmla="*/ 0 w 718"/>
                <a:gd name="T13" fmla="*/ 251 h 383"/>
                <a:gd name="T14" fmla="*/ 0 w 718"/>
                <a:gd name="T15" fmla="*/ 256 h 383"/>
                <a:gd name="T16" fmla="*/ 3 w 718"/>
                <a:gd name="T17" fmla="*/ 260 h 383"/>
                <a:gd name="T18" fmla="*/ 7 w 718"/>
                <a:gd name="T19" fmla="*/ 262 h 383"/>
                <a:gd name="T20" fmla="*/ 11 w 718"/>
                <a:gd name="T21" fmla="*/ 263 h 383"/>
                <a:gd name="T22" fmla="*/ 130 w 718"/>
                <a:gd name="T23" fmla="*/ 263 h 383"/>
                <a:gd name="T24" fmla="*/ 142 w 718"/>
                <a:gd name="T25" fmla="*/ 263 h 383"/>
                <a:gd name="T26" fmla="*/ 142 w 718"/>
                <a:gd name="T27" fmla="*/ 275 h 383"/>
                <a:gd name="T28" fmla="*/ 142 w 718"/>
                <a:gd name="T29" fmla="*/ 360 h 383"/>
                <a:gd name="T30" fmla="*/ 142 w 718"/>
                <a:gd name="T31" fmla="*/ 383 h 383"/>
                <a:gd name="T32" fmla="*/ 207 w 718"/>
                <a:gd name="T33" fmla="*/ 336 h 383"/>
                <a:gd name="T34" fmla="*/ 233 w 718"/>
                <a:gd name="T35" fmla="*/ 317 h 383"/>
                <a:gd name="T36" fmla="*/ 299 w 718"/>
                <a:gd name="T37" fmla="*/ 266 h 383"/>
                <a:gd name="T38" fmla="*/ 299 w 718"/>
                <a:gd name="T39" fmla="*/ 266 h 383"/>
                <a:gd name="T40" fmla="*/ 299 w 718"/>
                <a:gd name="T41" fmla="*/ 266 h 383"/>
                <a:gd name="T42" fmla="*/ 303 w 718"/>
                <a:gd name="T43" fmla="*/ 263 h 383"/>
                <a:gd name="T44" fmla="*/ 306 w 718"/>
                <a:gd name="T45" fmla="*/ 263 h 383"/>
                <a:gd name="T46" fmla="*/ 706 w 718"/>
                <a:gd name="T47" fmla="*/ 263 h 383"/>
                <a:gd name="T48" fmla="*/ 711 w 718"/>
                <a:gd name="T49" fmla="*/ 262 h 383"/>
                <a:gd name="T50" fmla="*/ 714 w 718"/>
                <a:gd name="T51" fmla="*/ 260 h 383"/>
                <a:gd name="T52" fmla="*/ 717 w 718"/>
                <a:gd name="T53" fmla="*/ 256 h 383"/>
                <a:gd name="T54" fmla="*/ 718 w 718"/>
                <a:gd name="T55" fmla="*/ 251 h 383"/>
                <a:gd name="T56" fmla="*/ 718 w 718"/>
                <a:gd name="T57" fmla="*/ 12 h 383"/>
                <a:gd name="T58" fmla="*/ 717 w 718"/>
                <a:gd name="T59" fmla="*/ 8 h 383"/>
                <a:gd name="T60" fmla="*/ 714 w 718"/>
                <a:gd name="T61" fmla="*/ 4 h 383"/>
                <a:gd name="T62" fmla="*/ 711 w 718"/>
                <a:gd name="T63" fmla="*/ 2 h 383"/>
                <a:gd name="T64" fmla="*/ 706 w 718"/>
                <a:gd name="T6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383">
                  <a:moveTo>
                    <a:pt x="706" y="0"/>
                  </a:moveTo>
                  <a:lnTo>
                    <a:pt x="11" y="0"/>
                  </a:lnTo>
                  <a:lnTo>
                    <a:pt x="7" y="2"/>
                  </a:lnTo>
                  <a:lnTo>
                    <a:pt x="3" y="4"/>
                  </a:lnTo>
                  <a:lnTo>
                    <a:pt x="0" y="8"/>
                  </a:lnTo>
                  <a:lnTo>
                    <a:pt x="0" y="12"/>
                  </a:lnTo>
                  <a:lnTo>
                    <a:pt x="0" y="251"/>
                  </a:lnTo>
                  <a:lnTo>
                    <a:pt x="0" y="256"/>
                  </a:lnTo>
                  <a:lnTo>
                    <a:pt x="3" y="260"/>
                  </a:lnTo>
                  <a:lnTo>
                    <a:pt x="7" y="262"/>
                  </a:lnTo>
                  <a:lnTo>
                    <a:pt x="11" y="263"/>
                  </a:lnTo>
                  <a:lnTo>
                    <a:pt x="130" y="263"/>
                  </a:lnTo>
                  <a:lnTo>
                    <a:pt x="142" y="263"/>
                  </a:lnTo>
                  <a:lnTo>
                    <a:pt x="142" y="275"/>
                  </a:lnTo>
                  <a:lnTo>
                    <a:pt x="142" y="360"/>
                  </a:lnTo>
                  <a:lnTo>
                    <a:pt x="142" y="383"/>
                  </a:lnTo>
                  <a:lnTo>
                    <a:pt x="207" y="336"/>
                  </a:lnTo>
                  <a:lnTo>
                    <a:pt x="233" y="317"/>
                  </a:lnTo>
                  <a:lnTo>
                    <a:pt x="299" y="266"/>
                  </a:lnTo>
                  <a:lnTo>
                    <a:pt x="299" y="266"/>
                  </a:lnTo>
                  <a:lnTo>
                    <a:pt x="299" y="266"/>
                  </a:lnTo>
                  <a:lnTo>
                    <a:pt x="303" y="263"/>
                  </a:lnTo>
                  <a:lnTo>
                    <a:pt x="306" y="263"/>
                  </a:lnTo>
                  <a:lnTo>
                    <a:pt x="706" y="263"/>
                  </a:lnTo>
                  <a:lnTo>
                    <a:pt x="711" y="262"/>
                  </a:lnTo>
                  <a:lnTo>
                    <a:pt x="714" y="260"/>
                  </a:lnTo>
                  <a:lnTo>
                    <a:pt x="717" y="256"/>
                  </a:lnTo>
                  <a:lnTo>
                    <a:pt x="718" y="251"/>
                  </a:lnTo>
                  <a:lnTo>
                    <a:pt x="718" y="12"/>
                  </a:lnTo>
                  <a:lnTo>
                    <a:pt x="717" y="8"/>
                  </a:lnTo>
                  <a:lnTo>
                    <a:pt x="714" y="4"/>
                  </a:lnTo>
                  <a:lnTo>
                    <a:pt x="711" y="2"/>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pic>
        <p:nvPicPr>
          <p:cNvPr id="4098" name="Picture 2" descr="Torneo Petrolero Solidario – La solidaridad es un deporte que ...">
            <a:extLst>
              <a:ext uri="{FF2B5EF4-FFF2-40B4-BE49-F238E27FC236}">
                <a16:creationId xmlns:a16="http://schemas.microsoft.com/office/drawing/2014/main" id="{5AD7858A-D89A-4837-8EFB-A333FAC5461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10260344" y="155792"/>
            <a:ext cx="1370182" cy="619791"/>
          </a:xfrm>
          <a:prstGeom prst="rect">
            <a:avLst/>
          </a:prstGeom>
          <a:ln>
            <a:noFill/>
          </a:ln>
          <a:effectLst>
            <a:softEdge rad="38100"/>
          </a:effectLst>
          <a:extLst>
            <a:ext uri="{909E8E84-426E-40DD-AFC4-6F175D3DCCD1}">
              <a14:hiddenFill xmlns:a14="http://schemas.microsoft.com/office/drawing/2010/main">
                <a:solidFill>
                  <a:srgbClr val="FFFFFF"/>
                </a:solidFill>
              </a14:hiddenFill>
            </a:ext>
          </a:extLst>
        </p:spPr>
      </p:pic>
      <p:sp>
        <p:nvSpPr>
          <p:cNvPr id="32" name="Rectángulo 31">
            <a:extLst>
              <a:ext uri="{FF2B5EF4-FFF2-40B4-BE49-F238E27FC236}">
                <a16:creationId xmlns:a16="http://schemas.microsoft.com/office/drawing/2014/main" id="{6D43C86D-AF85-4453-84E9-E60D47E03EA9}"/>
              </a:ext>
            </a:extLst>
          </p:cNvPr>
          <p:cNvSpPr/>
          <p:nvPr/>
        </p:nvSpPr>
        <p:spPr>
          <a:xfrm>
            <a:off x="305776" y="1639004"/>
            <a:ext cx="3419021" cy="65722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33" name="Elipse 32">
            <a:extLst>
              <a:ext uri="{FF2B5EF4-FFF2-40B4-BE49-F238E27FC236}">
                <a16:creationId xmlns:a16="http://schemas.microsoft.com/office/drawing/2014/main" id="{A6B7BC31-A5B9-4234-9A22-43DA9957AE38}"/>
              </a:ext>
              <a:ext uri="{C183D7F6-B498-43B3-948B-1728B52AA6E4}">
                <adec:decorative xmlns:adec="http://schemas.microsoft.com/office/drawing/2017/decorative" xmlns="" val="1"/>
              </a:ext>
            </a:extLst>
          </p:cNvPr>
          <p:cNvSpPr/>
          <p:nvPr/>
        </p:nvSpPr>
        <p:spPr>
          <a:xfrm>
            <a:off x="1686674" y="1336152"/>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34" name="Picture 4" descr="billete de dinero en dólares en una mano - Iconos gratis de comercio">
            <a:extLst>
              <a:ext uri="{FF2B5EF4-FFF2-40B4-BE49-F238E27FC236}">
                <a16:creationId xmlns:a16="http://schemas.microsoft.com/office/drawing/2014/main" id="{40880714-0B94-493E-B78E-C5D8ED1E274C}"/>
              </a:ext>
            </a:extLst>
          </p:cNvPr>
          <p:cNvPicPr>
            <a:picLocks noChangeAspect="1" noChangeArrowheads="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1515" y="1413103"/>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35" name="Rectángulo 34">
            <a:extLst>
              <a:ext uri="{FF2B5EF4-FFF2-40B4-BE49-F238E27FC236}">
                <a16:creationId xmlns:a16="http://schemas.microsoft.com/office/drawing/2014/main" id="{B6C2B353-4D9E-40C2-86C6-47DA861314C0}"/>
              </a:ext>
            </a:extLst>
          </p:cNvPr>
          <p:cNvSpPr/>
          <p:nvPr/>
        </p:nvSpPr>
        <p:spPr>
          <a:xfrm>
            <a:off x="305776" y="2275535"/>
            <a:ext cx="3419021" cy="3968159"/>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36" name="CuadroTexto 35">
            <a:extLst>
              <a:ext uri="{FF2B5EF4-FFF2-40B4-BE49-F238E27FC236}">
                <a16:creationId xmlns:a16="http://schemas.microsoft.com/office/drawing/2014/main" id="{45B4B1EC-3C3C-4BE7-ADF9-E5870570DA11}"/>
              </a:ext>
            </a:extLst>
          </p:cNvPr>
          <p:cNvSpPr txBox="1"/>
          <p:nvPr/>
        </p:nvSpPr>
        <p:spPr>
          <a:xfrm>
            <a:off x="249880" y="2267110"/>
            <a:ext cx="3464024" cy="3477875"/>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Health personnel who participate directly or indirectly in the healthcare process (medical and non-medical workers) who, due to the tasks they perform are exposed to the contagion of Covid-19, will not pay the tax.</a:t>
            </a:r>
          </a:p>
          <a:p>
            <a:pPr marL="171450" indent="-171450" algn="just">
              <a:buFont typeface="Wingdings" panose="05000000000000000000" pitchFamily="2" charset="2"/>
              <a:buChar char="Ø"/>
            </a:pPr>
            <a:endParaRPr lang="es-VE" sz="1100" dirty="0"/>
          </a:p>
          <a:p>
            <a:pPr marL="171450" indent="-171450" algn="just">
              <a:buFont typeface="Wingdings" panose="05000000000000000000" pitchFamily="2" charset="2"/>
              <a:buChar char="Ø"/>
            </a:pPr>
            <a:r>
              <a:rPr lang="en-US" sz="1100" dirty="0"/>
              <a:t>The Emergency Health Tax COVID-19 will be applied by rates of 5% to 20%, and the liquid amount to be collected may not be less than UYU 80,000 (after deducting the contribution to the corresponding health system, the Labor Reconversion Fund, the Tax to the Income of Physical Persons and this new tax). In other words, if a person has a nominal salary of UYU 125,000, the Emergency Health Tax COVID-19 will be applied at the rate of 5% on the total remuneration, but with the limit that the liquid to be collected -summarized all the established discounts in law- it cannot be less than UYU 80,000.</a:t>
            </a:r>
          </a:p>
        </p:txBody>
      </p:sp>
      <p:sp>
        <p:nvSpPr>
          <p:cNvPr id="37" name="Rectángulo 36">
            <a:extLst>
              <a:ext uri="{FF2B5EF4-FFF2-40B4-BE49-F238E27FC236}">
                <a16:creationId xmlns:a16="http://schemas.microsoft.com/office/drawing/2014/main" id="{CDB025C9-B3CD-4970-B4EE-C03F0327D7CA}"/>
              </a:ext>
            </a:extLst>
          </p:cNvPr>
          <p:cNvSpPr/>
          <p:nvPr/>
        </p:nvSpPr>
        <p:spPr>
          <a:xfrm>
            <a:off x="4385410" y="1639001"/>
            <a:ext cx="3419021" cy="65722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38" name="Elipse 37">
            <a:extLst>
              <a:ext uri="{FF2B5EF4-FFF2-40B4-BE49-F238E27FC236}">
                <a16:creationId xmlns:a16="http://schemas.microsoft.com/office/drawing/2014/main" id="{B988E864-E08B-4F0A-A09A-85C1AF1A1D4C}"/>
              </a:ext>
              <a:ext uri="{C183D7F6-B498-43B3-948B-1728B52AA6E4}">
                <adec:decorative xmlns:adec="http://schemas.microsoft.com/office/drawing/2017/decorative" xmlns="" val="1"/>
              </a:ext>
            </a:extLst>
          </p:cNvPr>
          <p:cNvSpPr/>
          <p:nvPr/>
        </p:nvSpPr>
        <p:spPr>
          <a:xfrm>
            <a:off x="5766308" y="1336149"/>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39" name="Picture 4" descr="billete de dinero en dólares en una mano - Iconos gratis de comercio">
            <a:extLst>
              <a:ext uri="{FF2B5EF4-FFF2-40B4-BE49-F238E27FC236}">
                <a16:creationId xmlns:a16="http://schemas.microsoft.com/office/drawing/2014/main" id="{AB6620B8-4A2D-41B7-B06B-31AAB29B3C42}"/>
              </a:ext>
            </a:extLst>
          </p:cNvPr>
          <p:cNvPicPr>
            <a:picLocks noChangeAspect="1" noChangeArrowheads="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41149" y="1413100"/>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40" name="Rectángulo 39">
            <a:extLst>
              <a:ext uri="{FF2B5EF4-FFF2-40B4-BE49-F238E27FC236}">
                <a16:creationId xmlns:a16="http://schemas.microsoft.com/office/drawing/2014/main" id="{8ECF40DF-8507-412E-A19D-45DFCEAF369E}"/>
              </a:ext>
            </a:extLst>
          </p:cNvPr>
          <p:cNvSpPr/>
          <p:nvPr/>
        </p:nvSpPr>
        <p:spPr>
          <a:xfrm>
            <a:off x="4385410" y="2275532"/>
            <a:ext cx="3419021" cy="3968161"/>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41" name="CuadroTexto 40">
            <a:extLst>
              <a:ext uri="{FF2B5EF4-FFF2-40B4-BE49-F238E27FC236}">
                <a16:creationId xmlns:a16="http://schemas.microsoft.com/office/drawing/2014/main" id="{939710D9-64E6-4258-9BFD-6AB734C4BC35}"/>
              </a:ext>
            </a:extLst>
          </p:cNvPr>
          <p:cNvSpPr txBox="1"/>
          <p:nvPr/>
        </p:nvSpPr>
        <p:spPr>
          <a:xfrm>
            <a:off x="4329514" y="2267107"/>
            <a:ext cx="3464024" cy="3816429"/>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Emergency Health COVID-19 tax that is established will not be deductible in the assessment of the Personal Income Tax.</a:t>
            </a:r>
          </a:p>
          <a:p>
            <a:pPr marL="171450" indent="-171450" algn="just">
              <a:buFont typeface="Wingdings" panose="05000000000000000000" pitchFamily="2" charset="2"/>
              <a:buChar char="Ø"/>
            </a:pPr>
            <a:endParaRPr lang="es-VE" sz="1100" dirty="0"/>
          </a:p>
          <a:p>
            <a:pPr marL="171450" indent="-171450" algn="just">
              <a:buFont typeface="Wingdings" panose="05000000000000000000" pitchFamily="2" charset="2"/>
              <a:buChar char="Ø"/>
            </a:pPr>
            <a:r>
              <a:rPr lang="en-US" sz="1100" dirty="0"/>
              <a:t>An additional tax to the Social Security Assistance Tax is created on the income corresponding to retirements, pensions and similar passivity benefits, served by public and private institutions, residents in the Republic. </a:t>
            </a:r>
          </a:p>
          <a:p>
            <a:pPr marL="171450" indent="-171450" algn="just">
              <a:buFont typeface="Wingdings" panose="05000000000000000000" pitchFamily="2" charset="2"/>
              <a:buChar char="Ø"/>
            </a:pPr>
            <a:endParaRPr lang="es-VE" sz="1100" dirty="0"/>
          </a:p>
          <a:p>
            <a:pPr marL="171450" indent="-171450" algn="just">
              <a:buFont typeface="Wingdings" panose="05000000000000000000" pitchFamily="2" charset="2"/>
              <a:buChar char="Ø"/>
            </a:pPr>
            <a:r>
              <a:rPr lang="en-US" sz="1100" dirty="0"/>
              <a:t>The additional IASS specifically provides that the liquid amount to be collected may not be less than UYU 100,000 (after deducting the contribution to the corresponding health system, the IASS and the tax recently created).</a:t>
            </a:r>
          </a:p>
          <a:p>
            <a:pPr marL="171450" indent="-171450" algn="just">
              <a:buFont typeface="Wingdings" panose="05000000000000000000" pitchFamily="2" charset="2"/>
              <a:buChar char="Ø"/>
            </a:pPr>
            <a:endParaRPr lang="es-VE" sz="1100" dirty="0"/>
          </a:p>
          <a:p>
            <a:pPr marL="171450" indent="-171450" algn="just">
              <a:buFont typeface="Wingdings" panose="05000000000000000000" pitchFamily="2" charset="2"/>
              <a:buChar char="Ø"/>
            </a:pPr>
            <a:r>
              <a:rPr lang="en-US" sz="1100" dirty="0"/>
              <a:t>All the taxes created will be applied to the accrued income corresponding to the months of April and May 2020, empowering the Executive Power to extend its application for a maximum period of 2 months, with prior notice to the General Assembly.</a:t>
            </a:r>
          </a:p>
        </p:txBody>
      </p:sp>
      <p:sp>
        <p:nvSpPr>
          <p:cNvPr id="68" name="Rectángulo 67">
            <a:extLst>
              <a:ext uri="{FF2B5EF4-FFF2-40B4-BE49-F238E27FC236}">
                <a16:creationId xmlns:a16="http://schemas.microsoft.com/office/drawing/2014/main" id="{B29897CE-0DC0-43D8-99B6-E259FF91C539}"/>
              </a:ext>
            </a:extLst>
          </p:cNvPr>
          <p:cNvSpPr/>
          <p:nvPr/>
        </p:nvSpPr>
        <p:spPr>
          <a:xfrm>
            <a:off x="8467385" y="1612068"/>
            <a:ext cx="3419021" cy="66642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69" name="Elipse 68">
            <a:extLst>
              <a:ext uri="{FF2B5EF4-FFF2-40B4-BE49-F238E27FC236}">
                <a16:creationId xmlns:a16="http://schemas.microsoft.com/office/drawing/2014/main" id="{01840A2F-82CB-4D51-B91A-D2BA2D82423B}"/>
              </a:ext>
              <a:ext uri="{C183D7F6-B498-43B3-948B-1728B52AA6E4}">
                <adec:decorative xmlns:adec="http://schemas.microsoft.com/office/drawing/2017/decorative" xmlns="" val="1"/>
              </a:ext>
            </a:extLst>
          </p:cNvPr>
          <p:cNvSpPr/>
          <p:nvPr/>
        </p:nvSpPr>
        <p:spPr>
          <a:xfrm>
            <a:off x="9848283" y="1322455"/>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0" name="Rectángulo 69">
            <a:extLst>
              <a:ext uri="{FF2B5EF4-FFF2-40B4-BE49-F238E27FC236}">
                <a16:creationId xmlns:a16="http://schemas.microsoft.com/office/drawing/2014/main" id="{E6AB8FFB-59E9-4FBD-9273-A0FABC34B764}"/>
              </a:ext>
            </a:extLst>
          </p:cNvPr>
          <p:cNvSpPr/>
          <p:nvPr/>
        </p:nvSpPr>
        <p:spPr>
          <a:xfrm>
            <a:off x="8467385" y="2255733"/>
            <a:ext cx="3419021" cy="2212271"/>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grpSp>
        <p:nvGrpSpPr>
          <p:cNvPr id="71" name="Grupo 89" descr="icono de marca de verificación con lápiz">
            <a:extLst>
              <a:ext uri="{FF2B5EF4-FFF2-40B4-BE49-F238E27FC236}">
                <a16:creationId xmlns:a16="http://schemas.microsoft.com/office/drawing/2014/main" id="{45D6CC75-7605-48DB-9697-38FF712245A1}"/>
              </a:ext>
            </a:extLst>
          </p:cNvPr>
          <p:cNvGrpSpPr>
            <a:grpSpLocks noChangeAspect="1"/>
          </p:cNvGrpSpPr>
          <p:nvPr/>
        </p:nvGrpSpPr>
        <p:grpSpPr bwMode="auto">
          <a:xfrm>
            <a:off x="10006481" y="1450313"/>
            <a:ext cx="432000" cy="432000"/>
            <a:chOff x="6539" y="440"/>
            <a:chExt cx="426" cy="426"/>
          </a:xfrm>
          <a:solidFill>
            <a:schemeClr val="accent1"/>
          </a:solidFill>
        </p:grpSpPr>
        <p:sp>
          <p:nvSpPr>
            <p:cNvPr id="72" name="Forma libre 90">
              <a:extLst>
                <a:ext uri="{FF2B5EF4-FFF2-40B4-BE49-F238E27FC236}">
                  <a16:creationId xmlns:a16="http://schemas.microsoft.com/office/drawing/2014/main" id="{8A4B69FB-F4B3-404E-A549-54ABACC33C56}"/>
                </a:ext>
              </a:extLst>
            </p:cNvPr>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3" name="Forma libre 91">
              <a:extLst>
                <a:ext uri="{FF2B5EF4-FFF2-40B4-BE49-F238E27FC236}">
                  <a16:creationId xmlns:a16="http://schemas.microsoft.com/office/drawing/2014/main" id="{17555D2C-1F4D-4C10-95EE-909072A311FA}"/>
                </a:ext>
              </a:extLst>
            </p:cNvPr>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4" name="Forma libre 92">
              <a:extLst>
                <a:ext uri="{FF2B5EF4-FFF2-40B4-BE49-F238E27FC236}">
                  <a16:creationId xmlns:a16="http://schemas.microsoft.com/office/drawing/2014/main" id="{6571E094-4302-4A42-9DF3-06096F9688B0}"/>
                </a:ext>
              </a:extLst>
            </p:cNvPr>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5" name="Forma libre 93">
              <a:extLst>
                <a:ext uri="{FF2B5EF4-FFF2-40B4-BE49-F238E27FC236}">
                  <a16:creationId xmlns:a16="http://schemas.microsoft.com/office/drawing/2014/main" id="{6576D5D1-C255-492E-B6FA-90FFE5E737AD}"/>
                </a:ext>
              </a:extLst>
            </p:cNvPr>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6" name="Forma libre 94">
              <a:extLst>
                <a:ext uri="{FF2B5EF4-FFF2-40B4-BE49-F238E27FC236}">
                  <a16:creationId xmlns:a16="http://schemas.microsoft.com/office/drawing/2014/main" id="{CBCBD247-D1D2-48D3-AEE2-8636D3CEDA5C}"/>
                </a:ext>
              </a:extLst>
            </p:cNvPr>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7" name="Forma libre 95">
              <a:extLst>
                <a:ext uri="{FF2B5EF4-FFF2-40B4-BE49-F238E27FC236}">
                  <a16:creationId xmlns:a16="http://schemas.microsoft.com/office/drawing/2014/main" id="{9408DA74-EA51-4B06-86BD-6A44592AC8F0}"/>
                </a:ext>
              </a:extLst>
            </p:cNvPr>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8" name="Forma libre 96">
              <a:extLst>
                <a:ext uri="{FF2B5EF4-FFF2-40B4-BE49-F238E27FC236}">
                  <a16:creationId xmlns:a16="http://schemas.microsoft.com/office/drawing/2014/main" id="{5A8716BB-ABD7-4439-8DFF-7D0F21C4C76E}"/>
                </a:ext>
              </a:extLst>
            </p:cNvPr>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9" name="Forma libre 97">
              <a:extLst>
                <a:ext uri="{FF2B5EF4-FFF2-40B4-BE49-F238E27FC236}">
                  <a16:creationId xmlns:a16="http://schemas.microsoft.com/office/drawing/2014/main" id="{14555694-53A7-4149-9831-B0719372AE4F}"/>
                </a:ext>
              </a:extLst>
            </p:cNvPr>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0" name="Forma libre 98">
              <a:extLst>
                <a:ext uri="{FF2B5EF4-FFF2-40B4-BE49-F238E27FC236}">
                  <a16:creationId xmlns:a16="http://schemas.microsoft.com/office/drawing/2014/main" id="{C7F33DAC-D814-4306-8990-B1E80258F23C}"/>
                </a:ext>
              </a:extLst>
            </p:cNvPr>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81" name="CuadroTexto 80">
            <a:extLst>
              <a:ext uri="{FF2B5EF4-FFF2-40B4-BE49-F238E27FC236}">
                <a16:creationId xmlns:a16="http://schemas.microsoft.com/office/drawing/2014/main" id="{2EF58286-3368-4439-9A81-D7C55C773421}"/>
              </a:ext>
            </a:extLst>
          </p:cNvPr>
          <p:cNvSpPr txBox="1"/>
          <p:nvPr/>
        </p:nvSpPr>
        <p:spPr>
          <a:xfrm>
            <a:off x="8409182" y="2898535"/>
            <a:ext cx="3464024" cy="584775"/>
          </a:xfrm>
          <a:prstGeom prst="rect">
            <a:avLst/>
          </a:prstGeom>
          <a:noFill/>
        </p:spPr>
        <p:txBody>
          <a:bodyPr wrap="square" rtlCol="0">
            <a:spAutoFit/>
          </a:bodyPr>
          <a:lstStyle/>
          <a:p>
            <a:pPr algn="ctr"/>
            <a:r>
              <a:rPr lang="es-ES" sz="3200" b="1" dirty="0"/>
              <a:t>- </a:t>
            </a:r>
          </a:p>
        </p:txBody>
      </p:sp>
      <p:pic>
        <p:nvPicPr>
          <p:cNvPr id="44" name="Picture 2" descr="Lataxnet">
            <a:extLst>
              <a:ext uri="{FF2B5EF4-FFF2-40B4-BE49-F238E27FC236}">
                <a16:creationId xmlns:a16="http://schemas.microsoft.com/office/drawing/2014/main" id="{B71F5F47-784F-4909-9017-79FD9727C085}"/>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43" name="Imagen 42" descr="Imagen que contiene dibujo, plato&#10;&#10;Descripción generada automáticamente">
            <a:extLst>
              <a:ext uri="{FF2B5EF4-FFF2-40B4-BE49-F238E27FC236}">
                <a16:creationId xmlns:a16="http://schemas.microsoft.com/office/drawing/2014/main" id="{D2F9882D-41E9-4DE1-89E6-10F36491EEEA}"/>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989810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Esquinas redondeadas 29">
            <a:extLst>
              <a:ext uri="{FF2B5EF4-FFF2-40B4-BE49-F238E27FC236}">
                <a16:creationId xmlns:a16="http://schemas.microsoft.com/office/drawing/2014/main" id="{D8722C52-9CB4-45C1-82EB-9196F64DC3D7}"/>
              </a:ext>
              <a:ext uri="{C183D7F6-B498-43B3-948B-1728B52AA6E4}">
                <adec:decorative xmlns:adec="http://schemas.microsoft.com/office/drawing/2017/decorative" xmlns="" val="1"/>
              </a:ext>
            </a:extLst>
          </p:cNvPr>
          <p:cNvSpPr/>
          <p:nvPr/>
        </p:nvSpPr>
        <p:spPr>
          <a:xfrm>
            <a:off x="85863" y="2647457"/>
            <a:ext cx="2032000" cy="11176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1" name="Rectángulo: Esquinas redondeadas 30">
            <a:extLst>
              <a:ext uri="{FF2B5EF4-FFF2-40B4-BE49-F238E27FC236}">
                <a16:creationId xmlns:a16="http://schemas.microsoft.com/office/drawing/2014/main" id="{B1FC803C-5FC7-4A18-BA6E-5DBD33A7F1C0}"/>
              </a:ext>
              <a:ext uri="{C183D7F6-B498-43B3-948B-1728B52AA6E4}">
                <adec:decorative xmlns:adec="http://schemas.microsoft.com/office/drawing/2017/decorative" xmlns="" val="1"/>
              </a:ext>
            </a:extLst>
          </p:cNvPr>
          <p:cNvSpPr/>
          <p:nvPr/>
        </p:nvSpPr>
        <p:spPr>
          <a:xfrm>
            <a:off x="85863" y="1019476"/>
            <a:ext cx="2032000" cy="1117600"/>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2" name="Rectángulo: Esquinas redondeadas 31">
            <a:extLst>
              <a:ext uri="{FF2B5EF4-FFF2-40B4-BE49-F238E27FC236}">
                <a16:creationId xmlns:a16="http://schemas.microsoft.com/office/drawing/2014/main" id="{07433DA3-7C45-4A76-A8BA-7C9E688B75A7}"/>
              </a:ext>
              <a:ext uri="{C183D7F6-B498-43B3-948B-1728B52AA6E4}">
                <adec:decorative xmlns:adec="http://schemas.microsoft.com/office/drawing/2017/decorative" xmlns="" val="1"/>
              </a:ext>
            </a:extLst>
          </p:cNvPr>
          <p:cNvSpPr/>
          <p:nvPr/>
        </p:nvSpPr>
        <p:spPr>
          <a:xfrm>
            <a:off x="85863" y="4428720"/>
            <a:ext cx="2032000" cy="1117600"/>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3" name="Elipse 32">
            <a:extLst>
              <a:ext uri="{FF2B5EF4-FFF2-40B4-BE49-F238E27FC236}">
                <a16:creationId xmlns:a16="http://schemas.microsoft.com/office/drawing/2014/main" id="{B8C39A2F-EB98-421A-9196-A1F82FA0CF1A}"/>
              </a:ext>
              <a:ext uri="{C183D7F6-B498-43B3-948B-1728B52AA6E4}">
                <adec:decorative xmlns:adec="http://schemas.microsoft.com/office/drawing/2017/decorative" xmlns="" val="1"/>
              </a:ext>
            </a:extLst>
          </p:cNvPr>
          <p:cNvSpPr/>
          <p:nvPr/>
        </p:nvSpPr>
        <p:spPr>
          <a:xfrm>
            <a:off x="172635" y="2741643"/>
            <a:ext cx="929228" cy="929228"/>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4" name="Elipse 33">
            <a:extLst>
              <a:ext uri="{FF2B5EF4-FFF2-40B4-BE49-F238E27FC236}">
                <a16:creationId xmlns:a16="http://schemas.microsoft.com/office/drawing/2014/main" id="{B0BABAAE-D145-4E69-9C95-2BF9E7E8DBE7}"/>
              </a:ext>
              <a:ext uri="{C183D7F6-B498-43B3-948B-1728B52AA6E4}">
                <adec:decorative xmlns:adec="http://schemas.microsoft.com/office/drawing/2017/decorative" xmlns="" val="1"/>
              </a:ext>
            </a:extLst>
          </p:cNvPr>
          <p:cNvSpPr/>
          <p:nvPr/>
        </p:nvSpPr>
        <p:spPr>
          <a:xfrm>
            <a:off x="172635" y="1113662"/>
            <a:ext cx="929228" cy="929228"/>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18" name="Grupo 17">
            <a:extLst>
              <a:ext uri="{FF2B5EF4-FFF2-40B4-BE49-F238E27FC236}">
                <a16:creationId xmlns:a16="http://schemas.microsoft.com/office/drawing/2014/main" id="{E5A95B40-5207-47C4-80D3-12F9AAE78F33}"/>
              </a:ext>
              <a:ext uri="{C183D7F6-B498-43B3-948B-1728B52AA6E4}">
                <adec:decorative xmlns:adec="http://schemas.microsoft.com/office/drawing/2017/decorative" xmlns="" val="1"/>
              </a:ext>
            </a:extLst>
          </p:cNvPr>
          <p:cNvGrpSpPr/>
          <p:nvPr/>
        </p:nvGrpSpPr>
        <p:grpSpPr>
          <a:xfrm>
            <a:off x="-770021" y="192505"/>
            <a:ext cx="13394635" cy="6706728"/>
            <a:chOff x="1250950" y="914400"/>
            <a:chExt cx="6398080" cy="2908996"/>
          </a:xfrm>
          <a:effectLst/>
        </p:grpSpPr>
        <p:sp>
          <p:nvSpPr>
            <p:cNvPr id="19" name="Rectángulo redondeado 22">
              <a:extLst>
                <a:ext uri="{FF2B5EF4-FFF2-40B4-BE49-F238E27FC236}">
                  <a16:creationId xmlns:a16="http://schemas.microsoft.com/office/drawing/2014/main" id="{C1454E1C-BFBC-4A22-856A-E784DC9F0092}"/>
                </a:ext>
              </a:extLst>
            </p:cNvPr>
            <p:cNvSpPr/>
            <p:nvPr/>
          </p:nvSpPr>
          <p:spPr>
            <a:xfrm>
              <a:off x="1257299" y="3740139"/>
              <a:ext cx="6391731" cy="83257"/>
            </a:xfrm>
            <a:prstGeom prst="roundRect">
              <a:avLst>
                <a:gd name="adj" fmla="val 50000"/>
              </a:avLst>
            </a:prstGeom>
            <a:gradFill flip="none" rotWithShape="1">
              <a:gsLst>
                <a:gs pos="0">
                  <a:schemeClr val="bg1">
                    <a:lumMod val="75000"/>
                  </a:schemeClr>
                </a:gs>
                <a:gs pos="50000">
                  <a:schemeClr val="bg1">
                    <a:lumMod val="95000"/>
                  </a:schemeClr>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0" name="Rectángulo con las esquinas del mismo lado redondeadas 23">
              <a:extLst>
                <a:ext uri="{FF2B5EF4-FFF2-40B4-BE49-F238E27FC236}">
                  <a16:creationId xmlns:a16="http://schemas.microsoft.com/office/drawing/2014/main" id="{26DAC503-35EF-4C7A-98E1-7C2E500B299D}"/>
                </a:ext>
              </a:extLst>
            </p:cNvPr>
            <p:cNvSpPr/>
            <p:nvPr/>
          </p:nvSpPr>
          <p:spPr>
            <a:xfrm>
              <a:off x="2209800" y="914400"/>
              <a:ext cx="4605211" cy="2757714"/>
            </a:xfrm>
            <a:prstGeom prst="round2SameRect">
              <a:avLst>
                <a:gd name="adj1" fmla="val 5842"/>
                <a:gd name="adj2" fmla="val 0"/>
              </a:avLst>
            </a:prstGeom>
            <a:solidFill>
              <a:schemeClr val="bg1">
                <a:lumMod val="65000"/>
              </a:schemeClr>
            </a:solidFill>
            <a:ln w="38100">
              <a:gradFill flip="none" rotWithShape="1">
                <a:gsLst>
                  <a:gs pos="0">
                    <a:schemeClr val="bg1">
                      <a:lumMod val="79000"/>
                    </a:schemeClr>
                  </a:gs>
                  <a:gs pos="100000">
                    <a:schemeClr val="bg1">
                      <a:lumMod val="87000"/>
                    </a:schemeClr>
                  </a:gs>
                  <a:gs pos="51000">
                    <a:schemeClr val="bg1">
                      <a:lumMod val="95000"/>
                    </a:schemeClr>
                  </a:gs>
                </a:gsLst>
                <a:lin ang="13500000" scaled="1"/>
                <a:tileRect/>
              </a:gradFill>
            </a:ln>
            <a:effectLst/>
            <a:scene3d>
              <a:camera prst="orthographicFront"/>
              <a:lightRig rig="threePt" dir="t"/>
            </a:scene3d>
            <a:sp3d>
              <a:bevelT w="50800" h="508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1" name="Rectángulo 20">
              <a:extLst>
                <a:ext uri="{FF2B5EF4-FFF2-40B4-BE49-F238E27FC236}">
                  <a16:creationId xmlns:a16="http://schemas.microsoft.com/office/drawing/2014/main" id="{6953BCE3-CE7E-43A5-9A5C-DE2189790136}"/>
                </a:ext>
              </a:extLst>
            </p:cNvPr>
            <p:cNvSpPr/>
            <p:nvPr/>
          </p:nvSpPr>
          <p:spPr>
            <a:xfrm>
              <a:off x="2340705" y="1074057"/>
              <a:ext cx="4343400" cy="2435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2" name="Rectángulo 21">
              <a:extLst>
                <a:ext uri="{FF2B5EF4-FFF2-40B4-BE49-F238E27FC236}">
                  <a16:creationId xmlns:a16="http://schemas.microsoft.com/office/drawing/2014/main" id="{C5C5411E-69A4-4222-B2CF-3312C24728B1}"/>
                </a:ext>
              </a:extLst>
            </p:cNvPr>
            <p:cNvSpPr/>
            <p:nvPr/>
          </p:nvSpPr>
          <p:spPr>
            <a:xfrm>
              <a:off x="1257299" y="3659415"/>
              <a:ext cx="6391729" cy="125410"/>
            </a:xfrm>
            <a:prstGeom prst="rect">
              <a:avLst/>
            </a:prstGeom>
            <a:gradFill flip="none" rotWithShape="1">
              <a:gsLst>
                <a:gs pos="0">
                  <a:schemeClr val="bg1">
                    <a:lumMod val="75000"/>
                  </a:schemeClr>
                </a:gs>
                <a:gs pos="63000">
                  <a:schemeClr val="bg1">
                    <a:lumMod val="95000"/>
                  </a:schemeClr>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cxnSp>
          <p:nvCxnSpPr>
            <p:cNvPr id="23" name="Conector recto 22">
              <a:extLst>
                <a:ext uri="{FF2B5EF4-FFF2-40B4-BE49-F238E27FC236}">
                  <a16:creationId xmlns:a16="http://schemas.microsoft.com/office/drawing/2014/main" id="{AA43DFE1-83F6-43B2-93D7-B7EBB773F982}"/>
                </a:ext>
              </a:extLst>
            </p:cNvPr>
            <p:cNvCxnSpPr/>
            <p:nvPr/>
          </p:nvCxnSpPr>
          <p:spPr>
            <a:xfrm>
              <a:off x="1250950" y="3775402"/>
              <a:ext cx="6391729" cy="0"/>
            </a:xfrm>
            <a:prstGeom prst="line">
              <a:avLst/>
            </a:prstGeom>
            <a:ln w="3175">
              <a:gradFill flip="none" rotWithShape="1">
                <a:gsLst>
                  <a:gs pos="0">
                    <a:schemeClr val="bg1">
                      <a:lumMod val="65000"/>
                    </a:schemeClr>
                  </a:gs>
                  <a:gs pos="50000">
                    <a:schemeClr val="bg1">
                      <a:lumMod val="85000"/>
                    </a:schemeClr>
                  </a:gs>
                  <a:gs pos="100000">
                    <a:schemeClr val="bg1">
                      <a:lumMod val="83000"/>
                      <a:alpha val="46000"/>
                    </a:schemeClr>
                  </a:gs>
                </a:gsLst>
                <a:lin ang="10800000" scaled="1"/>
                <a:tileRect/>
              </a:gradFill>
            </a:ln>
            <a:effectLst>
              <a:outerShdw blurRad="12700" dir="5400000" algn="t" rotWithShape="0">
                <a:schemeClr val="bg1">
                  <a:lumMod val="75000"/>
                  <a:alpha val="64000"/>
                </a:schemeClr>
              </a:outerShdw>
            </a:effectLst>
          </p:spPr>
          <p:style>
            <a:lnRef idx="1">
              <a:schemeClr val="accent1"/>
            </a:lnRef>
            <a:fillRef idx="0">
              <a:schemeClr val="accent1"/>
            </a:fillRef>
            <a:effectRef idx="0">
              <a:schemeClr val="accent1"/>
            </a:effectRef>
            <a:fontRef idx="minor">
              <a:schemeClr val="tx1"/>
            </a:fontRef>
          </p:style>
        </p:cxnSp>
        <p:sp>
          <p:nvSpPr>
            <p:cNvPr id="24" name="Rectángulo redondeado 27">
              <a:extLst>
                <a:ext uri="{FF2B5EF4-FFF2-40B4-BE49-F238E27FC236}">
                  <a16:creationId xmlns:a16="http://schemas.microsoft.com/office/drawing/2014/main" id="{3D1BE8A8-DA1B-423B-9829-BFA00D53EEEB}"/>
                </a:ext>
              </a:extLst>
            </p:cNvPr>
            <p:cNvSpPr/>
            <p:nvPr/>
          </p:nvSpPr>
          <p:spPr>
            <a:xfrm>
              <a:off x="7085489" y="3730171"/>
              <a:ext cx="267654" cy="36576"/>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5" name="Rectángulo 28 con una esquina redondeada">
              <a:extLst>
                <a:ext uri="{FF2B5EF4-FFF2-40B4-BE49-F238E27FC236}">
                  <a16:creationId xmlns:a16="http://schemas.microsoft.com/office/drawing/2014/main" id="{848914F0-4B71-4120-8AAC-B1AC18F5E0D0}"/>
                </a:ext>
              </a:extLst>
            </p:cNvPr>
            <p:cNvSpPr/>
            <p:nvPr/>
          </p:nvSpPr>
          <p:spPr>
            <a:xfrm rot="10800000" flipH="1">
              <a:off x="7366908" y="3659414"/>
              <a:ext cx="282121" cy="163982"/>
            </a:xfrm>
            <a:prstGeom prst="round1Rect">
              <a:avLst>
                <a:gd name="adj" fmla="val 21302"/>
              </a:avLst>
            </a:prstGeom>
            <a:gradFill>
              <a:gsLst>
                <a:gs pos="0">
                  <a:schemeClr val="bg1">
                    <a:alpha val="64000"/>
                  </a:schemeClr>
                </a:gs>
                <a:gs pos="100000">
                  <a:schemeClr val="bg1">
                    <a:lumMod val="83000"/>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6" name="Rectángulo 29 con una esquina redondeada">
              <a:extLst>
                <a:ext uri="{FF2B5EF4-FFF2-40B4-BE49-F238E27FC236}">
                  <a16:creationId xmlns:a16="http://schemas.microsoft.com/office/drawing/2014/main" id="{9C0D9DD6-12DD-4898-ACA1-6EA3DAB989C9}"/>
                </a:ext>
              </a:extLst>
            </p:cNvPr>
            <p:cNvSpPr/>
            <p:nvPr/>
          </p:nvSpPr>
          <p:spPr>
            <a:xfrm rot="10800000">
              <a:off x="1257295" y="3659414"/>
              <a:ext cx="282121" cy="163982"/>
            </a:xfrm>
            <a:prstGeom prst="round1Rect">
              <a:avLst>
                <a:gd name="adj" fmla="val 21302"/>
              </a:avLst>
            </a:prstGeom>
            <a:gradFill>
              <a:gsLst>
                <a:gs pos="0">
                  <a:schemeClr val="bg1">
                    <a:alpha val="27000"/>
                  </a:schemeClr>
                </a:gs>
                <a:gs pos="100000">
                  <a:schemeClr val="bg1">
                    <a:lumMod val="83000"/>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8" name="Rectángulo con las esquinas del mismo lado redondeadas 19">
              <a:extLst>
                <a:ext uri="{FF2B5EF4-FFF2-40B4-BE49-F238E27FC236}">
                  <a16:creationId xmlns:a16="http://schemas.microsoft.com/office/drawing/2014/main" id="{D78F18D8-4B90-4730-99AA-0BF8CCFDA4EE}"/>
                </a:ext>
              </a:extLst>
            </p:cNvPr>
            <p:cNvSpPr/>
            <p:nvPr/>
          </p:nvSpPr>
          <p:spPr>
            <a:xfrm>
              <a:off x="4574594" y="914400"/>
              <a:ext cx="2240418" cy="2757714"/>
            </a:xfrm>
            <a:custGeom>
              <a:avLst/>
              <a:gdLst>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0 w 4605211"/>
                <a:gd name="connsiteY6" fmla="*/ 2757714 h 2757714"/>
                <a:gd name="connsiteX7" fmla="*/ 0 w 4605211"/>
                <a:gd name="connsiteY7" fmla="*/ 161106 h 2757714"/>
                <a:gd name="connsiteX8" fmla="*/ 161106 w 4605211"/>
                <a:gd name="connsiteY8" fmla="*/ 0 h 2757714"/>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0 w 4605211"/>
                <a:gd name="connsiteY6" fmla="*/ 161106 h 2757714"/>
                <a:gd name="connsiteX7" fmla="*/ 161106 w 4605211"/>
                <a:gd name="connsiteY7" fmla="*/ 0 h 2757714"/>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0 w 4605211"/>
                <a:gd name="connsiteY6" fmla="*/ 161106 h 2757714"/>
                <a:gd name="connsiteX7" fmla="*/ 161106 w 4605211"/>
                <a:gd name="connsiteY7" fmla="*/ 0 h 2757714"/>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161106 w 4605211"/>
                <a:gd name="connsiteY6" fmla="*/ 0 h 2757714"/>
                <a:gd name="connsiteX0" fmla="*/ 37552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3755206 w 4605211"/>
                <a:gd name="connsiteY6" fmla="*/ 0 h 2757714"/>
                <a:gd name="connsiteX0" fmla="*/ 1735906 w 2585911"/>
                <a:gd name="connsiteY0" fmla="*/ 0 h 2757714"/>
                <a:gd name="connsiteX1" fmla="*/ 2424805 w 2585911"/>
                <a:gd name="connsiteY1" fmla="*/ 0 h 2757714"/>
                <a:gd name="connsiteX2" fmla="*/ 2585911 w 2585911"/>
                <a:gd name="connsiteY2" fmla="*/ 161106 h 2757714"/>
                <a:gd name="connsiteX3" fmla="*/ 2585911 w 2585911"/>
                <a:gd name="connsiteY3" fmla="*/ 2757714 h 2757714"/>
                <a:gd name="connsiteX4" fmla="*/ 2585911 w 2585911"/>
                <a:gd name="connsiteY4" fmla="*/ 2757714 h 2757714"/>
                <a:gd name="connsiteX5" fmla="*/ 0 w 2585911"/>
                <a:gd name="connsiteY5" fmla="*/ 2732314 h 2757714"/>
                <a:gd name="connsiteX6" fmla="*/ 1735906 w 2585911"/>
                <a:gd name="connsiteY6" fmla="*/ 0 h 2757714"/>
                <a:gd name="connsiteX0" fmla="*/ 1147198 w 1997203"/>
                <a:gd name="connsiteY0" fmla="*/ 0 h 2757714"/>
                <a:gd name="connsiteX1" fmla="*/ 1836097 w 1997203"/>
                <a:gd name="connsiteY1" fmla="*/ 0 h 2757714"/>
                <a:gd name="connsiteX2" fmla="*/ 1997203 w 1997203"/>
                <a:gd name="connsiteY2" fmla="*/ 161106 h 2757714"/>
                <a:gd name="connsiteX3" fmla="*/ 1997203 w 1997203"/>
                <a:gd name="connsiteY3" fmla="*/ 2757714 h 2757714"/>
                <a:gd name="connsiteX4" fmla="*/ 1997203 w 1997203"/>
                <a:gd name="connsiteY4" fmla="*/ 2757714 h 2757714"/>
                <a:gd name="connsiteX5" fmla="*/ 0 w 1997203"/>
                <a:gd name="connsiteY5" fmla="*/ 2732314 h 2757714"/>
                <a:gd name="connsiteX6" fmla="*/ 1147198 w 1997203"/>
                <a:gd name="connsiteY6" fmla="*/ 0 h 275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203" h="2757714">
                  <a:moveTo>
                    <a:pt x="1147198" y="0"/>
                  </a:moveTo>
                  <a:lnTo>
                    <a:pt x="1836097" y="0"/>
                  </a:lnTo>
                  <a:cubicBezTo>
                    <a:pt x="1925073" y="0"/>
                    <a:pt x="1997203" y="72130"/>
                    <a:pt x="1997203" y="161106"/>
                  </a:cubicBezTo>
                  <a:lnTo>
                    <a:pt x="1997203" y="2757714"/>
                  </a:lnTo>
                  <a:lnTo>
                    <a:pt x="1997203" y="2757714"/>
                  </a:lnTo>
                  <a:lnTo>
                    <a:pt x="0" y="2732314"/>
                  </a:lnTo>
                  <a:lnTo>
                    <a:pt x="1147198" y="0"/>
                  </a:lnTo>
                  <a:close/>
                </a:path>
              </a:pathLst>
            </a:custGeom>
            <a:gradFill flip="none" rotWithShape="1">
              <a:gsLst>
                <a:gs pos="21000">
                  <a:schemeClr val="bg1">
                    <a:alpha val="1000"/>
                  </a:schemeClr>
                </a:gs>
                <a:gs pos="100000">
                  <a:schemeClr val="bg1">
                    <a:alpha val="32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sp>
        <p:nvSpPr>
          <p:cNvPr id="35" name="Elipse 34">
            <a:extLst>
              <a:ext uri="{FF2B5EF4-FFF2-40B4-BE49-F238E27FC236}">
                <a16:creationId xmlns:a16="http://schemas.microsoft.com/office/drawing/2014/main" id="{E3EAFB8C-B68B-4DDE-875A-CD4EB5E2AFA4}"/>
              </a:ext>
              <a:ext uri="{C183D7F6-B498-43B3-948B-1728B52AA6E4}">
                <adec:decorative xmlns:adec="http://schemas.microsoft.com/office/drawing/2017/decorative" xmlns="" val="1"/>
              </a:ext>
            </a:extLst>
          </p:cNvPr>
          <p:cNvSpPr/>
          <p:nvPr/>
        </p:nvSpPr>
        <p:spPr>
          <a:xfrm>
            <a:off x="172635" y="4522906"/>
            <a:ext cx="929228" cy="929228"/>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8" name="Imagen 7">
            <a:extLst>
              <a:ext uri="{FF2B5EF4-FFF2-40B4-BE49-F238E27FC236}">
                <a16:creationId xmlns:a16="http://schemas.microsoft.com/office/drawing/2014/main" id="{249C24E5-AEAF-44E7-B2F8-531B026CF7D4}"/>
              </a:ext>
              <a:ext uri="{C183D7F6-B498-43B3-948B-1728B52AA6E4}">
                <adec:decorative xmlns:adec="http://schemas.microsoft.com/office/drawing/2017/decorative" xmlns="" val="1"/>
              </a:ext>
            </a:extLst>
          </p:cNvPr>
          <p:cNvPicPr>
            <a:picLocks noChangeAspect="1"/>
          </p:cNvPicPr>
          <p:nvPr/>
        </p:nvPicPr>
        <p:blipFill rotWithShape="1">
          <a:blip r:embed="rId3" cstate="hqprint">
            <a:grayscl/>
            <a:extLst>
              <a:ext uri="{28A0092B-C50C-407E-A947-70E740481C1C}">
                <a14:useLocalDpi xmlns:a14="http://schemas.microsoft.com/office/drawing/2010/main" val="0"/>
              </a:ext>
            </a:extLst>
          </a:blip>
          <a:srcRect r="-1"/>
          <a:stretch/>
        </p:blipFill>
        <p:spPr>
          <a:xfrm>
            <a:off x="9106967" y="0"/>
            <a:ext cx="3085031" cy="6858000"/>
          </a:xfrm>
          <a:prstGeom prst="rect">
            <a:avLst/>
          </a:prstGeom>
        </p:spPr>
      </p:pic>
      <p:sp>
        <p:nvSpPr>
          <p:cNvPr id="70" name="Forma libre: Forma 69">
            <a:extLst>
              <a:ext uri="{FF2B5EF4-FFF2-40B4-BE49-F238E27FC236}">
                <a16:creationId xmlns:a16="http://schemas.microsoft.com/office/drawing/2014/main" id="{2F53A894-128F-470D-A36D-330A5994E8C5}"/>
              </a:ext>
              <a:ext uri="{C183D7F6-B498-43B3-948B-1728B52AA6E4}">
                <adec:decorative xmlns:adec="http://schemas.microsoft.com/office/drawing/2017/decorative" xmlns="" val="1"/>
              </a:ext>
            </a:extLst>
          </p:cNvPr>
          <p:cNvSpPr/>
          <p:nvPr/>
        </p:nvSpPr>
        <p:spPr>
          <a:xfrm>
            <a:off x="7389386" y="5177132"/>
            <a:ext cx="3332296" cy="1680868"/>
          </a:xfrm>
          <a:custGeom>
            <a:avLst/>
            <a:gdLst>
              <a:gd name="connsiteX0" fmla="*/ 1666148 w 3332296"/>
              <a:gd name="connsiteY0" fmla="*/ 0 h 1680868"/>
              <a:gd name="connsiteX1" fmla="*/ 1863571 w 3332296"/>
              <a:gd name="connsiteY1" fmla="*/ 81776 h 1680868"/>
              <a:gd name="connsiteX2" fmla="*/ 3250521 w 3332296"/>
              <a:gd name="connsiteY2" fmla="*/ 1468726 h 1680868"/>
              <a:gd name="connsiteX3" fmla="*/ 3332296 w 3332296"/>
              <a:gd name="connsiteY3" fmla="*/ 1666149 h 1680868"/>
              <a:gd name="connsiteX4" fmla="*/ 3330886 w 3332296"/>
              <a:gd name="connsiteY4" fmla="*/ 1680868 h 1680868"/>
              <a:gd name="connsiteX5" fmla="*/ 1411 w 3332296"/>
              <a:gd name="connsiteY5" fmla="*/ 1680868 h 1680868"/>
              <a:gd name="connsiteX6" fmla="*/ 0 w 3332296"/>
              <a:gd name="connsiteY6" fmla="*/ 1666149 h 1680868"/>
              <a:gd name="connsiteX7" fmla="*/ 81775 w 3332296"/>
              <a:gd name="connsiteY7" fmla="*/ 1468726 h 1680868"/>
              <a:gd name="connsiteX8" fmla="*/ 1468725 w 3332296"/>
              <a:gd name="connsiteY8" fmla="*/ 81776 h 1680868"/>
              <a:gd name="connsiteX9" fmla="*/ 1666148 w 3332296"/>
              <a:gd name="connsiteY9" fmla="*/ 0 h 168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2296" h="1680868">
                <a:moveTo>
                  <a:pt x="1666148" y="0"/>
                </a:moveTo>
                <a:cubicBezTo>
                  <a:pt x="1737601" y="0"/>
                  <a:pt x="1809054" y="27259"/>
                  <a:pt x="1863571" y="81776"/>
                </a:cubicBezTo>
                <a:lnTo>
                  <a:pt x="3250521" y="1468726"/>
                </a:lnTo>
                <a:cubicBezTo>
                  <a:pt x="3305038" y="1523243"/>
                  <a:pt x="3332296" y="1594696"/>
                  <a:pt x="3332296" y="1666149"/>
                </a:cubicBezTo>
                <a:lnTo>
                  <a:pt x="3330886" y="1680868"/>
                </a:lnTo>
                <a:lnTo>
                  <a:pt x="1411" y="1680868"/>
                </a:lnTo>
                <a:lnTo>
                  <a:pt x="0" y="1666149"/>
                </a:lnTo>
                <a:cubicBezTo>
                  <a:pt x="0" y="1594696"/>
                  <a:pt x="27258" y="1523243"/>
                  <a:pt x="81775" y="1468726"/>
                </a:cubicBezTo>
                <a:lnTo>
                  <a:pt x="1468725" y="81776"/>
                </a:lnTo>
                <a:cubicBezTo>
                  <a:pt x="1523242" y="27259"/>
                  <a:pt x="1594695" y="0"/>
                  <a:pt x="1666148" y="0"/>
                </a:cubicBezTo>
                <a:close/>
              </a:path>
            </a:pathLst>
          </a:custGeom>
          <a:solidFill>
            <a:schemeClr val="tx1">
              <a:lumMod val="95000"/>
              <a:lumOff val="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6" name="Marcador de número de diapositiva 5"/>
          <p:cNvSpPr>
            <a:spLocks noGrp="1"/>
          </p:cNvSpPr>
          <p:nvPr>
            <p:ph type="sldNum" sz="quarter" idx="12"/>
          </p:nvPr>
        </p:nvSpPr>
        <p:spPr/>
        <p:txBody>
          <a:bodyPr rtlCol="0"/>
          <a:lstStyle/>
          <a:p>
            <a:pPr rtl="0"/>
            <a:fld id="{0FD50806-BABF-4915-9689-3B9956D1C75C}" type="slidenum">
              <a:rPr lang="es-ES" smtClean="0"/>
              <a:pPr rtl="0"/>
              <a:t>4</a:t>
            </a:fld>
            <a:endParaRPr lang="es-ES" dirty="0"/>
          </a:p>
        </p:txBody>
      </p:sp>
      <p:pic>
        <p:nvPicPr>
          <p:cNvPr id="5122" name="Picture 2" descr="Señal de médico del hospital de una cruz en un círculo | Icono Gratis">
            <a:extLst>
              <a:ext uri="{FF2B5EF4-FFF2-40B4-BE49-F238E27FC236}">
                <a16:creationId xmlns:a16="http://schemas.microsoft.com/office/drawing/2014/main" id="{3C87BC19-82E1-4D46-9E2D-4B8CD3D267ED}"/>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530" y="1261984"/>
            <a:ext cx="625295" cy="62529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íldora | Icono Gratis">
            <a:extLst>
              <a:ext uri="{FF2B5EF4-FFF2-40B4-BE49-F238E27FC236}">
                <a16:creationId xmlns:a16="http://schemas.microsoft.com/office/drawing/2014/main" id="{18A7B7DE-2012-450E-9887-32A563064D89}"/>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2502" y="4637276"/>
            <a:ext cx="640172" cy="64017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cono de ataúd - Descargar PNG/SVG transparente">
            <a:extLst>
              <a:ext uri="{FF2B5EF4-FFF2-40B4-BE49-F238E27FC236}">
                <a16:creationId xmlns:a16="http://schemas.microsoft.com/office/drawing/2014/main" id="{F36429A8-298E-49D2-8568-55EEED2730FE}"/>
              </a:ext>
            </a:extLst>
          </p:cNvPr>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5699" y="2843718"/>
            <a:ext cx="733778" cy="7337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Gráfico 3">
            <a:extLst>
              <a:ext uri="{FF2B5EF4-FFF2-40B4-BE49-F238E27FC236}">
                <a16:creationId xmlns:a16="http://schemas.microsoft.com/office/drawing/2014/main" id="{26A1CB46-E297-4512-9E91-6DD4BEE2B758}"/>
              </a:ext>
            </a:extLst>
          </p:cNvPr>
          <p:cNvGraphicFramePr/>
          <p:nvPr/>
        </p:nvGraphicFramePr>
        <p:xfrm>
          <a:off x="2032000" y="719666"/>
          <a:ext cx="7160653" cy="5418667"/>
        </p:xfrm>
        <a:graphic>
          <a:graphicData uri="http://schemas.openxmlformats.org/drawingml/2006/chart">
            <c:chart xmlns:c="http://schemas.openxmlformats.org/drawingml/2006/chart" xmlns:r="http://schemas.openxmlformats.org/officeDocument/2006/relationships" r:id="rId7"/>
          </a:graphicData>
        </a:graphic>
      </p:graphicFrame>
      <p:sp>
        <p:nvSpPr>
          <p:cNvPr id="36" name="35 CuadroTexto"/>
          <p:cNvSpPr txBox="1"/>
          <p:nvPr/>
        </p:nvSpPr>
        <p:spPr>
          <a:xfrm>
            <a:off x="3062177" y="1286541"/>
            <a:ext cx="723014" cy="276999"/>
          </a:xfrm>
          <a:prstGeom prst="rect">
            <a:avLst/>
          </a:prstGeom>
          <a:noFill/>
        </p:spPr>
        <p:txBody>
          <a:bodyPr wrap="square" rtlCol="0">
            <a:spAutoFit/>
          </a:bodyPr>
          <a:lstStyle/>
          <a:p>
            <a:r>
              <a:rPr lang="es-ES" sz="1200" dirty="0"/>
              <a:t> 3</a:t>
            </a:r>
          </a:p>
        </p:txBody>
      </p:sp>
      <p:sp>
        <p:nvSpPr>
          <p:cNvPr id="37" name="36 CuadroTexto"/>
          <p:cNvSpPr txBox="1"/>
          <p:nvPr/>
        </p:nvSpPr>
        <p:spPr>
          <a:xfrm>
            <a:off x="3661144" y="1151861"/>
            <a:ext cx="723014" cy="276999"/>
          </a:xfrm>
          <a:prstGeom prst="rect">
            <a:avLst/>
          </a:prstGeom>
          <a:noFill/>
        </p:spPr>
        <p:txBody>
          <a:bodyPr wrap="square" rtlCol="0">
            <a:spAutoFit/>
          </a:bodyPr>
          <a:lstStyle/>
          <a:p>
            <a:r>
              <a:rPr lang="es-ES" sz="1200" dirty="0"/>
              <a:t> 120</a:t>
            </a:r>
          </a:p>
        </p:txBody>
      </p:sp>
      <p:sp>
        <p:nvSpPr>
          <p:cNvPr id="38" name="37 CuadroTexto"/>
          <p:cNvSpPr txBox="1"/>
          <p:nvPr/>
        </p:nvSpPr>
        <p:spPr>
          <a:xfrm>
            <a:off x="8491869" y="942754"/>
            <a:ext cx="723014" cy="276999"/>
          </a:xfrm>
          <a:prstGeom prst="rect">
            <a:avLst/>
          </a:prstGeom>
          <a:noFill/>
        </p:spPr>
        <p:txBody>
          <a:bodyPr wrap="square" rtlCol="0">
            <a:spAutoFit/>
          </a:bodyPr>
          <a:lstStyle/>
          <a:p>
            <a:r>
              <a:rPr lang="es-ES" sz="1200" dirty="0"/>
              <a:t>3163</a:t>
            </a:r>
          </a:p>
        </p:txBody>
      </p:sp>
      <p:sp>
        <p:nvSpPr>
          <p:cNvPr id="39" name="38 CuadroTexto"/>
          <p:cNvSpPr txBox="1"/>
          <p:nvPr/>
        </p:nvSpPr>
        <p:spPr>
          <a:xfrm>
            <a:off x="3019647" y="2105248"/>
            <a:ext cx="723014" cy="276999"/>
          </a:xfrm>
          <a:prstGeom prst="rect">
            <a:avLst/>
          </a:prstGeom>
          <a:noFill/>
        </p:spPr>
        <p:txBody>
          <a:bodyPr wrap="square" rtlCol="0">
            <a:spAutoFit/>
          </a:bodyPr>
          <a:lstStyle/>
          <a:p>
            <a:r>
              <a:rPr lang="es-ES" sz="1200" dirty="0"/>
              <a:t>1</a:t>
            </a:r>
          </a:p>
        </p:txBody>
      </p:sp>
      <p:sp>
        <p:nvSpPr>
          <p:cNvPr id="40" name="39 CuadroTexto"/>
          <p:cNvSpPr txBox="1"/>
          <p:nvPr/>
        </p:nvSpPr>
        <p:spPr>
          <a:xfrm>
            <a:off x="3235842" y="1906773"/>
            <a:ext cx="723014" cy="276999"/>
          </a:xfrm>
          <a:prstGeom prst="rect">
            <a:avLst/>
          </a:prstGeom>
          <a:noFill/>
        </p:spPr>
        <p:txBody>
          <a:bodyPr wrap="square" rtlCol="0">
            <a:spAutoFit/>
          </a:bodyPr>
          <a:lstStyle/>
          <a:p>
            <a:r>
              <a:rPr lang="es-ES" sz="1200" dirty="0"/>
              <a:t> 2</a:t>
            </a:r>
          </a:p>
        </p:txBody>
      </p:sp>
      <p:sp>
        <p:nvSpPr>
          <p:cNvPr id="41" name="40 CuadroTexto"/>
          <p:cNvSpPr txBox="1"/>
          <p:nvPr/>
        </p:nvSpPr>
        <p:spPr>
          <a:xfrm>
            <a:off x="4557824" y="1750829"/>
            <a:ext cx="723014" cy="276999"/>
          </a:xfrm>
          <a:prstGeom prst="rect">
            <a:avLst/>
          </a:prstGeom>
          <a:noFill/>
        </p:spPr>
        <p:txBody>
          <a:bodyPr wrap="square" rtlCol="0">
            <a:spAutoFit/>
          </a:bodyPr>
          <a:lstStyle/>
          <a:p>
            <a:r>
              <a:rPr lang="es-ES" sz="1200" dirty="0"/>
              <a:t> 46</a:t>
            </a:r>
          </a:p>
        </p:txBody>
      </p:sp>
      <p:sp>
        <p:nvSpPr>
          <p:cNvPr id="42" name="41 CuadroTexto"/>
          <p:cNvSpPr txBox="1"/>
          <p:nvPr/>
        </p:nvSpPr>
        <p:spPr>
          <a:xfrm>
            <a:off x="3115343" y="2881425"/>
            <a:ext cx="723014" cy="276999"/>
          </a:xfrm>
          <a:prstGeom prst="rect">
            <a:avLst/>
          </a:prstGeom>
          <a:noFill/>
        </p:spPr>
        <p:txBody>
          <a:bodyPr wrap="square" rtlCol="0">
            <a:spAutoFit/>
          </a:bodyPr>
          <a:lstStyle/>
          <a:p>
            <a:r>
              <a:rPr lang="es-ES" sz="1200" dirty="0"/>
              <a:t>4</a:t>
            </a:r>
          </a:p>
        </p:txBody>
      </p:sp>
      <p:sp>
        <p:nvSpPr>
          <p:cNvPr id="43" name="42 CuadroTexto"/>
          <p:cNvSpPr txBox="1"/>
          <p:nvPr/>
        </p:nvSpPr>
        <p:spPr>
          <a:xfrm>
            <a:off x="3086986" y="2736112"/>
            <a:ext cx="723014" cy="276999"/>
          </a:xfrm>
          <a:prstGeom prst="rect">
            <a:avLst/>
          </a:prstGeom>
          <a:noFill/>
        </p:spPr>
        <p:txBody>
          <a:bodyPr wrap="square" rtlCol="0">
            <a:spAutoFit/>
          </a:bodyPr>
          <a:lstStyle/>
          <a:p>
            <a:r>
              <a:rPr lang="es-ES" sz="1200" dirty="0"/>
              <a:t> 1</a:t>
            </a:r>
          </a:p>
        </p:txBody>
      </p:sp>
      <p:sp>
        <p:nvSpPr>
          <p:cNvPr id="44" name="43 CuadroTexto"/>
          <p:cNvSpPr txBox="1"/>
          <p:nvPr/>
        </p:nvSpPr>
        <p:spPr>
          <a:xfrm>
            <a:off x="4781107" y="2537638"/>
            <a:ext cx="723014" cy="276999"/>
          </a:xfrm>
          <a:prstGeom prst="rect">
            <a:avLst/>
          </a:prstGeom>
          <a:noFill/>
        </p:spPr>
        <p:txBody>
          <a:bodyPr wrap="square" rtlCol="0">
            <a:spAutoFit/>
          </a:bodyPr>
          <a:lstStyle/>
          <a:p>
            <a:r>
              <a:rPr lang="es-ES" sz="1200" dirty="0"/>
              <a:t> 50</a:t>
            </a:r>
          </a:p>
        </p:txBody>
      </p:sp>
      <p:sp>
        <p:nvSpPr>
          <p:cNvPr id="45" name="44 CuadroTexto"/>
          <p:cNvSpPr txBox="1"/>
          <p:nvPr/>
        </p:nvSpPr>
        <p:spPr>
          <a:xfrm>
            <a:off x="3125972" y="3710764"/>
            <a:ext cx="723014" cy="276999"/>
          </a:xfrm>
          <a:prstGeom prst="rect">
            <a:avLst/>
          </a:prstGeom>
          <a:noFill/>
        </p:spPr>
        <p:txBody>
          <a:bodyPr wrap="square" rtlCol="0">
            <a:spAutoFit/>
          </a:bodyPr>
          <a:lstStyle/>
          <a:p>
            <a:r>
              <a:rPr lang="es-ES" sz="1200" dirty="0"/>
              <a:t>3</a:t>
            </a:r>
          </a:p>
        </p:txBody>
      </p:sp>
      <p:sp>
        <p:nvSpPr>
          <p:cNvPr id="46" name="45 CuadroTexto"/>
          <p:cNvSpPr txBox="1"/>
          <p:nvPr/>
        </p:nvSpPr>
        <p:spPr>
          <a:xfrm>
            <a:off x="3118884" y="3512290"/>
            <a:ext cx="723014" cy="276999"/>
          </a:xfrm>
          <a:prstGeom prst="rect">
            <a:avLst/>
          </a:prstGeom>
          <a:noFill/>
        </p:spPr>
        <p:txBody>
          <a:bodyPr wrap="square" rtlCol="0">
            <a:spAutoFit/>
          </a:bodyPr>
          <a:lstStyle/>
          <a:p>
            <a:r>
              <a:rPr lang="es-ES" sz="1200" dirty="0"/>
              <a:t>55</a:t>
            </a:r>
          </a:p>
        </p:txBody>
      </p:sp>
      <p:sp>
        <p:nvSpPr>
          <p:cNvPr id="47" name="46 CuadroTexto"/>
          <p:cNvSpPr txBox="1"/>
          <p:nvPr/>
        </p:nvSpPr>
        <p:spPr>
          <a:xfrm>
            <a:off x="3366977" y="3335079"/>
            <a:ext cx="723014" cy="276999"/>
          </a:xfrm>
          <a:prstGeom prst="rect">
            <a:avLst/>
          </a:prstGeom>
          <a:noFill/>
        </p:spPr>
        <p:txBody>
          <a:bodyPr wrap="square" rtlCol="0">
            <a:spAutoFit/>
          </a:bodyPr>
          <a:lstStyle/>
          <a:p>
            <a:r>
              <a:rPr lang="es-ES" sz="1200" dirty="0"/>
              <a:t>222</a:t>
            </a:r>
          </a:p>
        </p:txBody>
      </p:sp>
      <p:sp>
        <p:nvSpPr>
          <p:cNvPr id="48" name="47 CuadroTexto"/>
          <p:cNvSpPr txBox="1"/>
          <p:nvPr/>
        </p:nvSpPr>
        <p:spPr>
          <a:xfrm>
            <a:off x="3051544" y="5305647"/>
            <a:ext cx="723014" cy="276999"/>
          </a:xfrm>
          <a:prstGeom prst="rect">
            <a:avLst/>
          </a:prstGeom>
          <a:noFill/>
        </p:spPr>
        <p:txBody>
          <a:bodyPr wrap="square" rtlCol="0">
            <a:spAutoFit/>
          </a:bodyPr>
          <a:lstStyle/>
          <a:p>
            <a:r>
              <a:rPr lang="es-ES" sz="1200" dirty="0"/>
              <a:t>2</a:t>
            </a:r>
          </a:p>
        </p:txBody>
      </p:sp>
      <p:sp>
        <p:nvSpPr>
          <p:cNvPr id="49" name="48 CuadroTexto"/>
          <p:cNvSpPr txBox="1"/>
          <p:nvPr/>
        </p:nvSpPr>
        <p:spPr>
          <a:xfrm>
            <a:off x="3363433" y="5128440"/>
            <a:ext cx="723014" cy="276999"/>
          </a:xfrm>
          <a:prstGeom prst="rect">
            <a:avLst/>
          </a:prstGeom>
          <a:noFill/>
        </p:spPr>
        <p:txBody>
          <a:bodyPr wrap="square" rtlCol="0">
            <a:spAutoFit/>
          </a:bodyPr>
          <a:lstStyle/>
          <a:p>
            <a:r>
              <a:rPr lang="es-ES" sz="1200" dirty="0"/>
              <a:t> 14</a:t>
            </a:r>
          </a:p>
        </p:txBody>
      </p:sp>
      <p:sp>
        <p:nvSpPr>
          <p:cNvPr id="50" name="49 CuadroTexto"/>
          <p:cNvSpPr txBox="1"/>
          <p:nvPr/>
        </p:nvSpPr>
        <p:spPr>
          <a:xfrm>
            <a:off x="7003319" y="4961861"/>
            <a:ext cx="723014" cy="276999"/>
          </a:xfrm>
          <a:prstGeom prst="rect">
            <a:avLst/>
          </a:prstGeom>
          <a:noFill/>
        </p:spPr>
        <p:txBody>
          <a:bodyPr wrap="square" rtlCol="0">
            <a:spAutoFit/>
          </a:bodyPr>
          <a:lstStyle/>
          <a:p>
            <a:r>
              <a:rPr lang="es-ES" sz="1200" dirty="0"/>
              <a:t>786</a:t>
            </a:r>
          </a:p>
        </p:txBody>
      </p:sp>
      <p:pic>
        <p:nvPicPr>
          <p:cNvPr id="51" name="Imagen 50">
            <a:extLst>
              <a:ext uri="{FF2B5EF4-FFF2-40B4-BE49-F238E27FC236}">
                <a16:creationId xmlns:a16="http://schemas.microsoft.com/office/drawing/2014/main" id="{CA46DFE2-CB87-4BFA-A034-FE064EC8EB2C}"/>
              </a:ext>
            </a:extLst>
          </p:cNvPr>
          <p:cNvPicPr>
            <a:picLocks noChangeAspect="1"/>
          </p:cNvPicPr>
          <p:nvPr/>
        </p:nvPicPr>
        <p:blipFill>
          <a:blip r:embed="rId8" cstate="print"/>
          <a:stretch>
            <a:fillRect/>
          </a:stretch>
        </p:blipFill>
        <p:spPr>
          <a:xfrm>
            <a:off x="9136349" y="-26363"/>
            <a:ext cx="3068609" cy="6857999"/>
          </a:xfrm>
          <a:prstGeom prst="rect">
            <a:avLst/>
          </a:prstGeom>
        </p:spPr>
      </p:pic>
      <p:pic>
        <p:nvPicPr>
          <p:cNvPr id="72" name="Marcador de posición de imagen 23">
            <a:extLst>
              <a:ext uri="{FF2B5EF4-FFF2-40B4-BE49-F238E27FC236}">
                <a16:creationId xmlns:a16="http://schemas.microsoft.com/office/drawing/2014/main" id="{B1A8B529-8EC9-4B78-B21D-0E8325CAC404}"/>
              </a:ext>
              <a:ext uri="{C183D7F6-B498-43B3-948B-1728B52AA6E4}">
                <adec:decorative xmlns:adec="http://schemas.microsoft.com/office/drawing/2017/decorative" xmlns="" val="1"/>
              </a:ext>
            </a:extLst>
          </p:cNvPr>
          <p:cNvPicPr>
            <a:picLocks noChangeAspect="1"/>
          </p:cNvPicPr>
          <p:nvPr/>
        </p:nvPicPr>
        <p:blipFill rotWithShape="1">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l="-16501" t="-5000" r="-16501" b="-5000"/>
          <a:stretch/>
        </p:blipFill>
        <p:spPr>
          <a:xfrm>
            <a:off x="10878559" y="77217"/>
            <a:ext cx="1329864" cy="1099888"/>
          </a:xfrm>
          <a:prstGeom prst="rect">
            <a:avLst/>
          </a:prstGeom>
        </p:spPr>
      </p:pic>
      <p:sp>
        <p:nvSpPr>
          <p:cNvPr id="60" name="Forma libre: Forma 59">
            <a:extLst>
              <a:ext uri="{FF2B5EF4-FFF2-40B4-BE49-F238E27FC236}">
                <a16:creationId xmlns:a16="http://schemas.microsoft.com/office/drawing/2014/main" id="{8AFA9225-189E-46DC-BDA1-C08D56D0BD92}"/>
              </a:ext>
              <a:ext uri="{C183D7F6-B498-43B3-948B-1728B52AA6E4}">
                <adec:decorative xmlns:adec="http://schemas.microsoft.com/office/drawing/2017/decorative" xmlns="" val="1"/>
              </a:ext>
            </a:extLst>
          </p:cNvPr>
          <p:cNvSpPr/>
          <p:nvPr/>
        </p:nvSpPr>
        <p:spPr>
          <a:xfrm>
            <a:off x="10453729" y="41234"/>
            <a:ext cx="1685503"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58" name="Grupo 57">
            <a:extLst>
              <a:ext uri="{FF2B5EF4-FFF2-40B4-BE49-F238E27FC236}">
                <a16:creationId xmlns:a16="http://schemas.microsoft.com/office/drawing/2014/main" id="{0B53C114-CB63-41F6-A5C6-8C207D3C5EA8}"/>
              </a:ext>
              <a:ext uri="{C183D7F6-B498-43B3-948B-1728B52AA6E4}">
                <adec:decorative xmlns:adec="http://schemas.microsoft.com/office/drawing/2017/decorative" xmlns="" val="1"/>
              </a:ext>
            </a:extLst>
          </p:cNvPr>
          <p:cNvGrpSpPr/>
          <p:nvPr/>
        </p:nvGrpSpPr>
        <p:grpSpPr>
          <a:xfrm>
            <a:off x="9635355" y="1827402"/>
            <a:ext cx="2113939" cy="2978318"/>
            <a:chOff x="8088085" y="1860738"/>
            <a:chExt cx="3302000" cy="3235128"/>
          </a:xfrm>
        </p:grpSpPr>
        <p:cxnSp>
          <p:nvCxnSpPr>
            <p:cNvPr id="56" name="Conector recto 55">
              <a:extLst>
                <a:ext uri="{FF2B5EF4-FFF2-40B4-BE49-F238E27FC236}">
                  <a16:creationId xmlns:a16="http://schemas.microsoft.com/office/drawing/2014/main" id="{33D23131-A48A-491A-AD96-201010235D83}"/>
                </a:ext>
              </a:extLst>
            </p:cNvPr>
            <p:cNvCxnSpPr/>
            <p:nvPr/>
          </p:nvCxnSpPr>
          <p:spPr>
            <a:xfrm>
              <a:off x="8088085" y="1860738"/>
              <a:ext cx="330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Conector recto 56">
              <a:extLst>
                <a:ext uri="{FF2B5EF4-FFF2-40B4-BE49-F238E27FC236}">
                  <a16:creationId xmlns:a16="http://schemas.microsoft.com/office/drawing/2014/main" id="{9C96BDEF-9902-4BA3-B5E7-230F802445FC}"/>
                </a:ext>
              </a:extLst>
            </p:cNvPr>
            <p:cNvCxnSpPr/>
            <p:nvPr/>
          </p:nvCxnSpPr>
          <p:spPr>
            <a:xfrm>
              <a:off x="8088085" y="5095866"/>
              <a:ext cx="330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2" name="CuadroTexto 51">
            <a:extLst>
              <a:ext uri="{FF2B5EF4-FFF2-40B4-BE49-F238E27FC236}">
                <a16:creationId xmlns:a16="http://schemas.microsoft.com/office/drawing/2014/main" id="{E47FA3A3-B9C4-4E4B-9267-D88116014CFB}"/>
              </a:ext>
            </a:extLst>
          </p:cNvPr>
          <p:cNvSpPr txBox="1"/>
          <p:nvPr/>
        </p:nvSpPr>
        <p:spPr>
          <a:xfrm>
            <a:off x="9677559" y="2331804"/>
            <a:ext cx="2170126" cy="1815882"/>
          </a:xfrm>
          <a:prstGeom prst="rect">
            <a:avLst/>
          </a:prstGeom>
          <a:noFill/>
        </p:spPr>
        <p:txBody>
          <a:bodyPr wrap="square" rtlCol="0">
            <a:spAutoFit/>
          </a:bodyPr>
          <a:lstStyle/>
          <a:p>
            <a:pPr algn="ctr"/>
            <a:r>
              <a:rPr lang="en-US" sz="1600" dirty="0">
                <a:solidFill>
                  <a:schemeClr val="bg1">
                    <a:lumMod val="85000"/>
                  </a:schemeClr>
                </a:solidFill>
              </a:rPr>
              <a:t>Being Brazil the most affected country so far, where numbers exceeded more than </a:t>
            </a:r>
            <a:r>
              <a:rPr lang="en-US" sz="1600" b="1" dirty="0">
                <a:solidFill>
                  <a:srgbClr val="00B050"/>
                </a:solidFill>
              </a:rPr>
              <a:t>8.000</a:t>
            </a:r>
            <a:r>
              <a:rPr lang="en-US" sz="1600" dirty="0">
                <a:solidFill>
                  <a:schemeClr val="bg1">
                    <a:lumMod val="85000"/>
                  </a:schemeClr>
                </a:solidFill>
              </a:rPr>
              <a:t> people infected and at least </a:t>
            </a:r>
            <a:r>
              <a:rPr lang="en-US" sz="1600" b="1" dirty="0">
                <a:solidFill>
                  <a:srgbClr val="C00000"/>
                </a:solidFill>
                <a:effectLst>
                  <a:outerShdw blurRad="38100" dist="38100" dir="2700000" algn="tl">
                    <a:srgbClr val="000000">
                      <a:alpha val="43137"/>
                    </a:srgbClr>
                  </a:outerShdw>
                </a:effectLst>
              </a:rPr>
              <a:t>343</a:t>
            </a:r>
            <a:r>
              <a:rPr lang="en-US" sz="1600" dirty="0">
                <a:solidFill>
                  <a:schemeClr val="bg1">
                    <a:lumMod val="85000"/>
                  </a:schemeClr>
                </a:solidFill>
              </a:rPr>
              <a:t> deaths.</a:t>
            </a:r>
          </a:p>
        </p:txBody>
      </p:sp>
      <p:pic>
        <p:nvPicPr>
          <p:cNvPr id="53" name="Picture 2" descr="Lataxnet">
            <a:extLst>
              <a:ext uri="{FF2B5EF4-FFF2-40B4-BE49-F238E27FC236}">
                <a16:creationId xmlns:a16="http://schemas.microsoft.com/office/drawing/2014/main" id="{165F6209-D8C5-4B4D-AC89-2749D2D67E65}"/>
              </a:ext>
            </a:extLst>
          </p:cNvPr>
          <p:cNvPicPr>
            <a:picLocks noChangeAspect="1" noChangeArrowheads="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9436876" y="5919999"/>
            <a:ext cx="2633299" cy="822906"/>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55" name="Imagen 54" descr="Imagen que contiene dibujo, plato&#10;&#10;Descripción generada automáticamente">
            <a:extLst>
              <a:ext uri="{FF2B5EF4-FFF2-40B4-BE49-F238E27FC236}">
                <a16:creationId xmlns:a16="http://schemas.microsoft.com/office/drawing/2014/main" id="{1AA1EE66-332A-4C7C-ACBA-E7165164C5AB}"/>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3543" y="6102208"/>
            <a:ext cx="1133210" cy="351106"/>
          </a:xfrm>
          <a:prstGeom prst="rect">
            <a:avLst/>
          </a:prstGeom>
        </p:spPr>
      </p:pic>
    </p:spTree>
    <p:extLst>
      <p:ext uri="{BB962C8B-B14F-4D97-AF65-F5344CB8AC3E}">
        <p14:creationId xmlns:p14="http://schemas.microsoft.com/office/powerpoint/2010/main" val="39654005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0"/>
            <a:ext cx="12192000" cy="2095415"/>
          </a:xfrm>
          <a:prstGeom prst="rect">
            <a:avLst/>
          </a:prstGeom>
        </p:spPr>
      </p:pic>
      <p:sp>
        <p:nvSpPr>
          <p:cNvPr id="221" name="Forma libre: Forma 59">
            <a:extLst>
              <a:ext uri="{FF2B5EF4-FFF2-40B4-BE49-F238E27FC236}">
                <a16:creationId xmlns:a16="http://schemas.microsoft.com/office/drawing/2014/main" id="{A648CB2B-1F77-4D6F-8854-B234E0DF9821}"/>
              </a:ext>
              <a:ext uri="{C183D7F6-B498-43B3-948B-1728B52AA6E4}">
                <adec:decorative xmlns:adec="http://schemas.microsoft.com/office/drawing/2017/decorative" xmlns="" val="1"/>
              </a:ext>
            </a:extLst>
          </p:cNvPr>
          <p:cNvSpPr/>
          <p:nvPr/>
        </p:nvSpPr>
        <p:spPr>
          <a:xfrm>
            <a:off x="9108143" y="-6892"/>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7" name="objeto 5" descr="Rectángulo beige">
            <a:extLst>
              <a:ext uri="{FF2B5EF4-FFF2-40B4-BE49-F238E27FC236}">
                <a16:creationId xmlns:a16="http://schemas.microsoft.com/office/drawing/2014/main" id="{3843DB7B-7620-4E34-B330-3C763DB9BCF2}"/>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sp>
        <p:nvSpPr>
          <p:cNvPr id="35" name="Título 2">
            <a:extLst>
              <a:ext uri="{FF2B5EF4-FFF2-40B4-BE49-F238E27FC236}">
                <a16:creationId xmlns:a16="http://schemas.microsoft.com/office/drawing/2014/main" id="{4FA5ED09-4AD4-40D9-B5AA-AD020217D378}"/>
              </a:ext>
            </a:extLst>
          </p:cNvPr>
          <p:cNvSpPr>
            <a:spLocks noGrp="1"/>
          </p:cNvSpPr>
          <p:nvPr>
            <p:ph type="title"/>
          </p:nvPr>
        </p:nvSpPr>
        <p:spPr>
          <a:xfrm>
            <a:off x="2225813" y="-7318"/>
            <a:ext cx="3349070" cy="1325563"/>
          </a:xfrm>
        </p:spPr>
        <p:txBody>
          <a:bodyPr rtlCol="0"/>
          <a:lstStyle/>
          <a:p>
            <a:pPr rtl="0"/>
            <a:r>
              <a:rPr lang="es-ES" dirty="0">
                <a:solidFill>
                  <a:schemeClr val="bg1"/>
                </a:solidFill>
              </a:rPr>
              <a:t>VENEZUELA</a:t>
            </a:r>
          </a:p>
        </p:txBody>
      </p:sp>
      <p:pic>
        <p:nvPicPr>
          <p:cNvPr id="39" name="15 Imagen">
            <a:extLst>
              <a:ext uri="{FF2B5EF4-FFF2-40B4-BE49-F238E27FC236}">
                <a16:creationId xmlns:a16="http://schemas.microsoft.com/office/drawing/2014/main" id="{3D2AECFF-1D65-4DBD-89FE-7C27A29E6FC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2653" y="108453"/>
            <a:ext cx="1200992" cy="815290"/>
          </a:xfrm>
          <a:prstGeom prst="ellipse">
            <a:avLst/>
          </a:prstGeom>
          <a:ln>
            <a:noFill/>
          </a:ln>
          <a:effectLst>
            <a:softEdge rad="50800"/>
          </a:effectLst>
        </p:spPr>
      </p:pic>
      <p:grpSp>
        <p:nvGrpSpPr>
          <p:cNvPr id="88" name="Grupo 87">
            <a:extLst>
              <a:ext uri="{FF2B5EF4-FFF2-40B4-BE49-F238E27FC236}">
                <a16:creationId xmlns:a16="http://schemas.microsoft.com/office/drawing/2014/main" id="{4E00CA0C-3D05-419D-ABAA-F14AFEB28432}"/>
              </a:ext>
              <a:ext uri="{C183D7F6-B498-43B3-948B-1728B52AA6E4}">
                <adec:decorative xmlns:adec="http://schemas.microsoft.com/office/drawing/2017/decorative" xmlns="" val="1"/>
              </a:ext>
            </a:extLst>
          </p:cNvPr>
          <p:cNvGrpSpPr/>
          <p:nvPr/>
        </p:nvGrpSpPr>
        <p:grpSpPr>
          <a:xfrm>
            <a:off x="4448444" y="1641351"/>
            <a:ext cx="3419021" cy="3878153"/>
            <a:chOff x="304800" y="1577182"/>
            <a:chExt cx="3419021" cy="1828016"/>
          </a:xfrm>
          <a:effectLst>
            <a:outerShdw blurRad="50800" dist="38100" dir="5400000" algn="t" rotWithShape="0">
              <a:prstClr val="black">
                <a:alpha val="20000"/>
              </a:prstClr>
            </a:outerShdw>
          </a:effectLst>
        </p:grpSpPr>
        <p:sp>
          <p:nvSpPr>
            <p:cNvPr id="90" name="Rectángulo 89">
              <a:extLst>
                <a:ext uri="{FF2B5EF4-FFF2-40B4-BE49-F238E27FC236}">
                  <a16:creationId xmlns:a16="http://schemas.microsoft.com/office/drawing/2014/main" id="{4606214F-F5E9-4E62-9BB2-D021E6A4F878}"/>
                </a:ext>
              </a:extLst>
            </p:cNvPr>
            <p:cNvSpPr/>
            <p:nvPr/>
          </p:nvSpPr>
          <p:spPr>
            <a:xfrm>
              <a:off x="304800" y="1577182"/>
              <a:ext cx="3419021" cy="28391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91" name="Rectángulo 90">
              <a:extLst>
                <a:ext uri="{FF2B5EF4-FFF2-40B4-BE49-F238E27FC236}">
                  <a16:creationId xmlns:a16="http://schemas.microsoft.com/office/drawing/2014/main" id="{D0D077E0-88E3-4888-AE74-AC9BFD3F6D59}"/>
                </a:ext>
              </a:extLst>
            </p:cNvPr>
            <p:cNvSpPr/>
            <p:nvPr/>
          </p:nvSpPr>
          <p:spPr>
            <a:xfrm>
              <a:off x="304800" y="1869703"/>
              <a:ext cx="3419021" cy="1535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92" name="Elipse 91">
            <a:extLst>
              <a:ext uri="{FF2B5EF4-FFF2-40B4-BE49-F238E27FC236}">
                <a16:creationId xmlns:a16="http://schemas.microsoft.com/office/drawing/2014/main" id="{262B73B0-813E-4B55-8983-20FF7C56494E}"/>
              </a:ext>
              <a:ext uri="{C183D7F6-B498-43B3-948B-1728B52AA6E4}">
                <adec:decorative xmlns:adec="http://schemas.microsoft.com/office/drawing/2017/decorative" xmlns="" val="1"/>
              </a:ext>
            </a:extLst>
          </p:cNvPr>
          <p:cNvSpPr/>
          <p:nvPr/>
        </p:nvSpPr>
        <p:spPr>
          <a:xfrm>
            <a:off x="5829342" y="1338497"/>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93" name="Rectángulo 92">
            <a:extLst>
              <a:ext uri="{FF2B5EF4-FFF2-40B4-BE49-F238E27FC236}">
                <a16:creationId xmlns:a16="http://schemas.microsoft.com/office/drawing/2014/main" id="{35A310F8-AF4E-4B35-A0A7-A0B9427BF925}"/>
              </a:ext>
            </a:extLst>
          </p:cNvPr>
          <p:cNvSpPr/>
          <p:nvPr/>
        </p:nvSpPr>
        <p:spPr>
          <a:xfrm>
            <a:off x="464064" y="1641349"/>
            <a:ext cx="3419021" cy="65722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94" name="Elipse 93">
            <a:extLst>
              <a:ext uri="{FF2B5EF4-FFF2-40B4-BE49-F238E27FC236}">
                <a16:creationId xmlns:a16="http://schemas.microsoft.com/office/drawing/2014/main" id="{0624C483-2DEB-4836-825F-8A2873151378}"/>
              </a:ext>
              <a:ext uri="{C183D7F6-B498-43B3-948B-1728B52AA6E4}">
                <adec:decorative xmlns:adec="http://schemas.microsoft.com/office/drawing/2017/decorative" xmlns="" val="1"/>
              </a:ext>
            </a:extLst>
          </p:cNvPr>
          <p:cNvSpPr/>
          <p:nvPr/>
        </p:nvSpPr>
        <p:spPr>
          <a:xfrm>
            <a:off x="1844962" y="1338497"/>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96" name="Forma libre 5" descr="icono de flechas">
            <a:extLst>
              <a:ext uri="{FF2B5EF4-FFF2-40B4-BE49-F238E27FC236}">
                <a16:creationId xmlns:a16="http://schemas.microsoft.com/office/drawing/2014/main" id="{D4B9C09A-498C-4E40-9CD4-11B75A9891C1}"/>
              </a:ext>
            </a:extLst>
          </p:cNvPr>
          <p:cNvSpPr>
            <a:spLocks noChangeAspect="1" noEditPoints="1"/>
          </p:cNvSpPr>
          <p:nvPr/>
        </p:nvSpPr>
        <p:spPr bwMode="auto">
          <a:xfrm rot="10800000">
            <a:off x="5950729" y="1425485"/>
            <a:ext cx="465507" cy="50400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a:effectLst>
            <a:softEdge rad="0"/>
          </a:effectLst>
        </p:spPr>
        <p:txBody>
          <a:bodyPr vert="horz" wrap="square" lIns="91440" tIns="45720" rIns="91440" bIns="45720" numCol="1" rtlCol="0" anchor="t" anchorCtr="0" compatLnSpc="1">
            <a:prstTxWarp prst="textNoShape">
              <a:avLst/>
            </a:prstTxWarp>
          </a:bodyPr>
          <a:lstStyle/>
          <a:p>
            <a:pPr rtl="0"/>
            <a:endParaRPr lang="es-ES" dirty="0"/>
          </a:p>
        </p:txBody>
      </p:sp>
      <p:pic>
        <p:nvPicPr>
          <p:cNvPr id="97" name="Picture 4" descr="billete de dinero en dólares en una mano - Iconos gratis de comercio">
            <a:extLst>
              <a:ext uri="{FF2B5EF4-FFF2-40B4-BE49-F238E27FC236}">
                <a16:creationId xmlns:a16="http://schemas.microsoft.com/office/drawing/2014/main" id="{EC103E42-6B19-4C87-96AF-73313B78E24D}"/>
              </a:ext>
            </a:extLst>
          </p:cNvPr>
          <p:cNvPicPr>
            <a:picLocks noChangeAspect="1" noChangeArrowheads="1"/>
          </p:cNvPicPr>
          <p:nvPr/>
        </p:nvPicPr>
        <p:blipFill>
          <a:blip r:embed="rId6"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19803" y="141544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98" name="Rectángulo 97">
            <a:extLst>
              <a:ext uri="{FF2B5EF4-FFF2-40B4-BE49-F238E27FC236}">
                <a16:creationId xmlns:a16="http://schemas.microsoft.com/office/drawing/2014/main" id="{C711E4F4-3696-465E-87FF-6183ED88E07F}"/>
              </a:ext>
            </a:extLst>
          </p:cNvPr>
          <p:cNvSpPr/>
          <p:nvPr/>
        </p:nvSpPr>
        <p:spPr>
          <a:xfrm>
            <a:off x="464064" y="2277881"/>
            <a:ext cx="3419021" cy="3818162"/>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99" name="CuadroTexto 98">
            <a:extLst>
              <a:ext uri="{FF2B5EF4-FFF2-40B4-BE49-F238E27FC236}">
                <a16:creationId xmlns:a16="http://schemas.microsoft.com/office/drawing/2014/main" id="{42B5EE8E-A7A4-4F6B-8ADC-05418CAD140F}"/>
              </a:ext>
            </a:extLst>
          </p:cNvPr>
          <p:cNvSpPr txBox="1"/>
          <p:nvPr/>
        </p:nvSpPr>
        <p:spPr>
          <a:xfrm>
            <a:off x="4404465" y="2431963"/>
            <a:ext cx="3464024" cy="1446550"/>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For those taxpayers (natural persons) with incomes less than three (3) minimum wages and benefited with the tax holidays that have declared and paid the Income Tax, the amount paid for the territorial source tax will be recognized as a tax credit of said tax that may be used in the future, by virtue of the tax holidays granted to said taxpayers on April 2, 2020.</a:t>
            </a:r>
          </a:p>
        </p:txBody>
      </p:sp>
      <p:sp>
        <p:nvSpPr>
          <p:cNvPr id="101" name="CuadroTexto 100">
            <a:extLst>
              <a:ext uri="{FF2B5EF4-FFF2-40B4-BE49-F238E27FC236}">
                <a16:creationId xmlns:a16="http://schemas.microsoft.com/office/drawing/2014/main" id="{06128696-535C-4109-8AC1-E602BC4AD42E}"/>
              </a:ext>
            </a:extLst>
          </p:cNvPr>
          <p:cNvSpPr txBox="1"/>
          <p:nvPr/>
        </p:nvSpPr>
        <p:spPr>
          <a:xfrm>
            <a:off x="367313" y="2246519"/>
            <a:ext cx="3464024" cy="3647152"/>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Definitive imports of personal movable goods (masks, face masks, and other related supplies) needed to prevent the expansion of COVID-19 spread, made by  National Public Entities and Governmental Bodies were benefited with a tax holidays from the payment of Value-Added-Tax (VAT), Import Tax and custom duties (</a:t>
            </a:r>
            <a:r>
              <a:rPr lang="en-US" sz="1100" i="1" dirty="0"/>
              <a:t>Tasa por </a:t>
            </a:r>
            <a:r>
              <a:rPr lang="en-US" sz="1100" i="1" dirty="0" err="1"/>
              <a:t>Determinación</a:t>
            </a:r>
            <a:r>
              <a:rPr lang="en-US" sz="1100" i="1" dirty="0"/>
              <a:t> del </a:t>
            </a:r>
            <a:r>
              <a:rPr lang="en-US" sz="1100" i="1" dirty="0" err="1"/>
              <a:t>Régimen</a:t>
            </a:r>
            <a:r>
              <a:rPr lang="en-US" sz="1100" i="1" dirty="0"/>
              <a:t> </a:t>
            </a:r>
            <a:r>
              <a:rPr lang="en-US" sz="1100" i="1" dirty="0" err="1"/>
              <a:t>Aduanero</a:t>
            </a:r>
            <a:r>
              <a:rPr lang="en-US" sz="1100" dirty="0"/>
              <a:t>). </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After the period for the filing Income Tax (CIT and PIT) return expired (March 30, 2020), the annual revenues of territorial source corresponding to the fiscal year 2019 obtained by natural persons residing in the country, whose normal salary or income from the exercise of its activity has been less than three (3) minimum wages in force as of December 31, 2019 were benefited with a tax holiday over the Income Tax payment. However, such benefit is more similar - in nature - to a “payment forgiveness” than to a tax holidays as characterized by the National Executive.</a:t>
            </a:r>
          </a:p>
        </p:txBody>
      </p:sp>
      <p:sp>
        <p:nvSpPr>
          <p:cNvPr id="21" name="CuadroTexto 20">
            <a:extLst>
              <a:ext uri="{FF2B5EF4-FFF2-40B4-BE49-F238E27FC236}">
                <a16:creationId xmlns:a16="http://schemas.microsoft.com/office/drawing/2014/main" id="{D5F96EF1-3F1F-47B0-92E5-729D38384B76}"/>
              </a:ext>
            </a:extLst>
          </p:cNvPr>
          <p:cNvSpPr txBox="1"/>
          <p:nvPr/>
        </p:nvSpPr>
        <p:spPr>
          <a:xfrm>
            <a:off x="9032509" y="5703422"/>
            <a:ext cx="2856848" cy="553998"/>
          </a:xfrm>
          <a:prstGeom prst="rect">
            <a:avLst/>
          </a:prstGeom>
          <a:noFill/>
        </p:spPr>
        <p:txBody>
          <a:bodyPr wrap="square" rtlCol="0">
            <a:spAutoFit/>
          </a:bodyPr>
          <a:lstStyle/>
          <a:p>
            <a:r>
              <a:rPr lang="es-VE" sz="1500" b="1" dirty="0">
                <a:solidFill>
                  <a:schemeClr val="accent2">
                    <a:lumMod val="50000"/>
                  </a:schemeClr>
                </a:solidFill>
              </a:rPr>
              <a:t>More </a:t>
            </a:r>
            <a:r>
              <a:rPr lang="es-VE" sz="1500" b="1" dirty="0" err="1">
                <a:solidFill>
                  <a:schemeClr val="accent2">
                    <a:lumMod val="50000"/>
                  </a:schemeClr>
                </a:solidFill>
              </a:rPr>
              <a:t>information</a:t>
            </a:r>
            <a:r>
              <a:rPr lang="es-VE" sz="1500" b="1" dirty="0">
                <a:solidFill>
                  <a:schemeClr val="accent2">
                    <a:lumMod val="50000"/>
                  </a:schemeClr>
                </a:solidFill>
              </a:rPr>
              <a:t>: </a:t>
            </a:r>
            <a:r>
              <a:rPr lang="es-VE" sz="1500" dirty="0">
                <a:solidFill>
                  <a:schemeClr val="accent4">
                    <a:lumMod val="75000"/>
                  </a:schemeClr>
                </a:solidFill>
                <a:hlinkClick r:id="rId7">
                  <a:extLst>
                    <a:ext uri="{A12FA001-AC4F-418D-AE19-62706E023703}">
                      <ahyp:hlinkClr xmlns:ahyp="http://schemas.microsoft.com/office/drawing/2018/hyperlinkcolor" xmlns="" val="tx"/>
                    </a:ext>
                  </a:extLst>
                </a:hlinkClick>
              </a:rPr>
              <a:t>www.tpa.com.ve</a:t>
            </a:r>
            <a:r>
              <a:rPr lang="es-VE" sz="1500" dirty="0">
                <a:solidFill>
                  <a:schemeClr val="accent4">
                    <a:lumMod val="75000"/>
                  </a:schemeClr>
                </a:solidFill>
              </a:rPr>
              <a:t> </a:t>
            </a:r>
            <a:endParaRPr lang="en-US" sz="1500" dirty="0">
              <a:solidFill>
                <a:schemeClr val="accent4">
                  <a:lumMod val="75000"/>
                </a:schemeClr>
              </a:solidFill>
            </a:endParaRPr>
          </a:p>
        </p:txBody>
      </p:sp>
      <p:sp>
        <p:nvSpPr>
          <p:cNvPr id="22" name="objeto 5" descr="Rectángulo beige">
            <a:extLst>
              <a:ext uri="{FF2B5EF4-FFF2-40B4-BE49-F238E27FC236}">
                <a16:creationId xmlns:a16="http://schemas.microsoft.com/office/drawing/2014/main" id="{093EBCB4-91DD-4881-9EFA-D392F2F95416}"/>
              </a:ext>
            </a:extLst>
          </p:cNvPr>
          <p:cNvSpPr/>
          <p:nvPr/>
        </p:nvSpPr>
        <p:spPr>
          <a:xfrm flipV="1">
            <a:off x="8741163" y="6267250"/>
            <a:ext cx="3003815" cy="54136"/>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grpSp>
        <p:nvGrpSpPr>
          <p:cNvPr id="23" name="Grupo 22" descr="Este es un icono de dos cuadros de conversación. ">
            <a:extLst>
              <a:ext uri="{FF2B5EF4-FFF2-40B4-BE49-F238E27FC236}">
                <a16:creationId xmlns:a16="http://schemas.microsoft.com/office/drawing/2014/main" id="{8F168D88-2A28-4BA2-9BB6-83933F985743}"/>
              </a:ext>
            </a:extLst>
          </p:cNvPr>
          <p:cNvGrpSpPr/>
          <p:nvPr/>
        </p:nvGrpSpPr>
        <p:grpSpPr>
          <a:xfrm>
            <a:off x="8718095" y="5760427"/>
            <a:ext cx="257964" cy="272873"/>
            <a:chOff x="3741701" y="1930400"/>
            <a:chExt cx="285750" cy="276225"/>
          </a:xfrm>
          <a:solidFill>
            <a:schemeClr val="accent2">
              <a:lumMod val="50000"/>
            </a:schemeClr>
          </a:solidFill>
        </p:grpSpPr>
        <p:sp>
          <p:nvSpPr>
            <p:cNvPr id="24" name="Forma libre 3129">
              <a:extLst>
                <a:ext uri="{FF2B5EF4-FFF2-40B4-BE49-F238E27FC236}">
                  <a16:creationId xmlns:a16="http://schemas.microsoft.com/office/drawing/2014/main" id="{332A39B6-A291-43D3-B582-57CC8B692E76}"/>
                </a:ext>
              </a:extLst>
            </p:cNvPr>
            <p:cNvSpPr>
              <a:spLocks/>
            </p:cNvSpPr>
            <p:nvPr/>
          </p:nvSpPr>
          <p:spPr bwMode="auto">
            <a:xfrm>
              <a:off x="3741701" y="2063750"/>
              <a:ext cx="285750" cy="142875"/>
            </a:xfrm>
            <a:custGeom>
              <a:avLst/>
              <a:gdLst>
                <a:gd name="T0" fmla="*/ 706 w 718"/>
                <a:gd name="T1" fmla="*/ 0 h 359"/>
                <a:gd name="T2" fmla="*/ 247 w 718"/>
                <a:gd name="T3" fmla="*/ 0 h 359"/>
                <a:gd name="T4" fmla="*/ 138 w 718"/>
                <a:gd name="T5" fmla="*/ 81 h 359"/>
                <a:gd name="T6" fmla="*/ 135 w 718"/>
                <a:gd name="T7" fmla="*/ 83 h 359"/>
                <a:gd name="T8" fmla="*/ 130 w 718"/>
                <a:gd name="T9" fmla="*/ 83 h 359"/>
                <a:gd name="T10" fmla="*/ 128 w 718"/>
                <a:gd name="T11" fmla="*/ 83 h 359"/>
                <a:gd name="T12" fmla="*/ 126 w 718"/>
                <a:gd name="T13" fmla="*/ 82 h 359"/>
                <a:gd name="T14" fmla="*/ 123 w 718"/>
                <a:gd name="T15" fmla="*/ 80 h 359"/>
                <a:gd name="T16" fmla="*/ 121 w 718"/>
                <a:gd name="T17" fmla="*/ 77 h 359"/>
                <a:gd name="T18" fmla="*/ 120 w 718"/>
                <a:gd name="T19" fmla="*/ 75 h 359"/>
                <a:gd name="T20" fmla="*/ 118 w 718"/>
                <a:gd name="T21" fmla="*/ 71 h 359"/>
                <a:gd name="T22" fmla="*/ 118 w 718"/>
                <a:gd name="T23" fmla="*/ 0 h 359"/>
                <a:gd name="T24" fmla="*/ 11 w 718"/>
                <a:gd name="T25" fmla="*/ 0 h 359"/>
                <a:gd name="T26" fmla="*/ 7 w 718"/>
                <a:gd name="T27" fmla="*/ 0 h 359"/>
                <a:gd name="T28" fmla="*/ 3 w 718"/>
                <a:gd name="T29" fmla="*/ 3 h 359"/>
                <a:gd name="T30" fmla="*/ 0 w 718"/>
                <a:gd name="T31" fmla="*/ 7 h 359"/>
                <a:gd name="T32" fmla="*/ 0 w 718"/>
                <a:gd name="T33" fmla="*/ 12 h 359"/>
                <a:gd name="T34" fmla="*/ 0 w 718"/>
                <a:gd name="T35" fmla="*/ 227 h 359"/>
                <a:gd name="T36" fmla="*/ 0 w 718"/>
                <a:gd name="T37" fmla="*/ 232 h 359"/>
                <a:gd name="T38" fmla="*/ 3 w 718"/>
                <a:gd name="T39" fmla="*/ 235 h 359"/>
                <a:gd name="T40" fmla="*/ 7 w 718"/>
                <a:gd name="T41" fmla="*/ 238 h 359"/>
                <a:gd name="T42" fmla="*/ 11 w 718"/>
                <a:gd name="T43" fmla="*/ 239 h 359"/>
                <a:gd name="T44" fmla="*/ 425 w 718"/>
                <a:gd name="T45" fmla="*/ 239 h 359"/>
                <a:gd name="T46" fmla="*/ 554 w 718"/>
                <a:gd name="T47" fmla="*/ 356 h 359"/>
                <a:gd name="T48" fmla="*/ 557 w 718"/>
                <a:gd name="T49" fmla="*/ 358 h 359"/>
                <a:gd name="T50" fmla="*/ 562 w 718"/>
                <a:gd name="T51" fmla="*/ 359 h 359"/>
                <a:gd name="T52" fmla="*/ 565 w 718"/>
                <a:gd name="T53" fmla="*/ 359 h 359"/>
                <a:gd name="T54" fmla="*/ 567 w 718"/>
                <a:gd name="T55" fmla="*/ 358 h 359"/>
                <a:gd name="T56" fmla="*/ 569 w 718"/>
                <a:gd name="T57" fmla="*/ 356 h 359"/>
                <a:gd name="T58" fmla="*/ 572 w 718"/>
                <a:gd name="T59" fmla="*/ 353 h 359"/>
                <a:gd name="T60" fmla="*/ 573 w 718"/>
                <a:gd name="T61" fmla="*/ 351 h 359"/>
                <a:gd name="T62" fmla="*/ 574 w 718"/>
                <a:gd name="T63" fmla="*/ 347 h 359"/>
                <a:gd name="T64" fmla="*/ 574 w 718"/>
                <a:gd name="T65" fmla="*/ 239 h 359"/>
                <a:gd name="T66" fmla="*/ 706 w 718"/>
                <a:gd name="T67" fmla="*/ 239 h 359"/>
                <a:gd name="T68" fmla="*/ 711 w 718"/>
                <a:gd name="T69" fmla="*/ 238 h 359"/>
                <a:gd name="T70" fmla="*/ 714 w 718"/>
                <a:gd name="T71" fmla="*/ 235 h 359"/>
                <a:gd name="T72" fmla="*/ 717 w 718"/>
                <a:gd name="T73" fmla="*/ 232 h 359"/>
                <a:gd name="T74" fmla="*/ 718 w 718"/>
                <a:gd name="T75" fmla="*/ 227 h 359"/>
                <a:gd name="T76" fmla="*/ 718 w 718"/>
                <a:gd name="T77" fmla="*/ 12 h 359"/>
                <a:gd name="T78" fmla="*/ 717 w 718"/>
                <a:gd name="T79" fmla="*/ 7 h 359"/>
                <a:gd name="T80" fmla="*/ 714 w 718"/>
                <a:gd name="T81" fmla="*/ 3 h 359"/>
                <a:gd name="T82" fmla="*/ 711 w 718"/>
                <a:gd name="T83" fmla="*/ 0 h 359"/>
                <a:gd name="T84" fmla="*/ 706 w 718"/>
                <a:gd name="T8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359">
                  <a:moveTo>
                    <a:pt x="706" y="0"/>
                  </a:moveTo>
                  <a:lnTo>
                    <a:pt x="247" y="0"/>
                  </a:lnTo>
                  <a:lnTo>
                    <a:pt x="138" y="81"/>
                  </a:lnTo>
                  <a:lnTo>
                    <a:pt x="135" y="83"/>
                  </a:lnTo>
                  <a:lnTo>
                    <a:pt x="130" y="83"/>
                  </a:lnTo>
                  <a:lnTo>
                    <a:pt x="128" y="83"/>
                  </a:lnTo>
                  <a:lnTo>
                    <a:pt x="126" y="82"/>
                  </a:lnTo>
                  <a:lnTo>
                    <a:pt x="123" y="80"/>
                  </a:lnTo>
                  <a:lnTo>
                    <a:pt x="121" y="77"/>
                  </a:lnTo>
                  <a:lnTo>
                    <a:pt x="120" y="75"/>
                  </a:lnTo>
                  <a:lnTo>
                    <a:pt x="118" y="71"/>
                  </a:lnTo>
                  <a:lnTo>
                    <a:pt x="118" y="0"/>
                  </a:lnTo>
                  <a:lnTo>
                    <a:pt x="11" y="0"/>
                  </a:lnTo>
                  <a:lnTo>
                    <a:pt x="7" y="0"/>
                  </a:lnTo>
                  <a:lnTo>
                    <a:pt x="3" y="3"/>
                  </a:lnTo>
                  <a:lnTo>
                    <a:pt x="0" y="7"/>
                  </a:lnTo>
                  <a:lnTo>
                    <a:pt x="0" y="12"/>
                  </a:lnTo>
                  <a:lnTo>
                    <a:pt x="0" y="227"/>
                  </a:lnTo>
                  <a:lnTo>
                    <a:pt x="0" y="232"/>
                  </a:lnTo>
                  <a:lnTo>
                    <a:pt x="3" y="235"/>
                  </a:lnTo>
                  <a:lnTo>
                    <a:pt x="7" y="238"/>
                  </a:lnTo>
                  <a:lnTo>
                    <a:pt x="11" y="239"/>
                  </a:lnTo>
                  <a:lnTo>
                    <a:pt x="425" y="239"/>
                  </a:lnTo>
                  <a:lnTo>
                    <a:pt x="554" y="356"/>
                  </a:lnTo>
                  <a:lnTo>
                    <a:pt x="557" y="358"/>
                  </a:lnTo>
                  <a:lnTo>
                    <a:pt x="562" y="359"/>
                  </a:lnTo>
                  <a:lnTo>
                    <a:pt x="565" y="359"/>
                  </a:lnTo>
                  <a:lnTo>
                    <a:pt x="567" y="358"/>
                  </a:lnTo>
                  <a:lnTo>
                    <a:pt x="569" y="356"/>
                  </a:lnTo>
                  <a:lnTo>
                    <a:pt x="572" y="353"/>
                  </a:lnTo>
                  <a:lnTo>
                    <a:pt x="573" y="351"/>
                  </a:lnTo>
                  <a:lnTo>
                    <a:pt x="574" y="347"/>
                  </a:lnTo>
                  <a:lnTo>
                    <a:pt x="574" y="239"/>
                  </a:lnTo>
                  <a:lnTo>
                    <a:pt x="706" y="239"/>
                  </a:lnTo>
                  <a:lnTo>
                    <a:pt x="711" y="238"/>
                  </a:lnTo>
                  <a:lnTo>
                    <a:pt x="714" y="235"/>
                  </a:lnTo>
                  <a:lnTo>
                    <a:pt x="717" y="232"/>
                  </a:lnTo>
                  <a:lnTo>
                    <a:pt x="718" y="227"/>
                  </a:lnTo>
                  <a:lnTo>
                    <a:pt x="718" y="12"/>
                  </a:lnTo>
                  <a:lnTo>
                    <a:pt x="717" y="7"/>
                  </a:lnTo>
                  <a:lnTo>
                    <a:pt x="714" y="3"/>
                  </a:lnTo>
                  <a:lnTo>
                    <a:pt x="711" y="0"/>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5" name="Forma libre 3130">
              <a:extLst>
                <a:ext uri="{FF2B5EF4-FFF2-40B4-BE49-F238E27FC236}">
                  <a16:creationId xmlns:a16="http://schemas.microsoft.com/office/drawing/2014/main" id="{C64B26BF-7E91-4DA4-8801-9EF1EB9D05F2}"/>
                </a:ext>
              </a:extLst>
            </p:cNvPr>
            <p:cNvSpPr>
              <a:spLocks/>
            </p:cNvSpPr>
            <p:nvPr/>
          </p:nvSpPr>
          <p:spPr bwMode="auto">
            <a:xfrm>
              <a:off x="3741701" y="1930400"/>
              <a:ext cx="285750" cy="152400"/>
            </a:xfrm>
            <a:custGeom>
              <a:avLst/>
              <a:gdLst>
                <a:gd name="T0" fmla="*/ 706 w 718"/>
                <a:gd name="T1" fmla="*/ 0 h 383"/>
                <a:gd name="T2" fmla="*/ 11 w 718"/>
                <a:gd name="T3" fmla="*/ 0 h 383"/>
                <a:gd name="T4" fmla="*/ 7 w 718"/>
                <a:gd name="T5" fmla="*/ 2 h 383"/>
                <a:gd name="T6" fmla="*/ 3 w 718"/>
                <a:gd name="T7" fmla="*/ 4 h 383"/>
                <a:gd name="T8" fmla="*/ 0 w 718"/>
                <a:gd name="T9" fmla="*/ 8 h 383"/>
                <a:gd name="T10" fmla="*/ 0 w 718"/>
                <a:gd name="T11" fmla="*/ 12 h 383"/>
                <a:gd name="T12" fmla="*/ 0 w 718"/>
                <a:gd name="T13" fmla="*/ 251 h 383"/>
                <a:gd name="T14" fmla="*/ 0 w 718"/>
                <a:gd name="T15" fmla="*/ 256 h 383"/>
                <a:gd name="T16" fmla="*/ 3 w 718"/>
                <a:gd name="T17" fmla="*/ 260 h 383"/>
                <a:gd name="T18" fmla="*/ 7 w 718"/>
                <a:gd name="T19" fmla="*/ 262 h 383"/>
                <a:gd name="T20" fmla="*/ 11 w 718"/>
                <a:gd name="T21" fmla="*/ 263 h 383"/>
                <a:gd name="T22" fmla="*/ 130 w 718"/>
                <a:gd name="T23" fmla="*/ 263 h 383"/>
                <a:gd name="T24" fmla="*/ 142 w 718"/>
                <a:gd name="T25" fmla="*/ 263 h 383"/>
                <a:gd name="T26" fmla="*/ 142 w 718"/>
                <a:gd name="T27" fmla="*/ 275 h 383"/>
                <a:gd name="T28" fmla="*/ 142 w 718"/>
                <a:gd name="T29" fmla="*/ 360 h 383"/>
                <a:gd name="T30" fmla="*/ 142 w 718"/>
                <a:gd name="T31" fmla="*/ 383 h 383"/>
                <a:gd name="T32" fmla="*/ 207 w 718"/>
                <a:gd name="T33" fmla="*/ 336 h 383"/>
                <a:gd name="T34" fmla="*/ 233 w 718"/>
                <a:gd name="T35" fmla="*/ 317 h 383"/>
                <a:gd name="T36" fmla="*/ 299 w 718"/>
                <a:gd name="T37" fmla="*/ 266 h 383"/>
                <a:gd name="T38" fmla="*/ 299 w 718"/>
                <a:gd name="T39" fmla="*/ 266 h 383"/>
                <a:gd name="T40" fmla="*/ 299 w 718"/>
                <a:gd name="T41" fmla="*/ 266 h 383"/>
                <a:gd name="T42" fmla="*/ 303 w 718"/>
                <a:gd name="T43" fmla="*/ 263 h 383"/>
                <a:gd name="T44" fmla="*/ 306 w 718"/>
                <a:gd name="T45" fmla="*/ 263 h 383"/>
                <a:gd name="T46" fmla="*/ 706 w 718"/>
                <a:gd name="T47" fmla="*/ 263 h 383"/>
                <a:gd name="T48" fmla="*/ 711 w 718"/>
                <a:gd name="T49" fmla="*/ 262 h 383"/>
                <a:gd name="T50" fmla="*/ 714 w 718"/>
                <a:gd name="T51" fmla="*/ 260 h 383"/>
                <a:gd name="T52" fmla="*/ 717 w 718"/>
                <a:gd name="T53" fmla="*/ 256 h 383"/>
                <a:gd name="T54" fmla="*/ 718 w 718"/>
                <a:gd name="T55" fmla="*/ 251 h 383"/>
                <a:gd name="T56" fmla="*/ 718 w 718"/>
                <a:gd name="T57" fmla="*/ 12 h 383"/>
                <a:gd name="T58" fmla="*/ 717 w 718"/>
                <a:gd name="T59" fmla="*/ 8 h 383"/>
                <a:gd name="T60" fmla="*/ 714 w 718"/>
                <a:gd name="T61" fmla="*/ 4 h 383"/>
                <a:gd name="T62" fmla="*/ 711 w 718"/>
                <a:gd name="T63" fmla="*/ 2 h 383"/>
                <a:gd name="T64" fmla="*/ 706 w 718"/>
                <a:gd name="T6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383">
                  <a:moveTo>
                    <a:pt x="706" y="0"/>
                  </a:moveTo>
                  <a:lnTo>
                    <a:pt x="11" y="0"/>
                  </a:lnTo>
                  <a:lnTo>
                    <a:pt x="7" y="2"/>
                  </a:lnTo>
                  <a:lnTo>
                    <a:pt x="3" y="4"/>
                  </a:lnTo>
                  <a:lnTo>
                    <a:pt x="0" y="8"/>
                  </a:lnTo>
                  <a:lnTo>
                    <a:pt x="0" y="12"/>
                  </a:lnTo>
                  <a:lnTo>
                    <a:pt x="0" y="251"/>
                  </a:lnTo>
                  <a:lnTo>
                    <a:pt x="0" y="256"/>
                  </a:lnTo>
                  <a:lnTo>
                    <a:pt x="3" y="260"/>
                  </a:lnTo>
                  <a:lnTo>
                    <a:pt x="7" y="262"/>
                  </a:lnTo>
                  <a:lnTo>
                    <a:pt x="11" y="263"/>
                  </a:lnTo>
                  <a:lnTo>
                    <a:pt x="130" y="263"/>
                  </a:lnTo>
                  <a:lnTo>
                    <a:pt x="142" y="263"/>
                  </a:lnTo>
                  <a:lnTo>
                    <a:pt x="142" y="275"/>
                  </a:lnTo>
                  <a:lnTo>
                    <a:pt x="142" y="360"/>
                  </a:lnTo>
                  <a:lnTo>
                    <a:pt x="142" y="383"/>
                  </a:lnTo>
                  <a:lnTo>
                    <a:pt x="207" y="336"/>
                  </a:lnTo>
                  <a:lnTo>
                    <a:pt x="233" y="317"/>
                  </a:lnTo>
                  <a:lnTo>
                    <a:pt x="299" y="266"/>
                  </a:lnTo>
                  <a:lnTo>
                    <a:pt x="299" y="266"/>
                  </a:lnTo>
                  <a:lnTo>
                    <a:pt x="299" y="266"/>
                  </a:lnTo>
                  <a:lnTo>
                    <a:pt x="303" y="263"/>
                  </a:lnTo>
                  <a:lnTo>
                    <a:pt x="306" y="263"/>
                  </a:lnTo>
                  <a:lnTo>
                    <a:pt x="706" y="263"/>
                  </a:lnTo>
                  <a:lnTo>
                    <a:pt x="711" y="262"/>
                  </a:lnTo>
                  <a:lnTo>
                    <a:pt x="714" y="260"/>
                  </a:lnTo>
                  <a:lnTo>
                    <a:pt x="717" y="256"/>
                  </a:lnTo>
                  <a:lnTo>
                    <a:pt x="718" y="251"/>
                  </a:lnTo>
                  <a:lnTo>
                    <a:pt x="718" y="12"/>
                  </a:lnTo>
                  <a:lnTo>
                    <a:pt x="717" y="8"/>
                  </a:lnTo>
                  <a:lnTo>
                    <a:pt x="714" y="4"/>
                  </a:lnTo>
                  <a:lnTo>
                    <a:pt x="711" y="2"/>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pic>
        <p:nvPicPr>
          <p:cNvPr id="26" name="image2.png">
            <a:extLst>
              <a:ext uri="{FF2B5EF4-FFF2-40B4-BE49-F238E27FC236}">
                <a16:creationId xmlns:a16="http://schemas.microsoft.com/office/drawing/2014/main" id="{FEB639E4-B4C2-4681-9ADB-5AD327CCA1A8}"/>
              </a:ext>
            </a:extLst>
          </p:cNvPr>
          <p:cNvPicPr/>
          <p:nvPr/>
        </p:nvPicPr>
        <p:blipFill rotWithShape="1">
          <a:blip r:embed="rId8"/>
          <a:srcRect l="6785" t="4967" r="4185" b="5392"/>
          <a:stretch/>
        </p:blipFill>
        <p:spPr>
          <a:xfrm>
            <a:off x="10682745" y="72872"/>
            <a:ext cx="739234" cy="1004927"/>
          </a:xfrm>
          <a:prstGeom prst="rect">
            <a:avLst/>
          </a:prstGeom>
          <a:ln>
            <a:noFill/>
          </a:ln>
          <a:effectLst>
            <a:softEdge rad="12700"/>
          </a:effectLst>
        </p:spPr>
      </p:pic>
      <p:grpSp>
        <p:nvGrpSpPr>
          <p:cNvPr id="27" name="Grupo 26">
            <a:extLst>
              <a:ext uri="{FF2B5EF4-FFF2-40B4-BE49-F238E27FC236}">
                <a16:creationId xmlns:a16="http://schemas.microsoft.com/office/drawing/2014/main" id="{F1A20A68-8892-4DEE-BDAF-3F6D185E45F3}"/>
              </a:ext>
              <a:ext uri="{C183D7F6-B498-43B3-948B-1728B52AA6E4}">
                <adec:decorative xmlns:adec="http://schemas.microsoft.com/office/drawing/2017/decorative" xmlns="" val="1"/>
              </a:ext>
            </a:extLst>
          </p:cNvPr>
          <p:cNvGrpSpPr/>
          <p:nvPr/>
        </p:nvGrpSpPr>
        <p:grpSpPr>
          <a:xfrm>
            <a:off x="8357475" y="1646497"/>
            <a:ext cx="3419021" cy="2181841"/>
            <a:chOff x="304800" y="1577182"/>
            <a:chExt cx="3419021" cy="1191057"/>
          </a:xfrm>
          <a:effectLst>
            <a:outerShdw blurRad="50800" dist="38100" dir="5400000" algn="t" rotWithShape="0">
              <a:prstClr val="black">
                <a:alpha val="20000"/>
              </a:prstClr>
            </a:outerShdw>
          </a:effectLst>
        </p:grpSpPr>
        <p:sp>
          <p:nvSpPr>
            <p:cNvPr id="28" name="Rectángulo 27">
              <a:extLst>
                <a:ext uri="{FF2B5EF4-FFF2-40B4-BE49-F238E27FC236}">
                  <a16:creationId xmlns:a16="http://schemas.microsoft.com/office/drawing/2014/main" id="{C4089E5B-4001-4FB1-A260-DFC068D26063}"/>
                </a:ext>
              </a:extLst>
            </p:cNvPr>
            <p:cNvSpPr/>
            <p:nvPr/>
          </p:nvSpPr>
          <p:spPr>
            <a:xfrm>
              <a:off x="304800" y="1577182"/>
              <a:ext cx="3419021" cy="350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29" name="Rectángulo 28">
              <a:extLst>
                <a:ext uri="{FF2B5EF4-FFF2-40B4-BE49-F238E27FC236}">
                  <a16:creationId xmlns:a16="http://schemas.microsoft.com/office/drawing/2014/main" id="{94E7C090-10A8-4E27-9102-9BAA3069D621}"/>
                </a:ext>
              </a:extLst>
            </p:cNvPr>
            <p:cNvSpPr/>
            <p:nvPr/>
          </p:nvSpPr>
          <p:spPr>
            <a:xfrm>
              <a:off x="304800" y="1935957"/>
              <a:ext cx="3419021" cy="832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30" name="Elipse 29">
            <a:extLst>
              <a:ext uri="{FF2B5EF4-FFF2-40B4-BE49-F238E27FC236}">
                <a16:creationId xmlns:a16="http://schemas.microsoft.com/office/drawing/2014/main" id="{AA0C4EF7-796C-4426-BCC0-E2045D02B84B}"/>
              </a:ext>
              <a:ext uri="{C183D7F6-B498-43B3-948B-1728B52AA6E4}">
                <adec:decorative xmlns:adec="http://schemas.microsoft.com/office/drawing/2017/decorative" xmlns="" val="1"/>
              </a:ext>
            </a:extLst>
          </p:cNvPr>
          <p:cNvSpPr/>
          <p:nvPr/>
        </p:nvSpPr>
        <p:spPr>
          <a:xfrm>
            <a:off x="9770457" y="1364337"/>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31" name="Picture 2" descr="Temporizador de cronómetro - Descargar PNG/SVG transparente">
            <a:extLst>
              <a:ext uri="{FF2B5EF4-FFF2-40B4-BE49-F238E27FC236}">
                <a16:creationId xmlns:a16="http://schemas.microsoft.com/office/drawing/2014/main" id="{A14E1EF5-AC04-4CC1-8F03-FB30380AB281}"/>
              </a:ext>
            </a:extLst>
          </p:cNvPr>
          <p:cNvPicPr>
            <a:picLocks noChangeAspect="1" noChangeArrowheads="1"/>
          </p:cNvPicPr>
          <p:nvPr/>
        </p:nvPicPr>
        <p:blipFill>
          <a:blip r:embed="rId9" cstate="hq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836582" y="139777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33" name="CuadroTexto 32">
            <a:extLst>
              <a:ext uri="{FF2B5EF4-FFF2-40B4-BE49-F238E27FC236}">
                <a16:creationId xmlns:a16="http://schemas.microsoft.com/office/drawing/2014/main" id="{E9BC4330-DAFF-475B-A90A-D82D503846C0}"/>
              </a:ext>
            </a:extLst>
          </p:cNvPr>
          <p:cNvSpPr txBox="1"/>
          <p:nvPr/>
        </p:nvSpPr>
        <p:spPr>
          <a:xfrm>
            <a:off x="8532360" y="2555866"/>
            <a:ext cx="3043004" cy="707886"/>
          </a:xfrm>
          <a:prstGeom prst="rect">
            <a:avLst/>
          </a:prstGeom>
          <a:noFill/>
        </p:spPr>
        <p:txBody>
          <a:bodyPr wrap="square" rtlCol="0">
            <a:spAutoFit/>
          </a:bodyPr>
          <a:lstStyle/>
          <a:p>
            <a:pPr algn="ctr"/>
            <a:r>
              <a:rPr lang="es-VE" sz="4000" dirty="0">
                <a:effectLst>
                  <a:outerShdw blurRad="38100" dist="38100" dir="2700000" algn="tl">
                    <a:srgbClr val="000000">
                      <a:alpha val="43137"/>
                    </a:srgbClr>
                  </a:outerShdw>
                </a:effectLst>
              </a:rPr>
              <a:t>-</a:t>
            </a:r>
            <a:endParaRPr lang="en-US" sz="4000" dirty="0">
              <a:effectLst>
                <a:outerShdw blurRad="38100" dist="38100" dir="2700000" algn="tl">
                  <a:srgbClr val="000000">
                    <a:alpha val="43137"/>
                  </a:srgbClr>
                </a:outerShdw>
              </a:effectLst>
            </a:endParaRPr>
          </a:p>
        </p:txBody>
      </p:sp>
      <p:pic>
        <p:nvPicPr>
          <p:cNvPr id="36" name="Picture 2" descr="Lataxnet">
            <a:extLst>
              <a:ext uri="{FF2B5EF4-FFF2-40B4-BE49-F238E27FC236}">
                <a16:creationId xmlns:a16="http://schemas.microsoft.com/office/drawing/2014/main" id="{5A42994B-FBFD-463D-A95F-080C9C7E4BFB}"/>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10024298" y="6285012"/>
            <a:ext cx="2171527" cy="678602"/>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34" name="Imagen 33" descr="Imagen que contiene dibujo, plato&#10;&#10;Descripción generada automáticamente">
            <a:extLst>
              <a:ext uri="{FF2B5EF4-FFF2-40B4-BE49-F238E27FC236}">
                <a16:creationId xmlns:a16="http://schemas.microsoft.com/office/drawing/2014/main" id="{EA41A1A3-07DB-45C9-B3AE-826928B2E170}"/>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20357155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22" name="Picture 14" descr="Could a mobile app control the COVID-19 pandemic and help reopen ...">
            <a:extLst>
              <a:ext uri="{FF2B5EF4-FFF2-40B4-BE49-F238E27FC236}">
                <a16:creationId xmlns:a16="http://schemas.microsoft.com/office/drawing/2014/main" id="{A6CA635A-3006-407A-83F6-9EA3E4FE6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99" y="-2"/>
            <a:ext cx="10290175" cy="6858002"/>
          </a:xfrm>
          <a:prstGeom prst="rect">
            <a:avLst/>
          </a:prstGeom>
          <a:noFill/>
          <a:extLst>
            <a:ext uri="{909E8E84-426E-40DD-AFC4-6F175D3DCCD1}">
              <a14:hiddenFill xmlns:a14="http://schemas.microsoft.com/office/drawing/2010/main">
                <a:solidFill>
                  <a:srgbClr val="FFFFFF"/>
                </a:solidFill>
              </a14:hiddenFill>
            </a:ext>
          </a:extLst>
        </p:spPr>
      </p:pic>
      <p:sp>
        <p:nvSpPr>
          <p:cNvPr id="5" name="objeto 3" descr="Rectángulo beige">
            <a:extLst>
              <a:ext uri="{FF2B5EF4-FFF2-40B4-BE49-F238E27FC236}">
                <a16:creationId xmlns:a16="http://schemas.microsoft.com/office/drawing/2014/main" id="{857A0168-DBD5-47D4-A751-3B39262D8254}"/>
              </a:ext>
            </a:extLst>
          </p:cNvPr>
          <p:cNvSpPr/>
          <p:nvPr/>
        </p:nvSpPr>
        <p:spPr>
          <a:xfrm>
            <a:off x="8355283" y="836613"/>
            <a:ext cx="3307960" cy="5184775"/>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accent1"/>
          </a:solidFill>
        </p:spPr>
        <p:txBody>
          <a:bodyPr wrap="square" lIns="0" tIns="0" rIns="0" bIns="0" rtlCol="0"/>
          <a:lstStyle/>
          <a:p>
            <a:pPr rtl="0"/>
            <a:endParaRPr lang="es-ES" dirty="0"/>
          </a:p>
        </p:txBody>
      </p:sp>
      <p:sp>
        <p:nvSpPr>
          <p:cNvPr id="6" name="objeto 6" descr="Rectángulo azul">
            <a:extLst>
              <a:ext uri="{FF2B5EF4-FFF2-40B4-BE49-F238E27FC236}">
                <a16:creationId xmlns:a16="http://schemas.microsoft.com/office/drawing/2014/main" id="{7F009843-AFA3-44E8-B7D5-3F39B363C92E}"/>
              </a:ext>
            </a:extLst>
          </p:cNvPr>
          <p:cNvSpPr/>
          <p:nvPr/>
        </p:nvSpPr>
        <p:spPr>
          <a:xfrm>
            <a:off x="6226175" y="1"/>
            <a:ext cx="5056205" cy="6857999"/>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chemeClr val="accent2"/>
          </a:solidFill>
        </p:spPr>
        <p:txBody>
          <a:bodyPr wrap="square" lIns="0" tIns="0" rIns="0" bIns="0" rtlCol="0"/>
          <a:lstStyle/>
          <a:p>
            <a:pPr rtl="0"/>
            <a:endParaRPr lang="es-ES" dirty="0"/>
          </a:p>
        </p:txBody>
      </p:sp>
      <p:sp>
        <p:nvSpPr>
          <p:cNvPr id="14" name="objeto 27" descr="Rectángulo beige">
            <a:extLst>
              <a:ext uri="{FF2B5EF4-FFF2-40B4-BE49-F238E27FC236}">
                <a16:creationId xmlns:a16="http://schemas.microsoft.com/office/drawing/2014/main" id="{7F820741-8871-4D59-8ED1-466FEFD2AF94}"/>
              </a:ext>
            </a:extLst>
          </p:cNvPr>
          <p:cNvSpPr/>
          <p:nvPr/>
        </p:nvSpPr>
        <p:spPr>
          <a:xfrm flipV="1">
            <a:off x="6892776" y="1117105"/>
            <a:ext cx="3384000" cy="75489"/>
          </a:xfrm>
          <a:custGeom>
            <a:avLst/>
            <a:gdLst/>
            <a:ahLst/>
            <a:cxnLst/>
            <a:rect l="l" t="t" r="r" b="b"/>
            <a:pathLst>
              <a:path w="2501265">
                <a:moveTo>
                  <a:pt x="0" y="0"/>
                </a:moveTo>
                <a:lnTo>
                  <a:pt x="2500883" y="0"/>
                </a:lnTo>
              </a:path>
            </a:pathLst>
          </a:custGeom>
          <a:ln w="54863">
            <a:solidFill>
              <a:schemeClr val="accent1"/>
            </a:solidFill>
          </a:ln>
        </p:spPr>
        <p:txBody>
          <a:bodyPr wrap="square" lIns="0" tIns="0" rIns="0" bIns="0" rtlCol="0"/>
          <a:lstStyle/>
          <a:p>
            <a:pPr rtl="0"/>
            <a:endParaRPr lang="es-ES" dirty="0"/>
          </a:p>
        </p:txBody>
      </p:sp>
      <p:sp>
        <p:nvSpPr>
          <p:cNvPr id="2" name="Título 1">
            <a:extLst>
              <a:ext uri="{FF2B5EF4-FFF2-40B4-BE49-F238E27FC236}">
                <a16:creationId xmlns:a16="http://schemas.microsoft.com/office/drawing/2014/main" id="{95668119-9603-4701-8EEC-F2E48B808491}"/>
              </a:ext>
            </a:extLst>
          </p:cNvPr>
          <p:cNvSpPr>
            <a:spLocks noGrp="1"/>
          </p:cNvSpPr>
          <p:nvPr>
            <p:ph type="title"/>
          </p:nvPr>
        </p:nvSpPr>
        <p:spPr>
          <a:xfrm>
            <a:off x="6758354" y="-15872"/>
            <a:ext cx="4544888" cy="1325563"/>
          </a:xfrm>
        </p:spPr>
        <p:txBody>
          <a:bodyPr rtlCol="0">
            <a:normAutofit/>
          </a:bodyPr>
          <a:lstStyle/>
          <a:p>
            <a:r>
              <a:rPr lang="en-US" dirty="0">
                <a:solidFill>
                  <a:schemeClr val="bg1"/>
                </a:solidFill>
              </a:rPr>
              <a:t>For more information, contact us:</a:t>
            </a:r>
            <a:endParaRPr lang="es-ES" dirty="0"/>
          </a:p>
        </p:txBody>
      </p:sp>
      <p:sp>
        <p:nvSpPr>
          <p:cNvPr id="7" name="CuadroTexto 6">
            <a:extLst>
              <a:ext uri="{FF2B5EF4-FFF2-40B4-BE49-F238E27FC236}">
                <a16:creationId xmlns:a16="http://schemas.microsoft.com/office/drawing/2014/main" id="{3BCDF6F6-2681-4B49-8876-D9CECAD322C3}"/>
              </a:ext>
            </a:extLst>
          </p:cNvPr>
          <p:cNvSpPr txBox="1"/>
          <p:nvPr/>
        </p:nvSpPr>
        <p:spPr>
          <a:xfrm>
            <a:off x="7504384" y="5070729"/>
            <a:ext cx="3615267" cy="646331"/>
          </a:xfrm>
          <a:prstGeom prst="rect">
            <a:avLst/>
          </a:prstGeom>
          <a:noFill/>
        </p:spPr>
        <p:txBody>
          <a:bodyPr wrap="square" rtlCol="0">
            <a:spAutoFit/>
          </a:bodyPr>
          <a:lstStyle/>
          <a:p>
            <a:r>
              <a:rPr lang="en-US" dirty="0">
                <a:solidFill>
                  <a:schemeClr val="bg1"/>
                </a:solidFill>
                <a:hlinkClick r:id="rId4">
                  <a:extLst>
                    <a:ext uri="{A12FA001-AC4F-418D-AE19-62706E023703}">
                      <ahyp:hlinkClr xmlns:ahyp="http://schemas.microsoft.com/office/drawing/2018/hyperlinkcolor" xmlns="" val="tx"/>
                    </a:ext>
                  </a:extLst>
                </a:hlinkClick>
              </a:rPr>
              <a:t>https://www.youtube.com/channel/UC6JV7lNy6k4PAl-EsiHEXtQ</a:t>
            </a:r>
            <a:r>
              <a:rPr lang="en-US" dirty="0">
                <a:solidFill>
                  <a:schemeClr val="bg1"/>
                </a:solidFill>
              </a:rPr>
              <a:t> </a:t>
            </a:r>
          </a:p>
        </p:txBody>
      </p:sp>
      <p:pic>
        <p:nvPicPr>
          <p:cNvPr id="17424" name="Picture 16" descr="Dibujo telefono png 3 » PNG Image">
            <a:extLst>
              <a:ext uri="{FF2B5EF4-FFF2-40B4-BE49-F238E27FC236}">
                <a16:creationId xmlns:a16="http://schemas.microsoft.com/office/drawing/2014/main" id="{2D9A0721-46CE-4D44-B6F8-0CC3A0635D23}"/>
              </a:ext>
            </a:extLst>
          </p:cNvPr>
          <p:cNvPicPr>
            <a:picLocks noChangeAspect="1" noChangeArrowheads="1"/>
          </p:cNvPicPr>
          <p:nvPr/>
        </p:nvPicPr>
        <p:blipFill>
          <a:blip r:embed="rId5"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0622" y="1711214"/>
            <a:ext cx="398195" cy="398195"/>
          </a:xfrm>
          <a:prstGeom prst="rect">
            <a:avLst/>
          </a:prstGeom>
          <a:noFill/>
          <a:extLst>
            <a:ext uri="{909E8E84-426E-40DD-AFC4-6F175D3DCCD1}">
              <a14:hiddenFill xmlns:a14="http://schemas.microsoft.com/office/drawing/2010/main">
                <a:solidFill>
                  <a:srgbClr val="FFFFFF"/>
                </a:solidFill>
              </a14:hiddenFill>
            </a:ext>
          </a:extLst>
        </p:spPr>
      </p:pic>
      <p:pic>
        <p:nvPicPr>
          <p:cNvPr id="17428" name="Picture 20" descr="Email | Icono Gratis">
            <a:extLst>
              <a:ext uri="{FF2B5EF4-FFF2-40B4-BE49-F238E27FC236}">
                <a16:creationId xmlns:a16="http://schemas.microsoft.com/office/drawing/2014/main" id="{E9872C67-F5B6-4504-8036-2FF7F196E761}"/>
              </a:ext>
            </a:extLst>
          </p:cNvPr>
          <p:cNvPicPr>
            <a:picLocks noChangeAspect="1" noChangeArrowheads="1"/>
          </p:cNvPicPr>
          <p:nvPr/>
        </p:nvPicPr>
        <p:blipFill>
          <a:blip r:embed="rId6"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0622" y="2526538"/>
            <a:ext cx="398195" cy="398195"/>
          </a:xfrm>
          <a:prstGeom prst="rect">
            <a:avLst/>
          </a:prstGeom>
          <a:noFill/>
          <a:extLst>
            <a:ext uri="{909E8E84-426E-40DD-AFC4-6F175D3DCCD1}">
              <a14:hiddenFill xmlns:a14="http://schemas.microsoft.com/office/drawing/2010/main">
                <a:solidFill>
                  <a:srgbClr val="FFFFFF"/>
                </a:solidFill>
              </a14:hiddenFill>
            </a:ext>
          </a:extLst>
        </p:spPr>
      </p:pic>
      <p:pic>
        <p:nvPicPr>
          <p:cNvPr id="17430" name="Picture 22" descr="Png twitter, Png twitter Transparent FREE for download on ...">
            <a:extLst>
              <a:ext uri="{FF2B5EF4-FFF2-40B4-BE49-F238E27FC236}">
                <a16:creationId xmlns:a16="http://schemas.microsoft.com/office/drawing/2014/main" id="{3D0609EF-7806-4385-AB28-92166391896E}"/>
              </a:ext>
            </a:extLst>
          </p:cNvPr>
          <p:cNvPicPr>
            <a:picLocks noChangeAspect="1" noChangeArrowheads="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95680" y="6114567"/>
            <a:ext cx="433137" cy="433137"/>
          </a:xfrm>
          <a:prstGeom prst="rect">
            <a:avLst/>
          </a:prstGeom>
          <a:noFill/>
          <a:extLst>
            <a:ext uri="{909E8E84-426E-40DD-AFC4-6F175D3DCCD1}">
              <a14:hiddenFill xmlns:a14="http://schemas.microsoft.com/office/drawing/2010/main">
                <a:solidFill>
                  <a:srgbClr val="FFFFFF"/>
                </a:solidFill>
              </a14:hiddenFill>
            </a:ext>
          </a:extLst>
        </p:spPr>
      </p:pic>
      <p:sp>
        <p:nvSpPr>
          <p:cNvPr id="37" name="CuadroTexto 36">
            <a:extLst>
              <a:ext uri="{FF2B5EF4-FFF2-40B4-BE49-F238E27FC236}">
                <a16:creationId xmlns:a16="http://schemas.microsoft.com/office/drawing/2014/main" id="{4BCE1DA8-8740-4AC0-9664-23C983D223C9}"/>
              </a:ext>
            </a:extLst>
          </p:cNvPr>
          <p:cNvSpPr txBox="1"/>
          <p:nvPr/>
        </p:nvSpPr>
        <p:spPr>
          <a:xfrm>
            <a:off x="7512407" y="2540755"/>
            <a:ext cx="3307960" cy="369332"/>
          </a:xfrm>
          <a:prstGeom prst="rect">
            <a:avLst/>
          </a:prstGeom>
          <a:noFill/>
        </p:spPr>
        <p:txBody>
          <a:bodyPr wrap="square" rtlCol="0">
            <a:spAutoFit/>
          </a:bodyPr>
          <a:lstStyle/>
          <a:p>
            <a:r>
              <a:rPr lang="en-US" dirty="0">
                <a:solidFill>
                  <a:schemeClr val="bg1"/>
                </a:solidFill>
                <a:hlinkClick r:id="rId8">
                  <a:extLst>
                    <a:ext uri="{A12FA001-AC4F-418D-AE19-62706E023703}">
                      <ahyp:hlinkClr xmlns:ahyp="http://schemas.microsoft.com/office/drawing/2018/hyperlinkcolor" xmlns="" val="tx"/>
                    </a:ext>
                  </a:extLst>
                </a:hlinkClick>
              </a:rPr>
              <a:t>contact@lataxnet.net</a:t>
            </a:r>
            <a:r>
              <a:rPr lang="en-US" dirty="0">
                <a:solidFill>
                  <a:schemeClr val="bg1"/>
                </a:solidFill>
              </a:rPr>
              <a:t> </a:t>
            </a:r>
          </a:p>
        </p:txBody>
      </p:sp>
      <p:sp>
        <p:nvSpPr>
          <p:cNvPr id="38" name="CuadroTexto 37">
            <a:extLst>
              <a:ext uri="{FF2B5EF4-FFF2-40B4-BE49-F238E27FC236}">
                <a16:creationId xmlns:a16="http://schemas.microsoft.com/office/drawing/2014/main" id="{662FAEA7-0155-4A6C-8083-EB8B5AA97D42}"/>
              </a:ext>
            </a:extLst>
          </p:cNvPr>
          <p:cNvSpPr txBox="1"/>
          <p:nvPr/>
        </p:nvSpPr>
        <p:spPr>
          <a:xfrm>
            <a:off x="7520429" y="1778761"/>
            <a:ext cx="3307960" cy="369332"/>
          </a:xfrm>
          <a:prstGeom prst="rect">
            <a:avLst/>
          </a:prstGeom>
          <a:noFill/>
        </p:spPr>
        <p:txBody>
          <a:bodyPr wrap="square" rtlCol="0">
            <a:spAutoFit/>
          </a:bodyPr>
          <a:lstStyle/>
          <a:p>
            <a:r>
              <a:rPr lang="en-US" b="1" dirty="0">
                <a:solidFill>
                  <a:schemeClr val="bg1"/>
                </a:solidFill>
              </a:rPr>
              <a:t>+(598) 99609139</a:t>
            </a:r>
          </a:p>
        </p:txBody>
      </p:sp>
      <p:pic>
        <p:nvPicPr>
          <p:cNvPr id="1026" name="Picture 2" descr="Website Logo PNG, Web Site Logos Free Download - Free Transparent ...">
            <a:extLst>
              <a:ext uri="{FF2B5EF4-FFF2-40B4-BE49-F238E27FC236}">
                <a16:creationId xmlns:a16="http://schemas.microsoft.com/office/drawing/2014/main" id="{8EDFB2CE-992C-4CFD-A9EC-241428E41EF8}"/>
              </a:ext>
            </a:extLst>
          </p:cNvPr>
          <p:cNvPicPr>
            <a:picLocks noChangeAspect="1" noChangeArrowheads="1"/>
          </p:cNvPicPr>
          <p:nvPr/>
        </p:nvPicPr>
        <p:blipFill>
          <a:blip r:embed="rId9"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95680" y="3348102"/>
            <a:ext cx="433137" cy="433137"/>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1AB56820-1429-47DF-831F-FD7AC20F6E6A}"/>
              </a:ext>
            </a:extLst>
          </p:cNvPr>
          <p:cNvSpPr txBox="1"/>
          <p:nvPr/>
        </p:nvSpPr>
        <p:spPr>
          <a:xfrm>
            <a:off x="7508390" y="3238582"/>
            <a:ext cx="2598135" cy="923330"/>
          </a:xfrm>
          <a:prstGeom prst="rect">
            <a:avLst/>
          </a:prstGeom>
          <a:noFill/>
        </p:spPr>
        <p:txBody>
          <a:bodyPr wrap="square" rtlCol="0">
            <a:spAutoFit/>
          </a:bodyPr>
          <a:lstStyle/>
          <a:p>
            <a:r>
              <a:rPr lang="en-US" dirty="0">
                <a:solidFill>
                  <a:schemeClr val="bg1"/>
                </a:solidFill>
                <a:hlinkClick r:id="rId10">
                  <a:extLst>
                    <a:ext uri="{A12FA001-AC4F-418D-AE19-62706E023703}">
                      <ahyp:hlinkClr xmlns:ahyp="http://schemas.microsoft.com/office/drawing/2018/hyperlinkcolor" xmlns="" val="tx"/>
                    </a:ext>
                  </a:extLst>
                </a:hlinkClick>
              </a:rPr>
              <a:t>www.lataxnet.net</a:t>
            </a:r>
            <a:endParaRPr lang="en-US" dirty="0">
              <a:solidFill>
                <a:schemeClr val="bg1"/>
              </a:solidFill>
            </a:endParaRPr>
          </a:p>
          <a:p>
            <a:r>
              <a:rPr lang="en-US" dirty="0">
                <a:solidFill>
                  <a:schemeClr val="bg1"/>
                </a:solidFill>
                <a:hlinkClick r:id="rId11">
                  <a:extLst>
                    <a:ext uri="{A12FA001-AC4F-418D-AE19-62706E023703}">
                      <ahyp:hlinkClr xmlns:ahyp="http://schemas.microsoft.com/office/drawing/2018/hyperlinkcolor" xmlns="" val="tx"/>
                    </a:ext>
                  </a:extLst>
                </a:hlinkClick>
              </a:rPr>
              <a:t>www.wts.com/global</a:t>
            </a:r>
          </a:p>
          <a:p>
            <a:endParaRPr lang="en-US" dirty="0">
              <a:solidFill>
                <a:schemeClr val="bg1"/>
              </a:solidFill>
            </a:endParaRPr>
          </a:p>
        </p:txBody>
      </p:sp>
      <p:pic>
        <p:nvPicPr>
          <p:cNvPr id="17" name="Picture 2" descr="Lataxnet">
            <a:extLst>
              <a:ext uri="{FF2B5EF4-FFF2-40B4-BE49-F238E27FC236}">
                <a16:creationId xmlns:a16="http://schemas.microsoft.com/office/drawing/2014/main" id="{26D8C093-5A5D-42A3-96F4-F037FA039831}"/>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56781" y="-15872"/>
            <a:ext cx="3163169" cy="988490"/>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2050" name="Picture 2" descr="Youtube logotipo | Icono Gratis">
            <a:extLst>
              <a:ext uri="{FF2B5EF4-FFF2-40B4-BE49-F238E27FC236}">
                <a16:creationId xmlns:a16="http://schemas.microsoft.com/office/drawing/2014/main" id="{BBFAA33C-429C-4282-9B22-C94C3C3F56C6}"/>
              </a:ext>
            </a:extLst>
          </p:cNvPr>
          <p:cNvPicPr>
            <a:picLocks noChangeAspect="1" noChangeArrowheads="1"/>
          </p:cNvPicPr>
          <p:nvPr/>
        </p:nvPicPr>
        <p:blipFill>
          <a:blip r:embed="rId13"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6822" y="512062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48385669-A3C7-4B5C-AF80-28474B246F60}"/>
              </a:ext>
            </a:extLst>
          </p:cNvPr>
          <p:cNvSpPr txBox="1"/>
          <p:nvPr/>
        </p:nvSpPr>
        <p:spPr>
          <a:xfrm>
            <a:off x="7504387" y="4185065"/>
            <a:ext cx="3307960" cy="646331"/>
          </a:xfrm>
          <a:prstGeom prst="rect">
            <a:avLst/>
          </a:prstGeom>
          <a:noFill/>
        </p:spPr>
        <p:txBody>
          <a:bodyPr wrap="square" rtlCol="0">
            <a:spAutoFit/>
          </a:bodyPr>
          <a:lstStyle/>
          <a:p>
            <a:r>
              <a:rPr lang="en-US" dirty="0">
                <a:solidFill>
                  <a:schemeClr val="bg1"/>
                </a:solidFill>
                <a:hlinkClick r:id="rId14">
                  <a:extLst>
                    <a:ext uri="{A12FA001-AC4F-418D-AE19-62706E023703}">
                      <ahyp:hlinkClr xmlns:ahyp="http://schemas.microsoft.com/office/drawing/2018/hyperlinkcolor" xmlns="" val="tx"/>
                    </a:ext>
                  </a:extLst>
                </a:hlinkClick>
              </a:rPr>
              <a:t>www.linkedin.com/company/wts-global</a:t>
            </a:r>
            <a:r>
              <a:rPr lang="en-US" dirty="0">
                <a:solidFill>
                  <a:schemeClr val="bg1"/>
                </a:solidFill>
              </a:rPr>
              <a:t> </a:t>
            </a:r>
          </a:p>
        </p:txBody>
      </p:sp>
      <p:pic>
        <p:nvPicPr>
          <p:cNvPr id="2052" name="Picture 4">
            <a:extLst>
              <a:ext uri="{FF2B5EF4-FFF2-40B4-BE49-F238E27FC236}">
                <a16:creationId xmlns:a16="http://schemas.microsoft.com/office/drawing/2014/main" id="{F85BF7E2-5C1D-47B3-B177-EECD747D7EC8}"/>
              </a:ext>
            </a:extLst>
          </p:cNvPr>
          <p:cNvPicPr>
            <a:picLocks noChangeAspect="1" noChangeArrowheads="1"/>
          </p:cNvPicPr>
          <p:nvPr/>
        </p:nvPicPr>
        <p:blipFill>
          <a:blip r:embed="rId15"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00500" y="4242979"/>
            <a:ext cx="449179" cy="44917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DC7B136-12C4-4E8E-8505-9D2156AAB869}"/>
              </a:ext>
            </a:extLst>
          </p:cNvPr>
          <p:cNvSpPr txBox="1"/>
          <p:nvPr/>
        </p:nvSpPr>
        <p:spPr>
          <a:xfrm>
            <a:off x="7520429" y="5989132"/>
            <a:ext cx="3163613" cy="646331"/>
          </a:xfrm>
          <a:prstGeom prst="rect">
            <a:avLst/>
          </a:prstGeom>
          <a:noFill/>
          <a:ln>
            <a:noFill/>
          </a:ln>
        </p:spPr>
        <p:txBody>
          <a:bodyPr wrap="square" rtlCol="0">
            <a:spAutoFit/>
          </a:bodyPr>
          <a:lstStyle/>
          <a:p>
            <a:r>
              <a:rPr lang="en-US" dirty="0">
                <a:solidFill>
                  <a:schemeClr val="bg1"/>
                </a:solidFill>
              </a:rPr>
              <a:t>@</a:t>
            </a:r>
            <a:r>
              <a:rPr lang="en-US" dirty="0" err="1">
                <a:solidFill>
                  <a:schemeClr val="bg1"/>
                </a:solidFill>
              </a:rPr>
              <a:t>lataxnet</a:t>
            </a:r>
            <a:endParaRPr lang="en-US" dirty="0">
              <a:solidFill>
                <a:schemeClr val="bg1"/>
              </a:solidFill>
            </a:endParaRPr>
          </a:p>
          <a:p>
            <a:r>
              <a:rPr lang="en-US" dirty="0">
                <a:solidFill>
                  <a:schemeClr val="bg1"/>
                </a:solidFill>
              </a:rPr>
              <a:t>@wts_global</a:t>
            </a:r>
          </a:p>
        </p:txBody>
      </p:sp>
      <p:pic>
        <p:nvPicPr>
          <p:cNvPr id="24" name="Imagen 23" descr="Imagen que contiene dibujo, plato&#10;&#10;Descripción generada automáticamente">
            <a:extLst>
              <a:ext uri="{FF2B5EF4-FFF2-40B4-BE49-F238E27FC236}">
                <a16:creationId xmlns:a16="http://schemas.microsoft.com/office/drawing/2014/main" id="{4BA90AA6-8594-4AC6-A634-387317D05B24}"/>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231866" y="6380029"/>
            <a:ext cx="1078320" cy="334099"/>
          </a:xfrm>
          <a:prstGeom prst="roundRect">
            <a:avLst/>
          </a:prstGeom>
          <a:ln>
            <a:noFill/>
          </a:ln>
          <a:effectLst>
            <a:softEdge rad="25400"/>
          </a:effectLst>
        </p:spPr>
      </p:pic>
    </p:spTree>
    <p:extLst>
      <p:ext uri="{BB962C8B-B14F-4D97-AF65-F5344CB8AC3E}">
        <p14:creationId xmlns:p14="http://schemas.microsoft.com/office/powerpoint/2010/main" val="32989643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oronavirus: dos cruceros en cuarentena en Chile">
            <a:extLst>
              <a:ext uri="{FF2B5EF4-FFF2-40B4-BE49-F238E27FC236}">
                <a16:creationId xmlns:a16="http://schemas.microsoft.com/office/drawing/2014/main" id="{E479AEE6-531F-48AB-9AEC-222AB0682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2001" cy="7194001"/>
          </a:xfrm>
          <a:prstGeom prst="rect">
            <a:avLst/>
          </a:prstGeom>
          <a:noFill/>
          <a:extLst>
            <a:ext uri="{909E8E84-426E-40DD-AFC4-6F175D3DCCD1}">
              <a14:hiddenFill xmlns:a14="http://schemas.microsoft.com/office/drawing/2010/main">
                <a:solidFill>
                  <a:srgbClr val="FFFFFF"/>
                </a:solidFill>
              </a14:hiddenFill>
            </a:ext>
          </a:extLst>
        </p:spPr>
      </p:pic>
      <p:sp>
        <p:nvSpPr>
          <p:cNvPr id="22" name="objeto 3" descr="Personas con documentos">
            <a:extLst>
              <a:ext uri="{FF2B5EF4-FFF2-40B4-BE49-F238E27FC236}">
                <a16:creationId xmlns:a16="http://schemas.microsoft.com/office/drawing/2014/main" id="{20D86C80-1AB0-42F2-BCAA-66E6262F1BDE}"/>
              </a:ext>
            </a:extLst>
          </p:cNvPr>
          <p:cNvSpPr/>
          <p:nvPr/>
        </p:nvSpPr>
        <p:spPr>
          <a:xfrm>
            <a:off x="0" y="4352"/>
            <a:ext cx="12192000" cy="7194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sp>
        <p:nvSpPr>
          <p:cNvPr id="5" name="Marcador de contenido 4">
            <a:extLst>
              <a:ext uri="{FF2B5EF4-FFF2-40B4-BE49-F238E27FC236}">
                <a16:creationId xmlns:a16="http://schemas.microsoft.com/office/drawing/2014/main" id="{D5537408-2125-4CE5-92A7-F7E0FCBA31D0}"/>
              </a:ext>
            </a:extLst>
          </p:cNvPr>
          <p:cNvSpPr txBox="1">
            <a:spLocks/>
          </p:cNvSpPr>
          <p:nvPr/>
        </p:nvSpPr>
        <p:spPr>
          <a:xfrm>
            <a:off x="-1" y="1341438"/>
            <a:ext cx="6384759" cy="5852562"/>
          </a:xfrm>
          <a:prstGeom prst="rect">
            <a:avLst/>
          </a:prstGeom>
          <a:solidFill>
            <a:schemeClr val="accent2"/>
          </a:solidFill>
        </p:spPr>
        <p:txBody>
          <a:bodyPr lIns="1548000" tIns="21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Bef>
                <a:spcPts val="1100"/>
              </a:spcBef>
              <a:buFont typeface="Arial" panose="020B0604020202020204" pitchFamily="34" charset="0"/>
              <a:buNone/>
            </a:pPr>
            <a:endParaRPr lang="es-ES" sz="2500" b="1" dirty="0">
              <a:solidFill>
                <a:schemeClr val="bg2">
                  <a:alpha val="50000"/>
                </a:schemeClr>
              </a:solidFill>
            </a:endParaRPr>
          </a:p>
        </p:txBody>
      </p:sp>
      <p:sp>
        <p:nvSpPr>
          <p:cNvPr id="6" name="objeto 6" descr="Rectángulo beige">
            <a:extLst>
              <a:ext uri="{FF2B5EF4-FFF2-40B4-BE49-F238E27FC236}">
                <a16:creationId xmlns:a16="http://schemas.microsoft.com/office/drawing/2014/main" id="{B0C70F64-F3E5-413B-AF4F-E15CE944B761}"/>
              </a:ext>
            </a:extLst>
          </p:cNvPr>
          <p:cNvSpPr/>
          <p:nvPr/>
        </p:nvSpPr>
        <p:spPr>
          <a:xfrm>
            <a:off x="949865" y="2894901"/>
            <a:ext cx="3312000" cy="0"/>
          </a:xfrm>
          <a:custGeom>
            <a:avLst/>
            <a:gdLst/>
            <a:ahLst/>
            <a:cxnLst/>
            <a:rect l="l" t="t" r="r" b="b"/>
            <a:pathLst>
              <a:path w="4206240">
                <a:moveTo>
                  <a:pt x="0" y="0"/>
                </a:moveTo>
                <a:lnTo>
                  <a:pt x="4206240" y="0"/>
                </a:lnTo>
              </a:path>
            </a:pathLst>
          </a:custGeom>
          <a:ln w="54863">
            <a:solidFill>
              <a:schemeClr val="accent1"/>
            </a:solidFill>
          </a:ln>
        </p:spPr>
        <p:txBody>
          <a:bodyPr wrap="square" lIns="0" tIns="0" rIns="0" bIns="0" rtlCol="0"/>
          <a:lstStyle/>
          <a:p>
            <a:pPr rtl="0"/>
            <a:endParaRPr lang="es-ES" dirty="0"/>
          </a:p>
        </p:txBody>
      </p:sp>
      <p:sp>
        <p:nvSpPr>
          <p:cNvPr id="2" name="Título 1">
            <a:extLst>
              <a:ext uri="{FF2B5EF4-FFF2-40B4-BE49-F238E27FC236}">
                <a16:creationId xmlns:a16="http://schemas.microsoft.com/office/drawing/2014/main" id="{1BD43A5E-77DF-44FD-800D-158434A3ABC6}"/>
              </a:ext>
            </a:extLst>
          </p:cNvPr>
          <p:cNvSpPr>
            <a:spLocks noGrp="1"/>
          </p:cNvSpPr>
          <p:nvPr>
            <p:ph type="title"/>
          </p:nvPr>
        </p:nvSpPr>
        <p:spPr>
          <a:xfrm>
            <a:off x="522674" y="1699239"/>
            <a:ext cx="5420754" cy="1325563"/>
          </a:xfrm>
        </p:spPr>
        <p:txBody>
          <a:bodyPr rtlCol="0">
            <a:normAutofit/>
          </a:bodyPr>
          <a:lstStyle/>
          <a:p>
            <a:r>
              <a:rPr lang="es-ES" sz="5000" dirty="0">
                <a:solidFill>
                  <a:schemeClr val="bg1"/>
                </a:solidFill>
              </a:rPr>
              <a:t>THANK YOU!</a:t>
            </a:r>
            <a:endParaRPr lang="es-ES" sz="5000" dirty="0"/>
          </a:p>
        </p:txBody>
      </p:sp>
      <p:pic>
        <p:nvPicPr>
          <p:cNvPr id="11" name="Picture 2" descr="Lataxnet">
            <a:extLst>
              <a:ext uri="{FF2B5EF4-FFF2-40B4-BE49-F238E27FC236}">
                <a16:creationId xmlns:a16="http://schemas.microsoft.com/office/drawing/2014/main" id="{E470023F-4EBE-41BA-AEAD-5DDA5A0151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84989" y="3741334"/>
            <a:ext cx="5760387" cy="1800121"/>
          </a:xfrm>
          <a:prstGeom prst="rect">
            <a:avLst/>
          </a:prstGeom>
          <a:solidFill>
            <a:srgbClr val="FFFFFF">
              <a:shade val="85000"/>
            </a:srgbClr>
          </a:solidFill>
          <a:ln w="190500" cap="rnd">
            <a:no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3" name="Grupo 2">
            <a:extLst>
              <a:ext uri="{FF2B5EF4-FFF2-40B4-BE49-F238E27FC236}">
                <a16:creationId xmlns:a16="http://schemas.microsoft.com/office/drawing/2014/main" id="{43727CE7-9C1B-4FC6-981C-405AA6C153EA}"/>
              </a:ext>
            </a:extLst>
          </p:cNvPr>
          <p:cNvGrpSpPr/>
          <p:nvPr/>
        </p:nvGrpSpPr>
        <p:grpSpPr>
          <a:xfrm>
            <a:off x="6859068" y="1404151"/>
            <a:ext cx="4947921" cy="3545200"/>
            <a:chOff x="6586353" y="3016021"/>
            <a:chExt cx="5568135" cy="3865288"/>
          </a:xfrm>
        </p:grpSpPr>
        <p:pic>
          <p:nvPicPr>
            <p:cNvPr id="7" name="Picture 4" descr="Rosso Alba, Francia y Asociados. Abogados">
              <a:extLst>
                <a:ext uri="{FF2B5EF4-FFF2-40B4-BE49-F238E27FC236}">
                  <a16:creationId xmlns:a16="http://schemas.microsoft.com/office/drawing/2014/main" id="{3FDE8A43-4BFF-42DF-BAA1-7BF5AED10B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9398" y="3109736"/>
              <a:ext cx="1138219" cy="6199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6DF88285-1F97-4576-ABA9-579B4FE943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7376" y="3067218"/>
              <a:ext cx="1345813" cy="705002"/>
            </a:xfrm>
            <a:prstGeom prst="rect">
              <a:avLst/>
            </a:prstGeom>
            <a:ln>
              <a:noFill/>
            </a:ln>
            <a:effectLst>
              <a:softEdge rad="38100"/>
            </a:effectLst>
            <a:extLst>
              <a:ext uri="{909E8E84-426E-40DD-AFC4-6F175D3DCCD1}">
                <a14:hiddenFill xmlns:a14="http://schemas.microsoft.com/office/drawing/2010/main">
                  <a:solidFill>
                    <a:srgbClr val="FFFFFF"/>
                  </a:solidFill>
                </a14:hiddenFill>
              </a:ext>
            </a:extLst>
          </p:spPr>
        </p:pic>
        <p:pic>
          <p:nvPicPr>
            <p:cNvPr id="9" name="Picture 2" descr="Machado Associados - Brazil - Firm Profile | IFLR1000">
              <a:extLst>
                <a:ext uri="{FF2B5EF4-FFF2-40B4-BE49-F238E27FC236}">
                  <a16:creationId xmlns:a16="http://schemas.microsoft.com/office/drawing/2014/main" id="{E95480DE-6C64-4919-88DC-025102C23E28}"/>
                </a:ext>
              </a:extLst>
            </p:cNvPr>
            <p:cNvPicPr>
              <a:picLocks noChangeAspect="1" noChangeArrowheads="1"/>
            </p:cNvPicPr>
            <p:nvPr/>
          </p:nvPicPr>
          <p:blipFill rotWithShape="1">
            <a:blip r:embed="rId7" cstate="hqprint">
              <a:extLst>
                <a:ext uri="{28A0092B-C50C-407E-A947-70E740481C1C}">
                  <a14:useLocalDpi xmlns:a14="http://schemas.microsoft.com/office/drawing/2010/main" val="0"/>
                </a:ext>
              </a:extLst>
            </a:blip>
            <a:srcRect/>
            <a:stretch/>
          </p:blipFill>
          <p:spPr bwMode="auto">
            <a:xfrm>
              <a:off x="9618854" y="3016021"/>
              <a:ext cx="960818" cy="7423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GB Abogados">
              <a:extLst>
                <a:ext uri="{FF2B5EF4-FFF2-40B4-BE49-F238E27FC236}">
                  <a16:creationId xmlns:a16="http://schemas.microsoft.com/office/drawing/2014/main" id="{590AA8BE-E6C6-4AC6-97F2-0CE6F1609A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45100" y="3081286"/>
              <a:ext cx="1070239" cy="65716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13.png">
              <a:extLst>
                <a:ext uri="{FF2B5EF4-FFF2-40B4-BE49-F238E27FC236}">
                  <a16:creationId xmlns:a16="http://schemas.microsoft.com/office/drawing/2014/main" id="{D6CF4F1E-374A-47BF-9926-E916DA318E75}"/>
                </a:ext>
              </a:extLst>
            </p:cNvPr>
            <p:cNvPicPr/>
            <p:nvPr/>
          </p:nvPicPr>
          <p:blipFill>
            <a:blip r:embed="rId9"/>
            <a:srcRect/>
            <a:stretch>
              <a:fillRect/>
            </a:stretch>
          </p:blipFill>
          <p:spPr>
            <a:xfrm>
              <a:off x="6633083" y="4087649"/>
              <a:ext cx="1276635" cy="586633"/>
            </a:xfrm>
            <a:prstGeom prst="rect">
              <a:avLst/>
            </a:prstGeom>
            <a:ln>
              <a:noFill/>
            </a:ln>
            <a:effectLst>
              <a:softEdge rad="38100"/>
            </a:effectLst>
          </p:spPr>
        </p:pic>
        <p:pic>
          <p:nvPicPr>
            <p:cNvPr id="13" name="Picture 2" descr="Inicio - Facio &amp; Cañas - Servicios Legales en todas las áreas">
              <a:extLst>
                <a:ext uri="{FF2B5EF4-FFF2-40B4-BE49-F238E27FC236}">
                  <a16:creationId xmlns:a16="http://schemas.microsoft.com/office/drawing/2014/main" id="{405BF148-FD64-4D18-AEEE-213846FE2ABE}"/>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8086088" y="4294342"/>
              <a:ext cx="1259982" cy="257723"/>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009C7DD5-68E6-4BC7-B2C3-FF7FE15880D5}"/>
                </a:ext>
              </a:extLst>
            </p:cNvPr>
            <p:cNvPicPr>
              <a:picLocks noChangeAspect="1"/>
            </p:cNvPicPr>
            <p:nvPr/>
          </p:nvPicPr>
          <p:blipFill rotWithShape="1">
            <a:blip r:embed="rId11"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453526" y="5008050"/>
              <a:ext cx="1274651" cy="657160"/>
            </a:xfrm>
            <a:prstGeom prst="rect">
              <a:avLst/>
            </a:prstGeom>
          </p:spPr>
        </p:pic>
        <p:pic>
          <p:nvPicPr>
            <p:cNvPr id="15" name="Imagen 2">
              <a:extLst>
                <a:ext uri="{FF2B5EF4-FFF2-40B4-BE49-F238E27FC236}">
                  <a16:creationId xmlns:a16="http://schemas.microsoft.com/office/drawing/2014/main" id="{54FB8C4F-38DB-4681-BCB5-F056D7A6ADBE}"/>
                </a:ext>
              </a:extLst>
            </p:cNvPr>
            <p:cNvPicPr>
              <a:picLocks noChangeAspect="1" noChangeArrowheads="1"/>
            </p:cNvPicPr>
            <p:nvPr/>
          </p:nvPicPr>
          <p:blipFill>
            <a:blip r:embed="rId12">
              <a:alphaModFix/>
              <a:extLst>
                <a:ext uri="{28A0092B-C50C-407E-A947-70E740481C1C}">
                  <a14:useLocalDpi xmlns:a14="http://schemas.microsoft.com/office/drawing/2010/main" val="0"/>
                </a:ext>
              </a:extLst>
            </a:blip>
            <a:srcRect/>
            <a:stretch>
              <a:fillRect/>
            </a:stretch>
          </p:blipFill>
          <p:spPr bwMode="auto">
            <a:xfrm>
              <a:off x="9466360" y="4115785"/>
              <a:ext cx="1238064" cy="533828"/>
            </a:xfrm>
            <a:prstGeom prst="rect">
              <a:avLst/>
            </a:prstGeom>
            <a:ln>
              <a:noFill/>
            </a:ln>
            <a:effectLst>
              <a:softEdge rad="25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Turanzas - Abogados Tributarios">
              <a:extLst>
                <a:ext uri="{FF2B5EF4-FFF2-40B4-BE49-F238E27FC236}">
                  <a16:creationId xmlns:a16="http://schemas.microsoft.com/office/drawing/2014/main" id="{83316CE1-4B3E-43FF-AF3F-A524DF0E58A2}"/>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9907581" y="5170829"/>
              <a:ext cx="2035894" cy="39339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Rivera bolivar y castañedas - Gente Calificada">
              <a:extLst>
                <a:ext uri="{FF2B5EF4-FFF2-40B4-BE49-F238E27FC236}">
                  <a16:creationId xmlns:a16="http://schemas.microsoft.com/office/drawing/2014/main" id="{5CCAAF68-8489-4851-96C2-1ED4E2BFE6B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86353" y="4862502"/>
              <a:ext cx="1547097" cy="93605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Torneo Petrolero Solidario – La solidaridad es un deporte que ...">
              <a:extLst>
                <a:ext uri="{FF2B5EF4-FFF2-40B4-BE49-F238E27FC236}">
                  <a16:creationId xmlns:a16="http://schemas.microsoft.com/office/drawing/2014/main" id="{49B9461B-2976-44EB-94CF-2BA771631CCA}"/>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a:stretch/>
          </p:blipFill>
          <p:spPr bwMode="auto">
            <a:xfrm>
              <a:off x="8911888" y="5945409"/>
              <a:ext cx="1256187" cy="619791"/>
            </a:xfrm>
            <a:prstGeom prst="rect">
              <a:avLst/>
            </a:prstGeom>
            <a:ln>
              <a:noFill/>
            </a:ln>
            <a:effectLst>
              <a:softEdge rad="38100"/>
            </a:effectLst>
            <a:extLst>
              <a:ext uri="{909E8E84-426E-40DD-AFC4-6F175D3DCCD1}">
                <a14:hiddenFill xmlns:a14="http://schemas.microsoft.com/office/drawing/2010/main">
                  <a:solidFill>
                    <a:srgbClr val="FFFFFF"/>
                  </a:solidFill>
                </a14:hiddenFill>
              </a:ext>
            </a:extLst>
          </p:spPr>
        </p:pic>
        <p:pic>
          <p:nvPicPr>
            <p:cNvPr id="19" name="Picture 4" descr="Socio Fausto Viale - Rubio Leguía Normand">
              <a:extLst>
                <a:ext uri="{FF2B5EF4-FFF2-40B4-BE49-F238E27FC236}">
                  <a16:creationId xmlns:a16="http://schemas.microsoft.com/office/drawing/2014/main" id="{10A190CF-1F70-4ED8-9CA0-9726F49850F5}"/>
                </a:ext>
              </a:extLst>
            </p:cNvPr>
            <p:cNvPicPr>
              <a:picLocks noChangeAspect="1" noChangeArrowheads="1"/>
            </p:cNvPicPr>
            <p:nvPr/>
          </p:nvPicPr>
          <p:blipFill>
            <a:blip r:embed="rId16" cstate="hqprint">
              <a:extLst>
                <a:ext uri="{28A0092B-C50C-407E-A947-70E740481C1C}">
                  <a14:useLocalDpi xmlns:a14="http://schemas.microsoft.com/office/drawing/2010/main" val="0"/>
                </a:ext>
              </a:extLst>
            </a:blip>
            <a:srcRect/>
            <a:stretch>
              <a:fillRect/>
            </a:stretch>
          </p:blipFill>
          <p:spPr bwMode="auto">
            <a:xfrm>
              <a:off x="10774763" y="4017551"/>
              <a:ext cx="1379725" cy="7156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Pellerano &amp; Herrera | RDabogados.com">
              <a:extLst>
                <a:ext uri="{FF2B5EF4-FFF2-40B4-BE49-F238E27FC236}">
                  <a16:creationId xmlns:a16="http://schemas.microsoft.com/office/drawing/2014/main" id="{EA98C356-761F-464F-8E98-42CCC295E0BE}"/>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a:stretch/>
          </p:blipFill>
          <p:spPr bwMode="auto">
            <a:xfrm>
              <a:off x="7208711" y="5981466"/>
              <a:ext cx="1408918" cy="461091"/>
            </a:xfrm>
            <a:prstGeom prst="rect">
              <a:avLst/>
            </a:prstGeom>
            <a:ln>
              <a:noFill/>
            </a:ln>
            <a:effectLst>
              <a:softEdge rad="38100"/>
            </a:effectLst>
            <a:extLst>
              <a:ext uri="{909E8E84-426E-40DD-AFC4-6F175D3DCCD1}">
                <a14:hiddenFill xmlns:a14="http://schemas.microsoft.com/office/drawing/2010/main">
                  <a:solidFill>
                    <a:srgbClr val="FFFFFF"/>
                  </a:solidFill>
                </a14:hiddenFill>
              </a:ext>
            </a:extLst>
          </p:spPr>
        </p:pic>
        <p:pic>
          <p:nvPicPr>
            <p:cNvPr id="21" name="image2.png">
              <a:extLst>
                <a:ext uri="{FF2B5EF4-FFF2-40B4-BE49-F238E27FC236}">
                  <a16:creationId xmlns:a16="http://schemas.microsoft.com/office/drawing/2014/main" id="{54254468-6C14-4534-BF57-50585574A8E8}"/>
                </a:ext>
              </a:extLst>
            </p:cNvPr>
            <p:cNvPicPr/>
            <p:nvPr/>
          </p:nvPicPr>
          <p:blipFill rotWithShape="1">
            <a:blip r:embed="rId18"/>
            <a:srcRect l="6785" t="4967" r="4185" b="5392"/>
            <a:stretch/>
          </p:blipFill>
          <p:spPr>
            <a:xfrm>
              <a:off x="10579671" y="5925155"/>
              <a:ext cx="662463" cy="956154"/>
            </a:xfrm>
            <a:prstGeom prst="rect">
              <a:avLst/>
            </a:prstGeom>
            <a:ln>
              <a:noFill/>
            </a:ln>
            <a:effectLst>
              <a:outerShdw blurRad="292100" dist="139700" dir="2700000" algn="tl" rotWithShape="0">
                <a:srgbClr val="333333">
                  <a:alpha val="65000"/>
                </a:srgbClr>
              </a:outerShdw>
            </a:effectLst>
          </p:spPr>
        </p:pic>
      </p:grpSp>
      <p:pic>
        <p:nvPicPr>
          <p:cNvPr id="23" name="Imagen 22" descr="Imagen que contiene dibujo, plato&#10;&#10;Descripción generada automáticamente">
            <a:extLst>
              <a:ext uri="{FF2B5EF4-FFF2-40B4-BE49-F238E27FC236}">
                <a16:creationId xmlns:a16="http://schemas.microsoft.com/office/drawing/2014/main" id="{EF7EFE7E-DFDC-4590-B972-0189C6F3AC3A}"/>
              </a:ext>
            </a:extLst>
          </p:cNvPr>
          <p:cNvPicPr>
            <a:picLocks noChangeAspect="1"/>
          </p:cNvPicPr>
          <p:nvPr/>
        </p:nvPicPr>
        <p:blipFill>
          <a:blip r:embed="rId19" cstate="hqprint">
            <a:extLst>
              <a:ext uri="{28A0092B-C50C-407E-A947-70E740481C1C}">
                <a14:useLocalDpi xmlns:a14="http://schemas.microsoft.com/office/drawing/2010/main" val="0"/>
              </a:ext>
            </a:extLst>
          </a:blip>
          <a:stretch>
            <a:fillRect/>
          </a:stretch>
        </p:blipFill>
        <p:spPr>
          <a:xfrm>
            <a:off x="8585131" y="5327468"/>
            <a:ext cx="1756183" cy="542998"/>
          </a:xfrm>
          <a:prstGeom prst="rect">
            <a:avLst/>
          </a:prstGeom>
        </p:spPr>
      </p:pic>
      <p:sp>
        <p:nvSpPr>
          <p:cNvPr id="4" name="CuadroTexto 3">
            <a:extLst>
              <a:ext uri="{FF2B5EF4-FFF2-40B4-BE49-F238E27FC236}">
                <a16:creationId xmlns:a16="http://schemas.microsoft.com/office/drawing/2014/main" id="{4E459858-8592-40D6-A1BF-07291BCE9B46}"/>
              </a:ext>
            </a:extLst>
          </p:cNvPr>
          <p:cNvSpPr txBox="1"/>
          <p:nvPr/>
        </p:nvSpPr>
        <p:spPr>
          <a:xfrm>
            <a:off x="66716" y="6826096"/>
            <a:ext cx="7697663" cy="307777"/>
          </a:xfrm>
          <a:prstGeom prst="rect">
            <a:avLst/>
          </a:prstGeom>
          <a:noFill/>
        </p:spPr>
        <p:txBody>
          <a:bodyPr wrap="square" rtlCol="0">
            <a:spAutoFit/>
          </a:bodyPr>
          <a:lstStyle/>
          <a:p>
            <a:r>
              <a:rPr lang="en-US" sz="1400" dirty="0">
                <a:solidFill>
                  <a:schemeClr val="bg1"/>
                </a:solidFill>
              </a:rPr>
              <a:t>All Copyrights to Lataxnet ® 2019.   </a:t>
            </a:r>
          </a:p>
        </p:txBody>
      </p:sp>
    </p:spTree>
    <p:extLst>
      <p:ext uri="{BB962C8B-B14F-4D97-AF65-F5344CB8AC3E}">
        <p14:creationId xmlns:p14="http://schemas.microsoft.com/office/powerpoint/2010/main" val="1486951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Esquinas redondeadas 29">
            <a:extLst>
              <a:ext uri="{FF2B5EF4-FFF2-40B4-BE49-F238E27FC236}">
                <a16:creationId xmlns:a16="http://schemas.microsoft.com/office/drawing/2014/main" id="{D8722C52-9CB4-45C1-82EB-9196F64DC3D7}"/>
              </a:ext>
              <a:ext uri="{C183D7F6-B498-43B3-948B-1728B52AA6E4}">
                <adec:decorative xmlns:adec="http://schemas.microsoft.com/office/drawing/2017/decorative" xmlns="" val="1"/>
              </a:ext>
            </a:extLst>
          </p:cNvPr>
          <p:cNvSpPr/>
          <p:nvPr/>
        </p:nvSpPr>
        <p:spPr>
          <a:xfrm>
            <a:off x="85863" y="2647457"/>
            <a:ext cx="2032000" cy="11176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1" name="Rectángulo: Esquinas redondeadas 30">
            <a:extLst>
              <a:ext uri="{FF2B5EF4-FFF2-40B4-BE49-F238E27FC236}">
                <a16:creationId xmlns:a16="http://schemas.microsoft.com/office/drawing/2014/main" id="{B1FC803C-5FC7-4A18-BA6E-5DBD33A7F1C0}"/>
              </a:ext>
              <a:ext uri="{C183D7F6-B498-43B3-948B-1728B52AA6E4}">
                <adec:decorative xmlns:adec="http://schemas.microsoft.com/office/drawing/2017/decorative" xmlns="" val="1"/>
              </a:ext>
            </a:extLst>
          </p:cNvPr>
          <p:cNvSpPr/>
          <p:nvPr/>
        </p:nvSpPr>
        <p:spPr>
          <a:xfrm>
            <a:off x="85863" y="1019476"/>
            <a:ext cx="2032000" cy="1117600"/>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2" name="Rectángulo: Esquinas redondeadas 31">
            <a:extLst>
              <a:ext uri="{FF2B5EF4-FFF2-40B4-BE49-F238E27FC236}">
                <a16:creationId xmlns:a16="http://schemas.microsoft.com/office/drawing/2014/main" id="{07433DA3-7C45-4A76-A8BA-7C9E688B75A7}"/>
              </a:ext>
              <a:ext uri="{C183D7F6-B498-43B3-948B-1728B52AA6E4}">
                <adec:decorative xmlns:adec="http://schemas.microsoft.com/office/drawing/2017/decorative" xmlns="" val="1"/>
              </a:ext>
            </a:extLst>
          </p:cNvPr>
          <p:cNvSpPr/>
          <p:nvPr/>
        </p:nvSpPr>
        <p:spPr>
          <a:xfrm>
            <a:off x="85863" y="4428720"/>
            <a:ext cx="2032000" cy="1117600"/>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3" name="Elipse 32">
            <a:extLst>
              <a:ext uri="{FF2B5EF4-FFF2-40B4-BE49-F238E27FC236}">
                <a16:creationId xmlns:a16="http://schemas.microsoft.com/office/drawing/2014/main" id="{B8C39A2F-EB98-421A-9196-A1F82FA0CF1A}"/>
              </a:ext>
              <a:ext uri="{C183D7F6-B498-43B3-948B-1728B52AA6E4}">
                <adec:decorative xmlns:adec="http://schemas.microsoft.com/office/drawing/2017/decorative" xmlns="" val="1"/>
              </a:ext>
            </a:extLst>
          </p:cNvPr>
          <p:cNvSpPr/>
          <p:nvPr/>
        </p:nvSpPr>
        <p:spPr>
          <a:xfrm>
            <a:off x="172635" y="2741643"/>
            <a:ext cx="929228" cy="929228"/>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4" name="Elipse 33">
            <a:extLst>
              <a:ext uri="{FF2B5EF4-FFF2-40B4-BE49-F238E27FC236}">
                <a16:creationId xmlns:a16="http://schemas.microsoft.com/office/drawing/2014/main" id="{B0BABAAE-D145-4E69-9C95-2BF9E7E8DBE7}"/>
              </a:ext>
              <a:ext uri="{C183D7F6-B498-43B3-948B-1728B52AA6E4}">
                <adec:decorative xmlns:adec="http://schemas.microsoft.com/office/drawing/2017/decorative" xmlns="" val="1"/>
              </a:ext>
            </a:extLst>
          </p:cNvPr>
          <p:cNvSpPr/>
          <p:nvPr/>
        </p:nvSpPr>
        <p:spPr>
          <a:xfrm>
            <a:off x="172635" y="1113662"/>
            <a:ext cx="929228" cy="929228"/>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18" name="Grupo 17">
            <a:extLst>
              <a:ext uri="{FF2B5EF4-FFF2-40B4-BE49-F238E27FC236}">
                <a16:creationId xmlns:a16="http://schemas.microsoft.com/office/drawing/2014/main" id="{E5A95B40-5207-47C4-80D3-12F9AAE78F33}"/>
              </a:ext>
              <a:ext uri="{C183D7F6-B498-43B3-948B-1728B52AA6E4}">
                <adec:decorative xmlns:adec="http://schemas.microsoft.com/office/drawing/2017/decorative" xmlns="" val="1"/>
              </a:ext>
            </a:extLst>
          </p:cNvPr>
          <p:cNvGrpSpPr/>
          <p:nvPr/>
        </p:nvGrpSpPr>
        <p:grpSpPr>
          <a:xfrm>
            <a:off x="-770021" y="192505"/>
            <a:ext cx="13394635" cy="6706728"/>
            <a:chOff x="1250950" y="914400"/>
            <a:chExt cx="6398080" cy="2908996"/>
          </a:xfrm>
          <a:effectLst/>
        </p:grpSpPr>
        <p:sp>
          <p:nvSpPr>
            <p:cNvPr id="19" name="Rectángulo redondeado 22">
              <a:extLst>
                <a:ext uri="{FF2B5EF4-FFF2-40B4-BE49-F238E27FC236}">
                  <a16:creationId xmlns:a16="http://schemas.microsoft.com/office/drawing/2014/main" id="{C1454E1C-BFBC-4A22-856A-E784DC9F0092}"/>
                </a:ext>
              </a:extLst>
            </p:cNvPr>
            <p:cNvSpPr/>
            <p:nvPr/>
          </p:nvSpPr>
          <p:spPr>
            <a:xfrm>
              <a:off x="1257299" y="3740139"/>
              <a:ext cx="6391731" cy="83257"/>
            </a:xfrm>
            <a:prstGeom prst="roundRect">
              <a:avLst>
                <a:gd name="adj" fmla="val 50000"/>
              </a:avLst>
            </a:prstGeom>
            <a:gradFill flip="none" rotWithShape="1">
              <a:gsLst>
                <a:gs pos="0">
                  <a:schemeClr val="bg1">
                    <a:lumMod val="75000"/>
                  </a:schemeClr>
                </a:gs>
                <a:gs pos="50000">
                  <a:schemeClr val="bg1">
                    <a:lumMod val="95000"/>
                  </a:schemeClr>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0" name="Rectángulo con las esquinas del mismo lado redondeadas 23">
              <a:extLst>
                <a:ext uri="{FF2B5EF4-FFF2-40B4-BE49-F238E27FC236}">
                  <a16:creationId xmlns:a16="http://schemas.microsoft.com/office/drawing/2014/main" id="{26DAC503-35EF-4C7A-98E1-7C2E500B299D}"/>
                </a:ext>
              </a:extLst>
            </p:cNvPr>
            <p:cNvSpPr/>
            <p:nvPr/>
          </p:nvSpPr>
          <p:spPr>
            <a:xfrm>
              <a:off x="2209800" y="914400"/>
              <a:ext cx="4605211" cy="2757714"/>
            </a:xfrm>
            <a:prstGeom prst="round2SameRect">
              <a:avLst>
                <a:gd name="adj1" fmla="val 5842"/>
                <a:gd name="adj2" fmla="val 0"/>
              </a:avLst>
            </a:prstGeom>
            <a:solidFill>
              <a:schemeClr val="bg1">
                <a:lumMod val="65000"/>
              </a:schemeClr>
            </a:solidFill>
            <a:ln w="38100">
              <a:gradFill flip="none" rotWithShape="1">
                <a:gsLst>
                  <a:gs pos="0">
                    <a:schemeClr val="bg1">
                      <a:lumMod val="79000"/>
                    </a:schemeClr>
                  </a:gs>
                  <a:gs pos="100000">
                    <a:schemeClr val="bg1">
                      <a:lumMod val="87000"/>
                    </a:schemeClr>
                  </a:gs>
                  <a:gs pos="51000">
                    <a:schemeClr val="bg1">
                      <a:lumMod val="95000"/>
                    </a:schemeClr>
                  </a:gs>
                </a:gsLst>
                <a:lin ang="13500000" scaled="1"/>
                <a:tileRect/>
              </a:gradFill>
            </a:ln>
            <a:effectLst/>
            <a:scene3d>
              <a:camera prst="orthographicFront"/>
              <a:lightRig rig="threePt" dir="t"/>
            </a:scene3d>
            <a:sp3d>
              <a:bevelT w="50800" h="508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1" name="Rectángulo 20">
              <a:extLst>
                <a:ext uri="{FF2B5EF4-FFF2-40B4-BE49-F238E27FC236}">
                  <a16:creationId xmlns:a16="http://schemas.microsoft.com/office/drawing/2014/main" id="{6953BCE3-CE7E-43A5-9A5C-DE2189790136}"/>
                </a:ext>
              </a:extLst>
            </p:cNvPr>
            <p:cNvSpPr/>
            <p:nvPr/>
          </p:nvSpPr>
          <p:spPr>
            <a:xfrm>
              <a:off x="2340705" y="1074057"/>
              <a:ext cx="4343400" cy="2435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2" name="Rectángulo 21">
              <a:extLst>
                <a:ext uri="{FF2B5EF4-FFF2-40B4-BE49-F238E27FC236}">
                  <a16:creationId xmlns:a16="http://schemas.microsoft.com/office/drawing/2014/main" id="{C5C5411E-69A4-4222-B2CF-3312C24728B1}"/>
                </a:ext>
              </a:extLst>
            </p:cNvPr>
            <p:cNvSpPr/>
            <p:nvPr/>
          </p:nvSpPr>
          <p:spPr>
            <a:xfrm>
              <a:off x="1257299" y="3659415"/>
              <a:ext cx="6391729" cy="125410"/>
            </a:xfrm>
            <a:prstGeom prst="rect">
              <a:avLst/>
            </a:prstGeom>
            <a:gradFill flip="none" rotWithShape="1">
              <a:gsLst>
                <a:gs pos="0">
                  <a:schemeClr val="bg1">
                    <a:lumMod val="75000"/>
                  </a:schemeClr>
                </a:gs>
                <a:gs pos="63000">
                  <a:schemeClr val="bg1">
                    <a:lumMod val="95000"/>
                  </a:schemeClr>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cxnSp>
          <p:nvCxnSpPr>
            <p:cNvPr id="23" name="Conector recto 22">
              <a:extLst>
                <a:ext uri="{FF2B5EF4-FFF2-40B4-BE49-F238E27FC236}">
                  <a16:creationId xmlns:a16="http://schemas.microsoft.com/office/drawing/2014/main" id="{AA43DFE1-83F6-43B2-93D7-B7EBB773F982}"/>
                </a:ext>
              </a:extLst>
            </p:cNvPr>
            <p:cNvCxnSpPr/>
            <p:nvPr/>
          </p:nvCxnSpPr>
          <p:spPr>
            <a:xfrm>
              <a:off x="1250950" y="3775402"/>
              <a:ext cx="6391729" cy="0"/>
            </a:xfrm>
            <a:prstGeom prst="line">
              <a:avLst/>
            </a:prstGeom>
            <a:ln w="3175">
              <a:gradFill flip="none" rotWithShape="1">
                <a:gsLst>
                  <a:gs pos="0">
                    <a:schemeClr val="bg1">
                      <a:lumMod val="65000"/>
                    </a:schemeClr>
                  </a:gs>
                  <a:gs pos="50000">
                    <a:schemeClr val="bg1">
                      <a:lumMod val="85000"/>
                    </a:schemeClr>
                  </a:gs>
                  <a:gs pos="100000">
                    <a:schemeClr val="bg1">
                      <a:lumMod val="83000"/>
                      <a:alpha val="46000"/>
                    </a:schemeClr>
                  </a:gs>
                </a:gsLst>
                <a:lin ang="10800000" scaled="1"/>
                <a:tileRect/>
              </a:gradFill>
            </a:ln>
            <a:effectLst>
              <a:outerShdw blurRad="12700" dir="5400000" algn="t" rotWithShape="0">
                <a:schemeClr val="bg1">
                  <a:lumMod val="75000"/>
                  <a:alpha val="64000"/>
                </a:schemeClr>
              </a:outerShdw>
            </a:effectLst>
          </p:spPr>
          <p:style>
            <a:lnRef idx="1">
              <a:schemeClr val="accent1"/>
            </a:lnRef>
            <a:fillRef idx="0">
              <a:schemeClr val="accent1"/>
            </a:fillRef>
            <a:effectRef idx="0">
              <a:schemeClr val="accent1"/>
            </a:effectRef>
            <a:fontRef idx="minor">
              <a:schemeClr val="tx1"/>
            </a:fontRef>
          </p:style>
        </p:cxnSp>
        <p:sp>
          <p:nvSpPr>
            <p:cNvPr id="24" name="Rectángulo redondeado 27">
              <a:extLst>
                <a:ext uri="{FF2B5EF4-FFF2-40B4-BE49-F238E27FC236}">
                  <a16:creationId xmlns:a16="http://schemas.microsoft.com/office/drawing/2014/main" id="{3D1BE8A8-DA1B-423B-9829-BFA00D53EEEB}"/>
                </a:ext>
              </a:extLst>
            </p:cNvPr>
            <p:cNvSpPr/>
            <p:nvPr/>
          </p:nvSpPr>
          <p:spPr>
            <a:xfrm>
              <a:off x="7085489" y="3730171"/>
              <a:ext cx="267654" cy="36576"/>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5" name="Rectángulo 28 con una esquina redondeada">
              <a:extLst>
                <a:ext uri="{FF2B5EF4-FFF2-40B4-BE49-F238E27FC236}">
                  <a16:creationId xmlns:a16="http://schemas.microsoft.com/office/drawing/2014/main" id="{848914F0-4B71-4120-8AAC-B1AC18F5E0D0}"/>
                </a:ext>
              </a:extLst>
            </p:cNvPr>
            <p:cNvSpPr/>
            <p:nvPr/>
          </p:nvSpPr>
          <p:spPr>
            <a:xfrm rot="10800000" flipH="1">
              <a:off x="7366908" y="3659414"/>
              <a:ext cx="282121" cy="163982"/>
            </a:xfrm>
            <a:prstGeom prst="round1Rect">
              <a:avLst>
                <a:gd name="adj" fmla="val 21302"/>
              </a:avLst>
            </a:prstGeom>
            <a:gradFill>
              <a:gsLst>
                <a:gs pos="0">
                  <a:schemeClr val="bg1">
                    <a:alpha val="64000"/>
                  </a:schemeClr>
                </a:gs>
                <a:gs pos="100000">
                  <a:schemeClr val="bg1">
                    <a:lumMod val="83000"/>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6" name="Rectángulo 29 con una esquina redondeada">
              <a:extLst>
                <a:ext uri="{FF2B5EF4-FFF2-40B4-BE49-F238E27FC236}">
                  <a16:creationId xmlns:a16="http://schemas.microsoft.com/office/drawing/2014/main" id="{9C0D9DD6-12DD-4898-ACA1-6EA3DAB989C9}"/>
                </a:ext>
              </a:extLst>
            </p:cNvPr>
            <p:cNvSpPr/>
            <p:nvPr/>
          </p:nvSpPr>
          <p:spPr>
            <a:xfrm rot="10800000">
              <a:off x="1257295" y="3659414"/>
              <a:ext cx="282121" cy="163982"/>
            </a:xfrm>
            <a:prstGeom prst="round1Rect">
              <a:avLst>
                <a:gd name="adj" fmla="val 21302"/>
              </a:avLst>
            </a:prstGeom>
            <a:gradFill>
              <a:gsLst>
                <a:gs pos="0">
                  <a:schemeClr val="bg1">
                    <a:alpha val="27000"/>
                  </a:schemeClr>
                </a:gs>
                <a:gs pos="100000">
                  <a:schemeClr val="bg1">
                    <a:lumMod val="83000"/>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8" name="Rectángulo con las esquinas del mismo lado redondeadas 19">
              <a:extLst>
                <a:ext uri="{FF2B5EF4-FFF2-40B4-BE49-F238E27FC236}">
                  <a16:creationId xmlns:a16="http://schemas.microsoft.com/office/drawing/2014/main" id="{D78F18D8-4B90-4730-99AA-0BF8CCFDA4EE}"/>
                </a:ext>
              </a:extLst>
            </p:cNvPr>
            <p:cNvSpPr/>
            <p:nvPr/>
          </p:nvSpPr>
          <p:spPr>
            <a:xfrm>
              <a:off x="4574594" y="914400"/>
              <a:ext cx="2240418" cy="2757714"/>
            </a:xfrm>
            <a:custGeom>
              <a:avLst/>
              <a:gdLst>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0 w 4605211"/>
                <a:gd name="connsiteY6" fmla="*/ 2757714 h 2757714"/>
                <a:gd name="connsiteX7" fmla="*/ 0 w 4605211"/>
                <a:gd name="connsiteY7" fmla="*/ 161106 h 2757714"/>
                <a:gd name="connsiteX8" fmla="*/ 161106 w 4605211"/>
                <a:gd name="connsiteY8" fmla="*/ 0 h 2757714"/>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0 w 4605211"/>
                <a:gd name="connsiteY6" fmla="*/ 161106 h 2757714"/>
                <a:gd name="connsiteX7" fmla="*/ 161106 w 4605211"/>
                <a:gd name="connsiteY7" fmla="*/ 0 h 2757714"/>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0 w 4605211"/>
                <a:gd name="connsiteY6" fmla="*/ 161106 h 2757714"/>
                <a:gd name="connsiteX7" fmla="*/ 161106 w 4605211"/>
                <a:gd name="connsiteY7" fmla="*/ 0 h 2757714"/>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161106 w 4605211"/>
                <a:gd name="connsiteY6" fmla="*/ 0 h 2757714"/>
                <a:gd name="connsiteX0" fmla="*/ 37552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3755206 w 4605211"/>
                <a:gd name="connsiteY6" fmla="*/ 0 h 2757714"/>
                <a:gd name="connsiteX0" fmla="*/ 1735906 w 2585911"/>
                <a:gd name="connsiteY0" fmla="*/ 0 h 2757714"/>
                <a:gd name="connsiteX1" fmla="*/ 2424805 w 2585911"/>
                <a:gd name="connsiteY1" fmla="*/ 0 h 2757714"/>
                <a:gd name="connsiteX2" fmla="*/ 2585911 w 2585911"/>
                <a:gd name="connsiteY2" fmla="*/ 161106 h 2757714"/>
                <a:gd name="connsiteX3" fmla="*/ 2585911 w 2585911"/>
                <a:gd name="connsiteY3" fmla="*/ 2757714 h 2757714"/>
                <a:gd name="connsiteX4" fmla="*/ 2585911 w 2585911"/>
                <a:gd name="connsiteY4" fmla="*/ 2757714 h 2757714"/>
                <a:gd name="connsiteX5" fmla="*/ 0 w 2585911"/>
                <a:gd name="connsiteY5" fmla="*/ 2732314 h 2757714"/>
                <a:gd name="connsiteX6" fmla="*/ 1735906 w 2585911"/>
                <a:gd name="connsiteY6" fmla="*/ 0 h 2757714"/>
                <a:gd name="connsiteX0" fmla="*/ 1147198 w 1997203"/>
                <a:gd name="connsiteY0" fmla="*/ 0 h 2757714"/>
                <a:gd name="connsiteX1" fmla="*/ 1836097 w 1997203"/>
                <a:gd name="connsiteY1" fmla="*/ 0 h 2757714"/>
                <a:gd name="connsiteX2" fmla="*/ 1997203 w 1997203"/>
                <a:gd name="connsiteY2" fmla="*/ 161106 h 2757714"/>
                <a:gd name="connsiteX3" fmla="*/ 1997203 w 1997203"/>
                <a:gd name="connsiteY3" fmla="*/ 2757714 h 2757714"/>
                <a:gd name="connsiteX4" fmla="*/ 1997203 w 1997203"/>
                <a:gd name="connsiteY4" fmla="*/ 2757714 h 2757714"/>
                <a:gd name="connsiteX5" fmla="*/ 0 w 1997203"/>
                <a:gd name="connsiteY5" fmla="*/ 2732314 h 2757714"/>
                <a:gd name="connsiteX6" fmla="*/ 1147198 w 1997203"/>
                <a:gd name="connsiteY6" fmla="*/ 0 h 275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203" h="2757714">
                  <a:moveTo>
                    <a:pt x="1147198" y="0"/>
                  </a:moveTo>
                  <a:lnTo>
                    <a:pt x="1836097" y="0"/>
                  </a:lnTo>
                  <a:cubicBezTo>
                    <a:pt x="1925073" y="0"/>
                    <a:pt x="1997203" y="72130"/>
                    <a:pt x="1997203" y="161106"/>
                  </a:cubicBezTo>
                  <a:lnTo>
                    <a:pt x="1997203" y="2757714"/>
                  </a:lnTo>
                  <a:lnTo>
                    <a:pt x="1997203" y="2757714"/>
                  </a:lnTo>
                  <a:lnTo>
                    <a:pt x="0" y="2732314"/>
                  </a:lnTo>
                  <a:lnTo>
                    <a:pt x="1147198" y="0"/>
                  </a:lnTo>
                  <a:close/>
                </a:path>
              </a:pathLst>
            </a:custGeom>
            <a:gradFill flip="none" rotWithShape="1">
              <a:gsLst>
                <a:gs pos="21000">
                  <a:schemeClr val="bg1">
                    <a:alpha val="1000"/>
                  </a:schemeClr>
                </a:gs>
                <a:gs pos="100000">
                  <a:schemeClr val="bg1">
                    <a:alpha val="32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sp>
        <p:nvSpPr>
          <p:cNvPr id="35" name="Elipse 34">
            <a:extLst>
              <a:ext uri="{FF2B5EF4-FFF2-40B4-BE49-F238E27FC236}">
                <a16:creationId xmlns:a16="http://schemas.microsoft.com/office/drawing/2014/main" id="{E3EAFB8C-B68B-4DDE-875A-CD4EB5E2AFA4}"/>
              </a:ext>
              <a:ext uri="{C183D7F6-B498-43B3-948B-1728B52AA6E4}">
                <adec:decorative xmlns:adec="http://schemas.microsoft.com/office/drawing/2017/decorative" xmlns="" val="1"/>
              </a:ext>
            </a:extLst>
          </p:cNvPr>
          <p:cNvSpPr/>
          <p:nvPr/>
        </p:nvSpPr>
        <p:spPr>
          <a:xfrm>
            <a:off x="172635" y="4522906"/>
            <a:ext cx="929228" cy="929228"/>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8" name="Imagen 7">
            <a:extLst>
              <a:ext uri="{FF2B5EF4-FFF2-40B4-BE49-F238E27FC236}">
                <a16:creationId xmlns:a16="http://schemas.microsoft.com/office/drawing/2014/main" id="{249C24E5-AEAF-44E7-B2F8-531B026CF7D4}"/>
              </a:ext>
              <a:ext uri="{C183D7F6-B498-43B3-948B-1728B52AA6E4}">
                <adec:decorative xmlns:adec="http://schemas.microsoft.com/office/drawing/2017/decorative" xmlns="" val="1"/>
              </a:ext>
            </a:extLst>
          </p:cNvPr>
          <p:cNvPicPr>
            <a:picLocks noChangeAspect="1"/>
          </p:cNvPicPr>
          <p:nvPr/>
        </p:nvPicPr>
        <p:blipFill rotWithShape="1">
          <a:blip r:embed="rId3" cstate="hqprint">
            <a:grayscl/>
            <a:extLst>
              <a:ext uri="{28A0092B-C50C-407E-A947-70E740481C1C}">
                <a14:useLocalDpi xmlns:a14="http://schemas.microsoft.com/office/drawing/2010/main" val="0"/>
              </a:ext>
            </a:extLst>
          </a:blip>
          <a:srcRect r="-1"/>
          <a:stretch/>
        </p:blipFill>
        <p:spPr>
          <a:xfrm>
            <a:off x="9106967" y="0"/>
            <a:ext cx="3085031" cy="6858000"/>
          </a:xfrm>
          <a:prstGeom prst="rect">
            <a:avLst/>
          </a:prstGeom>
        </p:spPr>
      </p:pic>
      <p:pic>
        <p:nvPicPr>
          <p:cNvPr id="55" name="Imagen 54">
            <a:extLst>
              <a:ext uri="{FF2B5EF4-FFF2-40B4-BE49-F238E27FC236}">
                <a16:creationId xmlns:a16="http://schemas.microsoft.com/office/drawing/2014/main" id="{8CB55287-954F-49A2-9840-A1ACDBC9989F}"/>
              </a:ext>
            </a:extLst>
          </p:cNvPr>
          <p:cNvPicPr>
            <a:picLocks noChangeAspect="1"/>
          </p:cNvPicPr>
          <p:nvPr/>
        </p:nvPicPr>
        <p:blipFill>
          <a:blip r:embed="rId4" cstate="print"/>
          <a:stretch>
            <a:fillRect/>
          </a:stretch>
        </p:blipFill>
        <p:spPr>
          <a:xfrm>
            <a:off x="9123391" y="41234"/>
            <a:ext cx="3068609" cy="6857999"/>
          </a:xfrm>
          <a:prstGeom prst="rect">
            <a:avLst/>
          </a:prstGeom>
        </p:spPr>
      </p:pic>
      <p:sp>
        <p:nvSpPr>
          <p:cNvPr id="60" name="Forma libre: Forma 59">
            <a:extLst>
              <a:ext uri="{FF2B5EF4-FFF2-40B4-BE49-F238E27FC236}">
                <a16:creationId xmlns:a16="http://schemas.microsoft.com/office/drawing/2014/main" id="{8AFA9225-189E-46DC-BDA1-C08D56D0BD92}"/>
              </a:ext>
              <a:ext uri="{C183D7F6-B498-43B3-948B-1728B52AA6E4}">
                <adec:decorative xmlns:adec="http://schemas.microsoft.com/office/drawing/2017/decorative" xmlns="" val="1"/>
              </a:ext>
            </a:extLst>
          </p:cNvPr>
          <p:cNvSpPr/>
          <p:nvPr/>
        </p:nvSpPr>
        <p:spPr>
          <a:xfrm>
            <a:off x="10453729" y="41234"/>
            <a:ext cx="1685503"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58" name="Grupo 57">
            <a:extLst>
              <a:ext uri="{FF2B5EF4-FFF2-40B4-BE49-F238E27FC236}">
                <a16:creationId xmlns:a16="http://schemas.microsoft.com/office/drawing/2014/main" id="{0B53C114-CB63-41F6-A5C6-8C207D3C5EA8}"/>
              </a:ext>
              <a:ext uri="{C183D7F6-B498-43B3-948B-1728B52AA6E4}">
                <adec:decorative xmlns:adec="http://schemas.microsoft.com/office/drawing/2017/decorative" xmlns="" val="1"/>
              </a:ext>
            </a:extLst>
          </p:cNvPr>
          <p:cNvGrpSpPr/>
          <p:nvPr/>
        </p:nvGrpSpPr>
        <p:grpSpPr>
          <a:xfrm>
            <a:off x="9635355" y="1827402"/>
            <a:ext cx="2113939" cy="2978318"/>
            <a:chOff x="8088085" y="1860738"/>
            <a:chExt cx="3302000" cy="3235128"/>
          </a:xfrm>
        </p:grpSpPr>
        <p:cxnSp>
          <p:nvCxnSpPr>
            <p:cNvPr id="56" name="Conector recto 55">
              <a:extLst>
                <a:ext uri="{FF2B5EF4-FFF2-40B4-BE49-F238E27FC236}">
                  <a16:creationId xmlns:a16="http://schemas.microsoft.com/office/drawing/2014/main" id="{33D23131-A48A-491A-AD96-201010235D83}"/>
                </a:ext>
              </a:extLst>
            </p:cNvPr>
            <p:cNvCxnSpPr/>
            <p:nvPr/>
          </p:nvCxnSpPr>
          <p:spPr>
            <a:xfrm>
              <a:off x="8088085" y="1860738"/>
              <a:ext cx="330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Conector recto 56">
              <a:extLst>
                <a:ext uri="{FF2B5EF4-FFF2-40B4-BE49-F238E27FC236}">
                  <a16:creationId xmlns:a16="http://schemas.microsoft.com/office/drawing/2014/main" id="{9C96BDEF-9902-4BA3-B5E7-230F802445FC}"/>
                </a:ext>
              </a:extLst>
            </p:cNvPr>
            <p:cNvCxnSpPr/>
            <p:nvPr/>
          </p:nvCxnSpPr>
          <p:spPr>
            <a:xfrm>
              <a:off x="8088085" y="5095866"/>
              <a:ext cx="330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0" name="Forma libre: Forma 69">
            <a:extLst>
              <a:ext uri="{FF2B5EF4-FFF2-40B4-BE49-F238E27FC236}">
                <a16:creationId xmlns:a16="http://schemas.microsoft.com/office/drawing/2014/main" id="{2F53A894-128F-470D-A36D-330A5994E8C5}"/>
              </a:ext>
              <a:ext uri="{C183D7F6-B498-43B3-948B-1728B52AA6E4}">
                <adec:decorative xmlns:adec="http://schemas.microsoft.com/office/drawing/2017/decorative" xmlns="" val="1"/>
              </a:ext>
            </a:extLst>
          </p:cNvPr>
          <p:cNvSpPr/>
          <p:nvPr/>
        </p:nvSpPr>
        <p:spPr>
          <a:xfrm>
            <a:off x="7389386" y="5177132"/>
            <a:ext cx="3332296" cy="1680868"/>
          </a:xfrm>
          <a:custGeom>
            <a:avLst/>
            <a:gdLst>
              <a:gd name="connsiteX0" fmla="*/ 1666148 w 3332296"/>
              <a:gd name="connsiteY0" fmla="*/ 0 h 1680868"/>
              <a:gd name="connsiteX1" fmla="*/ 1863571 w 3332296"/>
              <a:gd name="connsiteY1" fmla="*/ 81776 h 1680868"/>
              <a:gd name="connsiteX2" fmla="*/ 3250521 w 3332296"/>
              <a:gd name="connsiteY2" fmla="*/ 1468726 h 1680868"/>
              <a:gd name="connsiteX3" fmla="*/ 3332296 w 3332296"/>
              <a:gd name="connsiteY3" fmla="*/ 1666149 h 1680868"/>
              <a:gd name="connsiteX4" fmla="*/ 3330886 w 3332296"/>
              <a:gd name="connsiteY4" fmla="*/ 1680868 h 1680868"/>
              <a:gd name="connsiteX5" fmla="*/ 1411 w 3332296"/>
              <a:gd name="connsiteY5" fmla="*/ 1680868 h 1680868"/>
              <a:gd name="connsiteX6" fmla="*/ 0 w 3332296"/>
              <a:gd name="connsiteY6" fmla="*/ 1666149 h 1680868"/>
              <a:gd name="connsiteX7" fmla="*/ 81775 w 3332296"/>
              <a:gd name="connsiteY7" fmla="*/ 1468726 h 1680868"/>
              <a:gd name="connsiteX8" fmla="*/ 1468725 w 3332296"/>
              <a:gd name="connsiteY8" fmla="*/ 81776 h 1680868"/>
              <a:gd name="connsiteX9" fmla="*/ 1666148 w 3332296"/>
              <a:gd name="connsiteY9" fmla="*/ 0 h 168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2296" h="1680868">
                <a:moveTo>
                  <a:pt x="1666148" y="0"/>
                </a:moveTo>
                <a:cubicBezTo>
                  <a:pt x="1737601" y="0"/>
                  <a:pt x="1809054" y="27259"/>
                  <a:pt x="1863571" y="81776"/>
                </a:cubicBezTo>
                <a:lnTo>
                  <a:pt x="3250521" y="1468726"/>
                </a:lnTo>
                <a:cubicBezTo>
                  <a:pt x="3305038" y="1523243"/>
                  <a:pt x="3332296" y="1594696"/>
                  <a:pt x="3332296" y="1666149"/>
                </a:cubicBezTo>
                <a:lnTo>
                  <a:pt x="3330886" y="1680868"/>
                </a:lnTo>
                <a:lnTo>
                  <a:pt x="1411" y="1680868"/>
                </a:lnTo>
                <a:lnTo>
                  <a:pt x="0" y="1666149"/>
                </a:lnTo>
                <a:cubicBezTo>
                  <a:pt x="0" y="1594696"/>
                  <a:pt x="27258" y="1523243"/>
                  <a:pt x="81775" y="1468726"/>
                </a:cubicBezTo>
                <a:lnTo>
                  <a:pt x="1468725" y="81776"/>
                </a:lnTo>
                <a:cubicBezTo>
                  <a:pt x="1523242" y="27259"/>
                  <a:pt x="1594695" y="0"/>
                  <a:pt x="1666148" y="0"/>
                </a:cubicBezTo>
                <a:close/>
              </a:path>
            </a:pathLst>
          </a:custGeom>
          <a:solidFill>
            <a:schemeClr val="tx1">
              <a:lumMod val="95000"/>
              <a:lumOff val="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6" name="Marcador de número de diapositiva 5"/>
          <p:cNvSpPr>
            <a:spLocks noGrp="1"/>
          </p:cNvSpPr>
          <p:nvPr>
            <p:ph type="sldNum" sz="quarter" idx="12"/>
          </p:nvPr>
        </p:nvSpPr>
        <p:spPr/>
        <p:txBody>
          <a:bodyPr rtlCol="0"/>
          <a:lstStyle/>
          <a:p>
            <a:pPr rtl="0"/>
            <a:fld id="{0FD50806-BABF-4915-9689-3B9956D1C75C}" type="slidenum">
              <a:rPr lang="es-ES" smtClean="0"/>
              <a:pPr rtl="0"/>
              <a:t>5</a:t>
            </a:fld>
            <a:endParaRPr lang="es-ES" dirty="0"/>
          </a:p>
        </p:txBody>
      </p:sp>
      <p:pic>
        <p:nvPicPr>
          <p:cNvPr id="5122" name="Picture 2" descr="Señal de médico del hospital de una cruz en un círculo | Icono Gratis">
            <a:extLst>
              <a:ext uri="{FF2B5EF4-FFF2-40B4-BE49-F238E27FC236}">
                <a16:creationId xmlns:a16="http://schemas.microsoft.com/office/drawing/2014/main" id="{3C87BC19-82E1-4D46-9E2D-4B8CD3D267ED}"/>
              </a:ext>
            </a:extLst>
          </p:cNvPr>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530" y="1261984"/>
            <a:ext cx="625295" cy="62529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íldora | Icono Gratis">
            <a:extLst>
              <a:ext uri="{FF2B5EF4-FFF2-40B4-BE49-F238E27FC236}">
                <a16:creationId xmlns:a16="http://schemas.microsoft.com/office/drawing/2014/main" id="{18A7B7DE-2012-450E-9887-32A563064D89}"/>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2502" y="4637276"/>
            <a:ext cx="640172" cy="64017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cono de ataúd - Descargar PNG/SVG transparente">
            <a:extLst>
              <a:ext uri="{FF2B5EF4-FFF2-40B4-BE49-F238E27FC236}">
                <a16:creationId xmlns:a16="http://schemas.microsoft.com/office/drawing/2014/main" id="{F36429A8-298E-49D2-8568-55EEED2730FE}"/>
              </a:ext>
            </a:extLst>
          </p:cNvPr>
          <p:cNvPicPr>
            <a:picLocks noChangeAspect="1" noChangeArrowheads="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5699" y="2843718"/>
            <a:ext cx="733778" cy="733778"/>
          </a:xfrm>
          <a:prstGeom prst="rect">
            <a:avLst/>
          </a:prstGeom>
          <a:noFill/>
          <a:extLst>
            <a:ext uri="{909E8E84-426E-40DD-AFC4-6F175D3DCCD1}">
              <a14:hiddenFill xmlns:a14="http://schemas.microsoft.com/office/drawing/2010/main">
                <a:solidFill>
                  <a:srgbClr val="FFFFFF"/>
                </a:solidFill>
              </a14:hiddenFill>
            </a:ext>
          </a:extLst>
        </p:spPr>
      </p:pic>
      <p:pic>
        <p:nvPicPr>
          <p:cNvPr id="72" name="Marcador de posición de imagen 23">
            <a:extLst>
              <a:ext uri="{FF2B5EF4-FFF2-40B4-BE49-F238E27FC236}">
                <a16:creationId xmlns:a16="http://schemas.microsoft.com/office/drawing/2014/main" id="{B1A8B529-8EC9-4B78-B21D-0E8325CAC404}"/>
              </a:ext>
              <a:ext uri="{C183D7F6-B498-43B3-948B-1728B52AA6E4}">
                <adec:decorative xmlns:adec="http://schemas.microsoft.com/office/drawing/2017/decorative" xmlns="" val="1"/>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16501" t="-5000" r="-16501" b="-5000"/>
          <a:stretch/>
        </p:blipFill>
        <p:spPr>
          <a:xfrm>
            <a:off x="10878559" y="77217"/>
            <a:ext cx="1329864" cy="1099888"/>
          </a:xfrm>
          <a:prstGeom prst="rect">
            <a:avLst/>
          </a:prstGeom>
        </p:spPr>
      </p:pic>
      <p:graphicFrame>
        <p:nvGraphicFramePr>
          <p:cNvPr id="4" name="Gráfico 3">
            <a:extLst>
              <a:ext uri="{FF2B5EF4-FFF2-40B4-BE49-F238E27FC236}">
                <a16:creationId xmlns:a16="http://schemas.microsoft.com/office/drawing/2014/main" id="{26A1CB46-E297-4512-9E91-6DD4BEE2B758}"/>
              </a:ext>
            </a:extLst>
          </p:cNvPr>
          <p:cNvGraphicFramePr/>
          <p:nvPr/>
        </p:nvGraphicFramePr>
        <p:xfrm>
          <a:off x="2032000" y="719666"/>
          <a:ext cx="7160653" cy="5418667"/>
        </p:xfrm>
        <a:graphic>
          <a:graphicData uri="http://schemas.openxmlformats.org/drawingml/2006/chart">
            <c:chart xmlns:c="http://schemas.openxmlformats.org/drawingml/2006/chart" xmlns:r="http://schemas.openxmlformats.org/officeDocument/2006/relationships" r:id="rId10"/>
          </a:graphicData>
        </a:graphic>
      </p:graphicFrame>
      <p:sp>
        <p:nvSpPr>
          <p:cNvPr id="36" name="35 CuadroTexto"/>
          <p:cNvSpPr txBox="1"/>
          <p:nvPr/>
        </p:nvSpPr>
        <p:spPr>
          <a:xfrm>
            <a:off x="3413051" y="1382234"/>
            <a:ext cx="723014" cy="276999"/>
          </a:xfrm>
          <a:prstGeom prst="rect">
            <a:avLst/>
          </a:prstGeom>
          <a:noFill/>
        </p:spPr>
        <p:txBody>
          <a:bodyPr wrap="square" rtlCol="0">
            <a:spAutoFit/>
          </a:bodyPr>
          <a:lstStyle/>
          <a:p>
            <a:r>
              <a:rPr lang="es-ES" sz="1200" dirty="0"/>
              <a:t>2</a:t>
            </a:r>
          </a:p>
        </p:txBody>
      </p:sp>
      <p:sp>
        <p:nvSpPr>
          <p:cNvPr id="37" name="36 CuadroTexto"/>
          <p:cNvSpPr txBox="1"/>
          <p:nvPr/>
        </p:nvSpPr>
        <p:spPr>
          <a:xfrm>
            <a:off x="3533553" y="1215657"/>
            <a:ext cx="723014" cy="276999"/>
          </a:xfrm>
          <a:prstGeom prst="rect">
            <a:avLst/>
          </a:prstGeom>
          <a:noFill/>
        </p:spPr>
        <p:txBody>
          <a:bodyPr wrap="square" rtlCol="0">
            <a:spAutoFit/>
          </a:bodyPr>
          <a:lstStyle/>
          <a:p>
            <a:r>
              <a:rPr lang="es-ES" sz="1200" dirty="0"/>
              <a:t>3</a:t>
            </a:r>
          </a:p>
        </p:txBody>
      </p:sp>
      <p:sp>
        <p:nvSpPr>
          <p:cNvPr id="38" name="37 CuadroTexto"/>
          <p:cNvSpPr txBox="1"/>
          <p:nvPr/>
        </p:nvSpPr>
        <p:spPr>
          <a:xfrm>
            <a:off x="3739116" y="985284"/>
            <a:ext cx="723014" cy="276999"/>
          </a:xfrm>
          <a:prstGeom prst="rect">
            <a:avLst/>
          </a:prstGeom>
          <a:noFill/>
        </p:spPr>
        <p:txBody>
          <a:bodyPr wrap="square" rtlCol="0">
            <a:spAutoFit/>
          </a:bodyPr>
          <a:lstStyle/>
          <a:p>
            <a:r>
              <a:rPr lang="es-ES" sz="1200" dirty="0"/>
              <a:t>92</a:t>
            </a:r>
          </a:p>
        </p:txBody>
      </p:sp>
      <p:sp>
        <p:nvSpPr>
          <p:cNvPr id="39" name="38 CuadroTexto"/>
          <p:cNvSpPr txBox="1"/>
          <p:nvPr/>
        </p:nvSpPr>
        <p:spPr>
          <a:xfrm>
            <a:off x="3508744" y="2349796"/>
            <a:ext cx="723014" cy="276999"/>
          </a:xfrm>
          <a:prstGeom prst="rect">
            <a:avLst/>
          </a:prstGeom>
          <a:noFill/>
        </p:spPr>
        <p:txBody>
          <a:bodyPr wrap="square" rtlCol="0">
            <a:spAutoFit/>
          </a:bodyPr>
          <a:lstStyle/>
          <a:p>
            <a:r>
              <a:rPr lang="es-ES" sz="1200" dirty="0"/>
              <a:t> 14</a:t>
            </a:r>
          </a:p>
        </p:txBody>
      </p:sp>
      <p:sp>
        <p:nvSpPr>
          <p:cNvPr id="40" name="39 CuadroTexto"/>
          <p:cNvSpPr txBox="1"/>
          <p:nvPr/>
        </p:nvSpPr>
        <p:spPr>
          <a:xfrm>
            <a:off x="3586716" y="2130057"/>
            <a:ext cx="723014" cy="276999"/>
          </a:xfrm>
          <a:prstGeom prst="rect">
            <a:avLst/>
          </a:prstGeom>
          <a:noFill/>
        </p:spPr>
        <p:txBody>
          <a:bodyPr wrap="square" rtlCol="0">
            <a:spAutoFit/>
          </a:bodyPr>
          <a:lstStyle/>
          <a:p>
            <a:r>
              <a:rPr lang="es-ES" sz="1200" dirty="0"/>
              <a:t> 55</a:t>
            </a:r>
          </a:p>
        </p:txBody>
      </p:sp>
      <p:sp>
        <p:nvSpPr>
          <p:cNvPr id="41" name="40 CuadroTexto"/>
          <p:cNvSpPr txBox="1"/>
          <p:nvPr/>
        </p:nvSpPr>
        <p:spPr>
          <a:xfrm>
            <a:off x="8417442" y="1920950"/>
            <a:ext cx="723014" cy="276999"/>
          </a:xfrm>
          <a:prstGeom prst="rect">
            <a:avLst/>
          </a:prstGeom>
          <a:noFill/>
        </p:spPr>
        <p:txBody>
          <a:bodyPr wrap="square" rtlCol="0">
            <a:spAutoFit/>
          </a:bodyPr>
          <a:lstStyle/>
          <a:p>
            <a:r>
              <a:rPr lang="es-ES" sz="1200" dirty="0"/>
              <a:t> 1414</a:t>
            </a:r>
          </a:p>
        </p:txBody>
      </p:sp>
      <p:sp>
        <p:nvSpPr>
          <p:cNvPr id="42" name="41 CuadroTexto"/>
          <p:cNvSpPr txBox="1"/>
          <p:nvPr/>
        </p:nvSpPr>
        <p:spPr>
          <a:xfrm>
            <a:off x="3476847" y="3359888"/>
            <a:ext cx="723014" cy="276999"/>
          </a:xfrm>
          <a:prstGeom prst="rect">
            <a:avLst/>
          </a:prstGeom>
          <a:noFill/>
        </p:spPr>
        <p:txBody>
          <a:bodyPr wrap="square" rtlCol="0">
            <a:spAutoFit/>
          </a:bodyPr>
          <a:lstStyle/>
          <a:p>
            <a:r>
              <a:rPr lang="es-ES" sz="1200" dirty="0"/>
              <a:t>3</a:t>
            </a:r>
          </a:p>
        </p:txBody>
      </p:sp>
      <p:sp>
        <p:nvSpPr>
          <p:cNvPr id="43" name="42 CuadroTexto"/>
          <p:cNvSpPr txBox="1"/>
          <p:nvPr/>
        </p:nvSpPr>
        <p:spPr>
          <a:xfrm>
            <a:off x="3618614" y="3140149"/>
            <a:ext cx="723014" cy="276999"/>
          </a:xfrm>
          <a:prstGeom prst="rect">
            <a:avLst/>
          </a:prstGeom>
          <a:noFill/>
        </p:spPr>
        <p:txBody>
          <a:bodyPr wrap="square" rtlCol="0">
            <a:spAutoFit/>
          </a:bodyPr>
          <a:lstStyle/>
          <a:p>
            <a:r>
              <a:rPr lang="es-ES" sz="1200" dirty="0"/>
              <a:t>60</a:t>
            </a:r>
          </a:p>
        </p:txBody>
      </p:sp>
      <p:sp>
        <p:nvSpPr>
          <p:cNvPr id="44" name="43 CuadroTexto"/>
          <p:cNvSpPr txBox="1"/>
          <p:nvPr/>
        </p:nvSpPr>
        <p:spPr>
          <a:xfrm>
            <a:off x="8396177" y="2909777"/>
            <a:ext cx="723014" cy="276999"/>
          </a:xfrm>
          <a:prstGeom prst="rect">
            <a:avLst/>
          </a:prstGeom>
          <a:noFill/>
        </p:spPr>
        <p:txBody>
          <a:bodyPr wrap="square" rtlCol="0">
            <a:spAutoFit/>
          </a:bodyPr>
          <a:lstStyle/>
          <a:p>
            <a:r>
              <a:rPr lang="es-ES" sz="1200" dirty="0"/>
              <a:t>1380</a:t>
            </a:r>
          </a:p>
        </p:txBody>
      </p:sp>
      <p:sp>
        <p:nvSpPr>
          <p:cNvPr id="45" name="44 CuadroTexto"/>
          <p:cNvSpPr txBox="1"/>
          <p:nvPr/>
        </p:nvSpPr>
        <p:spPr>
          <a:xfrm>
            <a:off x="3434316" y="4082905"/>
            <a:ext cx="723014" cy="276999"/>
          </a:xfrm>
          <a:prstGeom prst="rect">
            <a:avLst/>
          </a:prstGeom>
          <a:noFill/>
        </p:spPr>
        <p:txBody>
          <a:bodyPr wrap="square" rtlCol="0">
            <a:spAutoFit/>
          </a:bodyPr>
          <a:lstStyle/>
          <a:p>
            <a:r>
              <a:rPr lang="es-ES" sz="1200" dirty="0"/>
              <a:t> 4</a:t>
            </a:r>
          </a:p>
        </p:txBody>
      </p:sp>
      <p:sp>
        <p:nvSpPr>
          <p:cNvPr id="46" name="45 CuadroTexto"/>
          <p:cNvSpPr txBox="1"/>
          <p:nvPr/>
        </p:nvSpPr>
        <p:spPr>
          <a:xfrm>
            <a:off x="3427228" y="4288466"/>
            <a:ext cx="723014" cy="276999"/>
          </a:xfrm>
          <a:prstGeom prst="rect">
            <a:avLst/>
          </a:prstGeom>
          <a:noFill/>
        </p:spPr>
        <p:txBody>
          <a:bodyPr wrap="square" rtlCol="0">
            <a:spAutoFit/>
          </a:bodyPr>
          <a:lstStyle/>
          <a:p>
            <a:r>
              <a:rPr lang="es-ES" sz="1200" dirty="0"/>
              <a:t> 1</a:t>
            </a:r>
          </a:p>
        </p:txBody>
      </p:sp>
      <p:sp>
        <p:nvSpPr>
          <p:cNvPr id="47" name="46 CuadroTexto"/>
          <p:cNvSpPr txBox="1"/>
          <p:nvPr/>
        </p:nvSpPr>
        <p:spPr>
          <a:xfrm>
            <a:off x="3887972" y="3866707"/>
            <a:ext cx="723014" cy="276999"/>
          </a:xfrm>
          <a:prstGeom prst="rect">
            <a:avLst/>
          </a:prstGeom>
          <a:noFill/>
        </p:spPr>
        <p:txBody>
          <a:bodyPr wrap="square" rtlCol="0">
            <a:spAutoFit/>
          </a:bodyPr>
          <a:lstStyle/>
          <a:p>
            <a:r>
              <a:rPr lang="es-ES" sz="1200" dirty="0"/>
              <a:t>369</a:t>
            </a:r>
          </a:p>
        </p:txBody>
      </p:sp>
      <p:sp>
        <p:nvSpPr>
          <p:cNvPr id="48" name="47 CuadroTexto"/>
          <p:cNvSpPr txBox="1"/>
          <p:nvPr/>
        </p:nvSpPr>
        <p:spPr>
          <a:xfrm>
            <a:off x="3689497" y="5263117"/>
            <a:ext cx="723014" cy="276999"/>
          </a:xfrm>
          <a:prstGeom prst="rect">
            <a:avLst/>
          </a:prstGeom>
          <a:noFill/>
        </p:spPr>
        <p:txBody>
          <a:bodyPr wrap="square" rtlCol="0">
            <a:spAutoFit/>
          </a:bodyPr>
          <a:lstStyle/>
          <a:p>
            <a:r>
              <a:rPr lang="es-ES" sz="1200" dirty="0"/>
              <a:t> 39</a:t>
            </a:r>
          </a:p>
        </p:txBody>
      </p:sp>
      <p:sp>
        <p:nvSpPr>
          <p:cNvPr id="49" name="48 CuadroTexto"/>
          <p:cNvSpPr txBox="1"/>
          <p:nvPr/>
        </p:nvSpPr>
        <p:spPr>
          <a:xfrm>
            <a:off x="3512289" y="5043378"/>
            <a:ext cx="723014" cy="276999"/>
          </a:xfrm>
          <a:prstGeom prst="rect">
            <a:avLst/>
          </a:prstGeom>
          <a:noFill/>
        </p:spPr>
        <p:txBody>
          <a:bodyPr wrap="square" rtlCol="0">
            <a:spAutoFit/>
          </a:bodyPr>
          <a:lstStyle/>
          <a:p>
            <a:r>
              <a:rPr lang="es-ES" sz="1200" dirty="0"/>
              <a:t>5</a:t>
            </a:r>
          </a:p>
        </p:txBody>
      </p:sp>
      <p:sp>
        <p:nvSpPr>
          <p:cNvPr id="50" name="49 CuadroTexto"/>
          <p:cNvSpPr txBox="1"/>
          <p:nvPr/>
        </p:nvSpPr>
        <p:spPr>
          <a:xfrm>
            <a:off x="3760382" y="4834271"/>
            <a:ext cx="723014" cy="276999"/>
          </a:xfrm>
          <a:prstGeom prst="rect">
            <a:avLst/>
          </a:prstGeom>
          <a:noFill/>
        </p:spPr>
        <p:txBody>
          <a:bodyPr wrap="square" rtlCol="0">
            <a:spAutoFit/>
          </a:bodyPr>
          <a:lstStyle/>
          <a:p>
            <a:r>
              <a:rPr lang="es-ES" sz="1200" dirty="0"/>
              <a:t> 146</a:t>
            </a:r>
          </a:p>
        </p:txBody>
      </p:sp>
      <p:sp>
        <p:nvSpPr>
          <p:cNvPr id="51" name="CuadroTexto 50">
            <a:extLst>
              <a:ext uri="{FF2B5EF4-FFF2-40B4-BE49-F238E27FC236}">
                <a16:creationId xmlns:a16="http://schemas.microsoft.com/office/drawing/2014/main" id="{2EF62849-0653-465B-BF50-C1CA9E6CF74D}"/>
              </a:ext>
            </a:extLst>
          </p:cNvPr>
          <p:cNvSpPr txBox="1"/>
          <p:nvPr/>
        </p:nvSpPr>
        <p:spPr>
          <a:xfrm>
            <a:off x="9677559" y="2230858"/>
            <a:ext cx="2170126" cy="2062103"/>
          </a:xfrm>
          <a:prstGeom prst="rect">
            <a:avLst/>
          </a:prstGeom>
          <a:noFill/>
        </p:spPr>
        <p:txBody>
          <a:bodyPr wrap="square" rtlCol="0">
            <a:spAutoFit/>
          </a:bodyPr>
          <a:lstStyle/>
          <a:p>
            <a:pPr algn="ctr"/>
            <a:r>
              <a:rPr lang="en-US" sz="1600" dirty="0">
                <a:solidFill>
                  <a:schemeClr val="bg1">
                    <a:lumMod val="85000"/>
                  </a:schemeClr>
                </a:solidFill>
              </a:rPr>
              <a:t>The urgent adoption of </a:t>
            </a:r>
            <a:r>
              <a:rPr lang="en-US" sz="1600" dirty="0" err="1">
                <a:solidFill>
                  <a:schemeClr val="bg1">
                    <a:lumMod val="85000"/>
                  </a:schemeClr>
                </a:solidFill>
              </a:rPr>
              <a:t>appropiate</a:t>
            </a:r>
            <a:r>
              <a:rPr lang="en-US" sz="1600" dirty="0">
                <a:solidFill>
                  <a:schemeClr val="bg1">
                    <a:lumMod val="85000"/>
                  </a:schemeClr>
                </a:solidFill>
              </a:rPr>
              <a:t> policies and contingency measures is urgently necessary in order to neutralize the </a:t>
            </a:r>
            <a:r>
              <a:rPr lang="en-US" sz="1600" b="1" dirty="0">
                <a:solidFill>
                  <a:schemeClr val="accent3">
                    <a:lumMod val="75000"/>
                    <a:lumOff val="25000"/>
                  </a:schemeClr>
                </a:solidFill>
              </a:rPr>
              <a:t>COVID-19</a:t>
            </a:r>
            <a:r>
              <a:rPr lang="en-US" sz="1600" dirty="0">
                <a:solidFill>
                  <a:schemeClr val="bg1">
                    <a:lumMod val="85000"/>
                  </a:schemeClr>
                </a:solidFill>
              </a:rPr>
              <a:t> spread across the region.</a:t>
            </a:r>
          </a:p>
        </p:txBody>
      </p:sp>
      <p:pic>
        <p:nvPicPr>
          <p:cNvPr id="52" name="Picture 2" descr="Lataxnet">
            <a:extLst>
              <a:ext uri="{FF2B5EF4-FFF2-40B4-BE49-F238E27FC236}">
                <a16:creationId xmlns:a16="http://schemas.microsoft.com/office/drawing/2014/main" id="{32ECF4AB-1C61-4046-9E5B-53E6DA3D6594}"/>
              </a:ext>
            </a:extLst>
          </p:cNvPr>
          <p:cNvPicPr>
            <a:picLocks noChangeAspect="1" noChangeArrowheads="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9436876" y="5919999"/>
            <a:ext cx="2633299" cy="822906"/>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61" name="Imagen 60" descr="Imagen que contiene dibujo, plato&#10;&#10;Descripción generada automáticamente">
            <a:extLst>
              <a:ext uri="{FF2B5EF4-FFF2-40B4-BE49-F238E27FC236}">
                <a16:creationId xmlns:a16="http://schemas.microsoft.com/office/drawing/2014/main" id="{CB43DED2-73BD-459C-A339-9E2188574D47}"/>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3543" y="6102208"/>
            <a:ext cx="1133210" cy="351106"/>
          </a:xfrm>
          <a:prstGeom prst="rect">
            <a:avLst/>
          </a:prstGeom>
        </p:spPr>
      </p:pic>
    </p:spTree>
    <p:extLst>
      <p:ext uri="{BB962C8B-B14F-4D97-AF65-F5344CB8AC3E}">
        <p14:creationId xmlns:p14="http://schemas.microsoft.com/office/powerpoint/2010/main" val="564160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descr="Apretón de manos entre dos personas">
            <a:extLst>
              <a:ext uri="{FF2B5EF4-FFF2-40B4-BE49-F238E27FC236}">
                <a16:creationId xmlns:a16="http://schemas.microsoft.com/office/drawing/2014/main" id="{D4259A03-EF8A-4CCA-B199-F465AFDB5C52}"/>
              </a:ext>
            </a:extLst>
          </p:cNvPr>
          <p:cNvPicPr>
            <a:picLocks noGrp="1" noChangeAspect="1"/>
          </p:cNvPicPr>
          <p:nvPr>
            <p:ph type="pic" sz="quarter" idx="22"/>
          </p:nvPr>
        </p:nvPicPr>
        <p:blipFill>
          <a:blip r:embed="rId3">
            <a:extLst>
              <a:ext uri="{28A0092B-C50C-407E-A947-70E740481C1C}">
                <a14:useLocalDpi xmlns:a14="http://schemas.microsoft.com/office/drawing/2010/main" val="0"/>
              </a:ext>
            </a:extLst>
          </a:blip>
          <a:stretch>
            <a:fillRect/>
          </a:stretch>
        </p:blipFill>
        <p:spPr>
          <a:xfrm>
            <a:off x="0" y="337"/>
            <a:ext cx="12190800" cy="6857325"/>
          </a:xfrm>
        </p:spPr>
      </p:pic>
      <p:sp>
        <p:nvSpPr>
          <p:cNvPr id="35" name="objeto 3" descr="Rectángulo azul">
            <a:extLst>
              <a:ext uri="{FF2B5EF4-FFF2-40B4-BE49-F238E27FC236}">
                <a16:creationId xmlns:a16="http://schemas.microsoft.com/office/drawing/2014/main" id="{9206F938-D64B-410D-BE2D-847D78F81E42}"/>
              </a:ext>
            </a:extLst>
          </p:cNvPr>
          <p:cNvSpPr/>
          <p:nvPr/>
        </p:nvSpPr>
        <p:spPr>
          <a:xfrm>
            <a:off x="1200" y="0"/>
            <a:ext cx="121908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pPr rtl="0"/>
            <a:endParaRPr lang="es-ES" dirty="0"/>
          </a:p>
        </p:txBody>
      </p:sp>
      <p:sp>
        <p:nvSpPr>
          <p:cNvPr id="26" name="Rectángulo 25" descr="Rectángulo azul">
            <a:extLst>
              <a:ext uri="{FF2B5EF4-FFF2-40B4-BE49-F238E27FC236}">
                <a16:creationId xmlns:a16="http://schemas.microsoft.com/office/drawing/2014/main" id="{B743B096-6BB3-4330-9D5B-22EEBAF87BEE}"/>
              </a:ext>
            </a:extLst>
          </p:cNvPr>
          <p:cNvSpPr/>
          <p:nvPr/>
        </p:nvSpPr>
        <p:spPr>
          <a:xfrm>
            <a:off x="0" y="3187724"/>
            <a:ext cx="12192000" cy="13167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7" name="Elipse 26" descr="Círculo azul">
            <a:extLst>
              <a:ext uri="{FF2B5EF4-FFF2-40B4-BE49-F238E27FC236}">
                <a16:creationId xmlns:a16="http://schemas.microsoft.com/office/drawing/2014/main" id="{48354ED0-9392-4301-B2D6-A5335876F77D}"/>
              </a:ext>
            </a:extLst>
          </p:cNvPr>
          <p:cNvSpPr/>
          <p:nvPr/>
        </p:nvSpPr>
        <p:spPr>
          <a:xfrm>
            <a:off x="1221175" y="2101445"/>
            <a:ext cx="3180137" cy="31637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8" name="Elipse 27" descr="Círculo azul">
            <a:extLst>
              <a:ext uri="{FF2B5EF4-FFF2-40B4-BE49-F238E27FC236}">
                <a16:creationId xmlns:a16="http://schemas.microsoft.com/office/drawing/2014/main" id="{0AD89AAC-7A26-4BF6-8BF7-D301C467BE24}"/>
              </a:ext>
            </a:extLst>
          </p:cNvPr>
          <p:cNvSpPr/>
          <p:nvPr/>
        </p:nvSpPr>
        <p:spPr>
          <a:xfrm>
            <a:off x="7790688" y="2046844"/>
            <a:ext cx="3180136" cy="31952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Título 3">
            <a:extLst>
              <a:ext uri="{FF2B5EF4-FFF2-40B4-BE49-F238E27FC236}">
                <a16:creationId xmlns:a16="http://schemas.microsoft.com/office/drawing/2014/main" id="{0558CBCC-46BE-4654-9B01-07B35CF17C32}"/>
              </a:ext>
            </a:extLst>
          </p:cNvPr>
          <p:cNvSpPr>
            <a:spLocks noGrp="1"/>
          </p:cNvSpPr>
          <p:nvPr>
            <p:ph type="title"/>
          </p:nvPr>
        </p:nvSpPr>
        <p:spPr>
          <a:xfrm>
            <a:off x="824292" y="365125"/>
            <a:ext cx="10515600" cy="1325563"/>
          </a:xfrm>
        </p:spPr>
        <p:txBody>
          <a:bodyPr rtlCol="0"/>
          <a:lstStyle/>
          <a:p>
            <a:pPr rtl="0"/>
            <a:r>
              <a:rPr lang="es-ES" dirty="0">
                <a:solidFill>
                  <a:schemeClr val="bg1"/>
                </a:solidFill>
              </a:rPr>
              <a:t>CONTINGENCY MEASURES</a:t>
            </a:r>
          </a:p>
        </p:txBody>
      </p:sp>
      <p:sp>
        <p:nvSpPr>
          <p:cNvPr id="49" name="objeto 6" descr="Rectángulo beige">
            <a:extLst>
              <a:ext uri="{FF2B5EF4-FFF2-40B4-BE49-F238E27FC236}">
                <a16:creationId xmlns:a16="http://schemas.microsoft.com/office/drawing/2014/main" id="{E67B2D0F-2920-4165-BC82-05237362DABB}"/>
              </a:ext>
            </a:extLst>
          </p:cNvPr>
          <p:cNvSpPr/>
          <p:nvPr/>
        </p:nvSpPr>
        <p:spPr>
          <a:xfrm flipV="1">
            <a:off x="941942" y="1133736"/>
            <a:ext cx="5909234" cy="199098"/>
          </a:xfrm>
          <a:custGeom>
            <a:avLst/>
            <a:gdLst/>
            <a:ahLst/>
            <a:cxnLst/>
            <a:rect l="l" t="t" r="r" b="b"/>
            <a:pathLst>
              <a:path w="1934210">
                <a:moveTo>
                  <a:pt x="0" y="0"/>
                </a:moveTo>
                <a:lnTo>
                  <a:pt x="1933600" y="0"/>
                </a:lnTo>
              </a:path>
            </a:pathLst>
          </a:custGeom>
          <a:ln w="54863">
            <a:solidFill>
              <a:schemeClr val="accent1"/>
            </a:solidFill>
          </a:ln>
        </p:spPr>
        <p:txBody>
          <a:bodyPr wrap="square" lIns="0" tIns="0" rIns="0" bIns="0" rtlCol="0"/>
          <a:lstStyle/>
          <a:p>
            <a:pPr rtl="0"/>
            <a:endParaRPr lang="es-ES" dirty="0"/>
          </a:p>
        </p:txBody>
      </p:sp>
      <p:sp>
        <p:nvSpPr>
          <p:cNvPr id="29" name="Elipse 28" descr="Círculo beige">
            <a:extLst>
              <a:ext uri="{FF2B5EF4-FFF2-40B4-BE49-F238E27FC236}">
                <a16:creationId xmlns:a16="http://schemas.microsoft.com/office/drawing/2014/main" id="{23AE393F-46ED-4451-AACA-7EC20B0EE16F}"/>
              </a:ext>
            </a:extLst>
          </p:cNvPr>
          <p:cNvSpPr/>
          <p:nvPr/>
        </p:nvSpPr>
        <p:spPr>
          <a:xfrm>
            <a:off x="3785936" y="1688990"/>
            <a:ext cx="4406606" cy="42396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0" name="CuadroTexto 9">
            <a:extLst>
              <a:ext uri="{FF2B5EF4-FFF2-40B4-BE49-F238E27FC236}">
                <a16:creationId xmlns:a16="http://schemas.microsoft.com/office/drawing/2014/main" id="{825193CD-0B48-4863-A65A-E7E4E24F4F1F}"/>
              </a:ext>
            </a:extLst>
          </p:cNvPr>
          <p:cNvSpPr txBox="1"/>
          <p:nvPr/>
        </p:nvSpPr>
        <p:spPr>
          <a:xfrm>
            <a:off x="4402708" y="2331444"/>
            <a:ext cx="3180137" cy="3323987"/>
          </a:xfrm>
          <a:prstGeom prst="rect">
            <a:avLst/>
          </a:prstGeom>
          <a:noFill/>
        </p:spPr>
        <p:txBody>
          <a:bodyPr wrap="square" rtlCol="0">
            <a:spAutoFit/>
          </a:bodyPr>
          <a:lstStyle/>
          <a:p>
            <a:pPr algn="ctr"/>
            <a:r>
              <a:rPr lang="en-US" sz="1500" dirty="0">
                <a:solidFill>
                  <a:schemeClr val="bg2">
                    <a:lumMod val="50000"/>
                  </a:schemeClr>
                </a:solidFill>
              </a:rPr>
              <a:t>The local authorities and governments of the different </a:t>
            </a:r>
            <a:r>
              <a:rPr lang="en-US" sz="1500" b="1" dirty="0">
                <a:solidFill>
                  <a:schemeClr val="bg2">
                    <a:lumMod val="50000"/>
                  </a:schemeClr>
                </a:solidFill>
              </a:rPr>
              <a:t>countries</a:t>
            </a:r>
            <a:r>
              <a:rPr lang="en-US" sz="1500" dirty="0">
                <a:solidFill>
                  <a:schemeClr val="bg2">
                    <a:lumMod val="50000"/>
                  </a:schemeClr>
                </a:solidFill>
              </a:rPr>
              <a:t> of the region have chosen to make use of the legal and/or constitutional powers provided in its respective Law that allow them to decree </a:t>
            </a:r>
            <a:r>
              <a:rPr lang="en-US" sz="1500" b="1" dirty="0">
                <a:solidFill>
                  <a:schemeClr val="bg2">
                    <a:lumMod val="50000"/>
                  </a:schemeClr>
                </a:solidFill>
              </a:rPr>
              <a:t>national states of emergency </a:t>
            </a:r>
            <a:r>
              <a:rPr lang="en-US" sz="1500" dirty="0">
                <a:solidFill>
                  <a:schemeClr val="bg2">
                    <a:lumMod val="50000"/>
                  </a:schemeClr>
                </a:solidFill>
              </a:rPr>
              <a:t>and </a:t>
            </a:r>
            <a:r>
              <a:rPr lang="en-US" sz="1500" b="1" dirty="0">
                <a:solidFill>
                  <a:schemeClr val="bg2">
                    <a:lumMod val="50000"/>
                  </a:schemeClr>
                </a:solidFill>
              </a:rPr>
              <a:t>special contingency measures</a:t>
            </a:r>
            <a:r>
              <a:rPr lang="en-US" sz="1500" dirty="0">
                <a:solidFill>
                  <a:schemeClr val="bg2">
                    <a:lumMod val="50000"/>
                  </a:schemeClr>
                </a:solidFill>
              </a:rPr>
              <a:t>, all with different names but with similar purposes, including: those called "</a:t>
            </a:r>
            <a:r>
              <a:rPr lang="en-US" sz="1500" b="1" dirty="0">
                <a:solidFill>
                  <a:schemeClr val="bg2">
                    <a:lumMod val="50000"/>
                  </a:schemeClr>
                </a:solidFill>
              </a:rPr>
              <a:t>State of Alarm</a:t>
            </a:r>
            <a:r>
              <a:rPr lang="en-US" sz="1500" dirty="0">
                <a:solidFill>
                  <a:schemeClr val="bg2">
                    <a:lumMod val="50000"/>
                  </a:schemeClr>
                </a:solidFill>
              </a:rPr>
              <a:t>", "</a:t>
            </a:r>
            <a:r>
              <a:rPr lang="en-US" sz="1500" b="1" dirty="0">
                <a:solidFill>
                  <a:schemeClr val="bg2">
                    <a:lumMod val="50000"/>
                  </a:schemeClr>
                </a:solidFill>
              </a:rPr>
              <a:t>Public Calamity</a:t>
            </a:r>
            <a:r>
              <a:rPr lang="en-US" sz="1500" dirty="0">
                <a:solidFill>
                  <a:schemeClr val="bg2">
                    <a:lumMod val="50000"/>
                  </a:schemeClr>
                </a:solidFill>
              </a:rPr>
              <a:t>" or simply "</a:t>
            </a:r>
            <a:r>
              <a:rPr lang="en-US" sz="1500" b="1" dirty="0">
                <a:solidFill>
                  <a:schemeClr val="bg2">
                    <a:lumMod val="50000"/>
                  </a:schemeClr>
                </a:solidFill>
              </a:rPr>
              <a:t>National Emergency</a:t>
            </a:r>
            <a:r>
              <a:rPr lang="en-US" sz="1500" dirty="0">
                <a:solidFill>
                  <a:schemeClr val="bg2">
                    <a:lumMod val="50000"/>
                  </a:schemeClr>
                </a:solidFill>
              </a:rPr>
              <a:t>"</a:t>
            </a:r>
          </a:p>
        </p:txBody>
      </p:sp>
      <p:sp>
        <p:nvSpPr>
          <p:cNvPr id="19" name="CuadroTexto 18">
            <a:extLst>
              <a:ext uri="{FF2B5EF4-FFF2-40B4-BE49-F238E27FC236}">
                <a16:creationId xmlns:a16="http://schemas.microsoft.com/office/drawing/2014/main" id="{9F6FB466-2597-4851-A696-85A26BA510EA}"/>
              </a:ext>
            </a:extLst>
          </p:cNvPr>
          <p:cNvSpPr txBox="1"/>
          <p:nvPr/>
        </p:nvSpPr>
        <p:spPr>
          <a:xfrm>
            <a:off x="1706492" y="2531642"/>
            <a:ext cx="2050940" cy="2492990"/>
          </a:xfrm>
          <a:prstGeom prst="rect">
            <a:avLst/>
          </a:prstGeom>
          <a:noFill/>
        </p:spPr>
        <p:txBody>
          <a:bodyPr wrap="square" rtlCol="0">
            <a:spAutoFit/>
          </a:bodyPr>
          <a:lstStyle/>
          <a:p>
            <a:pPr algn="ctr"/>
            <a:r>
              <a:rPr lang="en-US" sz="1300" dirty="0">
                <a:solidFill>
                  <a:schemeClr val="bg1">
                    <a:lumMod val="95000"/>
                  </a:schemeClr>
                </a:solidFill>
              </a:rPr>
              <a:t>The declared-purpose of these so-called ‘states of exception’ is to allow emergency measures to be enacted, even restricting or limiting </a:t>
            </a:r>
            <a:r>
              <a:rPr lang="en-US" sz="1300" b="1" dirty="0">
                <a:solidFill>
                  <a:schemeClr val="bg1">
                    <a:lumMod val="95000"/>
                  </a:schemeClr>
                </a:solidFill>
              </a:rPr>
              <a:t>constitutional guarantees and rights </a:t>
            </a:r>
            <a:r>
              <a:rPr lang="en-US" sz="1300" dirty="0">
                <a:solidFill>
                  <a:schemeClr val="bg1">
                    <a:lumMod val="95000"/>
                  </a:schemeClr>
                </a:solidFill>
              </a:rPr>
              <a:t>(such as free transit) in order to avoid or reduce a </a:t>
            </a:r>
            <a:r>
              <a:rPr lang="en-US" sz="1300" b="1" dirty="0">
                <a:solidFill>
                  <a:schemeClr val="bg1">
                    <a:lumMod val="95000"/>
                  </a:schemeClr>
                </a:solidFill>
              </a:rPr>
              <a:t>massive outbreak </a:t>
            </a:r>
            <a:r>
              <a:rPr lang="en-US" sz="1300" dirty="0">
                <a:solidFill>
                  <a:schemeClr val="bg1">
                    <a:lumMod val="95000"/>
                  </a:schemeClr>
                </a:solidFill>
              </a:rPr>
              <a:t>among their citizens.</a:t>
            </a:r>
          </a:p>
        </p:txBody>
      </p:sp>
      <p:sp>
        <p:nvSpPr>
          <p:cNvPr id="33" name="CuadroTexto 32">
            <a:extLst>
              <a:ext uri="{FF2B5EF4-FFF2-40B4-BE49-F238E27FC236}">
                <a16:creationId xmlns:a16="http://schemas.microsoft.com/office/drawing/2014/main" id="{A42BD9E5-F277-4FAA-A9E3-590C68CFE5DD}"/>
              </a:ext>
            </a:extLst>
          </p:cNvPr>
          <p:cNvSpPr txBox="1"/>
          <p:nvPr/>
        </p:nvSpPr>
        <p:spPr>
          <a:xfrm>
            <a:off x="8287475" y="2469746"/>
            <a:ext cx="2160961" cy="2492990"/>
          </a:xfrm>
          <a:prstGeom prst="rect">
            <a:avLst/>
          </a:prstGeom>
          <a:noFill/>
        </p:spPr>
        <p:txBody>
          <a:bodyPr wrap="square" rtlCol="0">
            <a:spAutoFit/>
          </a:bodyPr>
          <a:lstStyle/>
          <a:p>
            <a:pPr algn="ctr"/>
            <a:r>
              <a:rPr lang="en-US" sz="1200" dirty="0">
                <a:solidFill>
                  <a:schemeClr val="bg1">
                    <a:lumMod val="95000"/>
                  </a:schemeClr>
                </a:solidFill>
              </a:rPr>
              <a:t>The Government of Bolivia, for example, declared a National Sanitary Emergency and Total Quarantine throughout the territory, until April 15. The same occurred in El Salvador as well as in many other countries of the region in which domicile quarantines, closure of borders (air, sea and land), and suspension of national flights, have been adopted.</a:t>
            </a:r>
          </a:p>
        </p:txBody>
      </p:sp>
      <p:pic>
        <p:nvPicPr>
          <p:cNvPr id="14" name="Picture 2" descr="Lataxnet">
            <a:extLst>
              <a:ext uri="{FF2B5EF4-FFF2-40B4-BE49-F238E27FC236}">
                <a16:creationId xmlns:a16="http://schemas.microsoft.com/office/drawing/2014/main" id="{B03E6BAC-BE2D-4B1E-B8FE-0E4DD181B595}"/>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9167560" y="5907598"/>
            <a:ext cx="2968460" cy="927644"/>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16" name="Imagen 15" descr="Imagen que contiene dibujo, plato&#10;&#10;Descripción generada automáticamente">
            <a:extLst>
              <a:ext uri="{FF2B5EF4-FFF2-40B4-BE49-F238E27FC236}">
                <a16:creationId xmlns:a16="http://schemas.microsoft.com/office/drawing/2014/main" id="{5A508255-E01E-4867-A33F-87A9CA6E155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49304" y="6274191"/>
            <a:ext cx="1221450" cy="378446"/>
          </a:xfrm>
          <a:prstGeom prst="roundRect">
            <a:avLst/>
          </a:prstGeom>
          <a:ln>
            <a:noFill/>
          </a:ln>
          <a:effectLst>
            <a:softEdge rad="25400"/>
          </a:effectLst>
        </p:spPr>
      </p:pic>
    </p:spTree>
    <p:extLst>
      <p:ext uri="{BB962C8B-B14F-4D97-AF65-F5344CB8AC3E}">
        <p14:creationId xmlns:p14="http://schemas.microsoft.com/office/powerpoint/2010/main" val="1065904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hile cierra fronteras ante fuerte incremento de casos de ...">
            <a:extLst>
              <a:ext uri="{FF2B5EF4-FFF2-40B4-BE49-F238E27FC236}">
                <a16:creationId xmlns:a16="http://schemas.microsoft.com/office/drawing/2014/main" id="{40BF7DEA-99A2-4628-AC47-5730199F1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3" name="objeto 3" descr="Personas con documentos">
            <a:extLst>
              <a:ext uri="{FF2B5EF4-FFF2-40B4-BE49-F238E27FC236}">
                <a16:creationId xmlns:a16="http://schemas.microsoft.com/office/drawing/2014/main" id="{C88091ED-485B-4257-B13B-C5E82F0DB03D}"/>
              </a:ext>
            </a:extLst>
          </p:cNvPr>
          <p:cNvSpPr/>
          <p:nvPr/>
        </p:nvSpPr>
        <p:spPr>
          <a:xfrm>
            <a:off x="4066376" y="0"/>
            <a:ext cx="8219286"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sp>
        <p:nvSpPr>
          <p:cNvPr id="16" name="objeto 3" descr="Rectángulo beige">
            <a:extLst>
              <a:ext uri="{FF2B5EF4-FFF2-40B4-BE49-F238E27FC236}">
                <a16:creationId xmlns:a16="http://schemas.microsoft.com/office/drawing/2014/main" id="{C6CF32E2-A869-4259-A659-5EEE6BDA3B59}"/>
              </a:ext>
            </a:extLst>
          </p:cNvPr>
          <p:cNvSpPr/>
          <p:nvPr/>
        </p:nvSpPr>
        <p:spPr>
          <a:xfrm>
            <a:off x="579775" y="472492"/>
            <a:ext cx="4051368" cy="5913017"/>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accent1"/>
          </a:solidFill>
        </p:spPr>
        <p:txBody>
          <a:bodyPr wrap="square" lIns="0" tIns="0" rIns="0" bIns="0" rtlCol="0"/>
          <a:lstStyle/>
          <a:p>
            <a:pPr rtl="0"/>
            <a:endParaRPr lang="es-ES" dirty="0"/>
          </a:p>
        </p:txBody>
      </p:sp>
      <p:sp>
        <p:nvSpPr>
          <p:cNvPr id="14" name="Elipse 13" descr="Óvalo beige">
            <a:extLst>
              <a:ext uri="{FF2B5EF4-FFF2-40B4-BE49-F238E27FC236}">
                <a16:creationId xmlns:a16="http://schemas.microsoft.com/office/drawing/2014/main" id="{B8809DE3-0F1D-442A-8935-B40AD580864B}"/>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2" name="objeto 6" descr="Rectángulo azul">
            <a:extLst>
              <a:ext uri="{FF2B5EF4-FFF2-40B4-BE49-F238E27FC236}">
                <a16:creationId xmlns:a16="http://schemas.microsoft.com/office/drawing/2014/main" id="{882E2F92-EB16-4B55-B49A-3C6AB7B2BF30}"/>
              </a:ext>
            </a:extLst>
          </p:cNvPr>
          <p:cNvSpPr/>
          <p:nvPr/>
        </p:nvSpPr>
        <p:spPr>
          <a:xfrm>
            <a:off x="911225" y="836613"/>
            <a:ext cx="5184775" cy="5184775"/>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chemeClr val="accent2"/>
          </a:solidFill>
        </p:spPr>
        <p:txBody>
          <a:bodyPr wrap="square" lIns="0" tIns="0" rIns="0" bIns="0" rtlCol="0"/>
          <a:lstStyle/>
          <a:p>
            <a:pPr rtl="0"/>
            <a:endParaRPr lang="es-ES" dirty="0"/>
          </a:p>
        </p:txBody>
      </p:sp>
      <p:sp>
        <p:nvSpPr>
          <p:cNvPr id="3" name="Título 2">
            <a:extLst>
              <a:ext uri="{FF2B5EF4-FFF2-40B4-BE49-F238E27FC236}">
                <a16:creationId xmlns:a16="http://schemas.microsoft.com/office/drawing/2014/main" id="{302303BC-9A39-470F-8733-A268BC16B299}"/>
              </a:ext>
            </a:extLst>
          </p:cNvPr>
          <p:cNvSpPr>
            <a:spLocks noGrp="1"/>
          </p:cNvSpPr>
          <p:nvPr>
            <p:ph type="title"/>
          </p:nvPr>
        </p:nvSpPr>
        <p:spPr>
          <a:xfrm>
            <a:off x="1147493" y="954954"/>
            <a:ext cx="4770591" cy="880502"/>
          </a:xfrm>
        </p:spPr>
        <p:txBody>
          <a:bodyPr rtlCol="0">
            <a:normAutofit fontScale="90000"/>
          </a:bodyPr>
          <a:lstStyle/>
          <a:p>
            <a:pPr rtl="0"/>
            <a:r>
              <a:rPr lang="es-ES" sz="3000" dirty="0">
                <a:solidFill>
                  <a:schemeClr val="bg1"/>
                </a:solidFill>
              </a:rPr>
              <a:t>ECONOMIC </a:t>
            </a:r>
            <a:br>
              <a:rPr lang="es-ES" sz="3000" dirty="0">
                <a:solidFill>
                  <a:schemeClr val="bg1"/>
                </a:solidFill>
              </a:rPr>
            </a:br>
            <a:r>
              <a:rPr lang="es-ES" sz="3000" dirty="0">
                <a:solidFill>
                  <a:schemeClr val="bg1"/>
                </a:solidFill>
              </a:rPr>
              <a:t>IMPACT</a:t>
            </a:r>
          </a:p>
        </p:txBody>
      </p:sp>
      <p:sp>
        <p:nvSpPr>
          <p:cNvPr id="4" name="Marcador de texto 3">
            <a:extLst>
              <a:ext uri="{FF2B5EF4-FFF2-40B4-BE49-F238E27FC236}">
                <a16:creationId xmlns:a16="http://schemas.microsoft.com/office/drawing/2014/main" id="{23C936ED-4D5A-4897-BFCD-65082B328E0D}"/>
              </a:ext>
            </a:extLst>
          </p:cNvPr>
          <p:cNvSpPr>
            <a:spLocks noGrp="1"/>
          </p:cNvSpPr>
          <p:nvPr>
            <p:ph type="body" sz="half" idx="2"/>
          </p:nvPr>
        </p:nvSpPr>
        <p:spPr>
          <a:xfrm>
            <a:off x="1104675" y="1970469"/>
            <a:ext cx="4991325" cy="4050917"/>
          </a:xfrm>
        </p:spPr>
        <p:txBody>
          <a:bodyPr rtlCol="0">
            <a:normAutofit/>
          </a:bodyPr>
          <a:lstStyle/>
          <a:p>
            <a:pPr algn="just"/>
            <a:r>
              <a:rPr lang="en-US" sz="1450" dirty="0"/>
              <a:t>Issues and complications are extending far beyond the very serious global medical emergency, which side effects are impacting on the other fundamental sectors of society.</a:t>
            </a:r>
          </a:p>
          <a:p>
            <a:pPr algn="just"/>
            <a:r>
              <a:rPr lang="en-US" sz="1450" dirty="0"/>
              <a:t>Even tough some measures aimed at avoiding and/or preventing a disproportionate outbreak of the virus, such as social quarantines, the suspension of flights and interruption of commercial traffic, including the closure of borders between countries throughout the region and the world, have allowed mitigating the impacts of the virus, at the same time, such measures have slowed down the world productive apparatus, redirecting it to a unified effort to produce medical and key supplies to face the Pandemic. However, this abrupt change of direction in world economic policies introduces an enormous challenge for the economic participants –in each level- of our globalized economy, precisely in preventing the world and regional economy from turning on the ever-eluded terrain of the economic, financial and fiscal deficits. </a:t>
            </a:r>
            <a:endParaRPr lang="es-ES" sz="1450" dirty="0"/>
          </a:p>
        </p:txBody>
      </p:sp>
      <p:sp>
        <p:nvSpPr>
          <p:cNvPr id="5" name="Marcador de número de diapositiva 4">
            <a:extLst>
              <a:ext uri="{FF2B5EF4-FFF2-40B4-BE49-F238E27FC236}">
                <a16:creationId xmlns:a16="http://schemas.microsoft.com/office/drawing/2014/main" id="{77C2D5CA-E2DA-4224-B2BC-C872D2EF6596}"/>
              </a:ext>
            </a:extLst>
          </p:cNvPr>
          <p:cNvSpPr>
            <a:spLocks noGrp="1"/>
          </p:cNvSpPr>
          <p:nvPr>
            <p:ph type="sldNum" sz="quarter" idx="12"/>
          </p:nvPr>
        </p:nvSpPr>
        <p:spPr/>
        <p:txBody>
          <a:bodyPr rtlCol="0"/>
          <a:lstStyle/>
          <a:p>
            <a:pPr rtl="0"/>
            <a:fld id="{82EE24B5-652C-4DB5-B7C3-B5BBEC1280B1}" type="slidenum">
              <a:rPr lang="es-ES" smtClean="0"/>
              <a:t>7</a:t>
            </a:fld>
            <a:endParaRPr lang="es-ES" dirty="0"/>
          </a:p>
        </p:txBody>
      </p:sp>
      <p:sp>
        <p:nvSpPr>
          <p:cNvPr id="15" name="objeto 27" descr="Rectángulo beige">
            <a:extLst>
              <a:ext uri="{FF2B5EF4-FFF2-40B4-BE49-F238E27FC236}">
                <a16:creationId xmlns:a16="http://schemas.microsoft.com/office/drawing/2014/main" id="{C5B67D68-F2A3-48A2-B2A0-C9DF8BA55D80}"/>
              </a:ext>
            </a:extLst>
          </p:cNvPr>
          <p:cNvSpPr/>
          <p:nvPr/>
        </p:nvSpPr>
        <p:spPr>
          <a:xfrm flipV="1">
            <a:off x="1241155" y="1684070"/>
            <a:ext cx="2268000" cy="75489"/>
          </a:xfrm>
          <a:custGeom>
            <a:avLst/>
            <a:gdLst/>
            <a:ahLst/>
            <a:cxnLst/>
            <a:rect l="l" t="t" r="r" b="b"/>
            <a:pathLst>
              <a:path w="2501265">
                <a:moveTo>
                  <a:pt x="0" y="0"/>
                </a:moveTo>
                <a:lnTo>
                  <a:pt x="2500883" y="0"/>
                </a:lnTo>
              </a:path>
            </a:pathLst>
          </a:custGeom>
          <a:ln w="54863">
            <a:solidFill>
              <a:schemeClr val="accent1"/>
            </a:solidFill>
          </a:ln>
        </p:spPr>
        <p:txBody>
          <a:bodyPr wrap="square" lIns="0" tIns="0" rIns="0" bIns="0" rtlCol="0"/>
          <a:lstStyle/>
          <a:p>
            <a:pPr rtl="0"/>
            <a:endParaRPr lang="es-ES" dirty="0"/>
          </a:p>
        </p:txBody>
      </p:sp>
      <p:sp>
        <p:nvSpPr>
          <p:cNvPr id="17" name="objeto 3" descr="Rectángulo beige">
            <a:extLst>
              <a:ext uri="{FF2B5EF4-FFF2-40B4-BE49-F238E27FC236}">
                <a16:creationId xmlns:a16="http://schemas.microsoft.com/office/drawing/2014/main" id="{B441838B-F066-4D25-91C5-907696F55F2B}"/>
              </a:ext>
            </a:extLst>
          </p:cNvPr>
          <p:cNvSpPr/>
          <p:nvPr/>
        </p:nvSpPr>
        <p:spPr>
          <a:xfrm rot="16200000">
            <a:off x="7982852" y="2601962"/>
            <a:ext cx="2691359" cy="5184774"/>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accent1"/>
          </a:solidFill>
        </p:spPr>
        <p:txBody>
          <a:bodyPr wrap="square" lIns="0" tIns="0" rIns="0" bIns="0" rtlCol="0"/>
          <a:lstStyle/>
          <a:p>
            <a:pPr rtl="0"/>
            <a:endParaRPr lang="es-ES" dirty="0"/>
          </a:p>
        </p:txBody>
      </p:sp>
      <p:pic>
        <p:nvPicPr>
          <p:cNvPr id="1032" name="Picture 8" descr="Latinoamerica mapa png 4 » PNG Image">
            <a:extLst>
              <a:ext uri="{FF2B5EF4-FFF2-40B4-BE49-F238E27FC236}">
                <a16:creationId xmlns:a16="http://schemas.microsoft.com/office/drawing/2014/main" id="{0C880E95-977C-4B35-84A7-4676D8939B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92696" y="4243429"/>
            <a:ext cx="1435941" cy="169488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FEDE7DA9-99AF-4C7F-9FF7-36556FCCE358}"/>
              </a:ext>
            </a:extLst>
          </p:cNvPr>
          <p:cNvSpPr txBox="1"/>
          <p:nvPr/>
        </p:nvSpPr>
        <p:spPr>
          <a:xfrm>
            <a:off x="6736144" y="3882116"/>
            <a:ext cx="3648848" cy="2677656"/>
          </a:xfrm>
          <a:prstGeom prst="rect">
            <a:avLst/>
          </a:prstGeom>
          <a:noFill/>
        </p:spPr>
        <p:txBody>
          <a:bodyPr wrap="square" rtlCol="0">
            <a:spAutoFit/>
          </a:bodyPr>
          <a:lstStyle/>
          <a:p>
            <a:pPr algn="just"/>
            <a:r>
              <a:rPr lang="en-US" sz="1200" dirty="0">
                <a:solidFill>
                  <a:srgbClr val="002060"/>
                </a:solidFill>
              </a:rPr>
              <a:t>The humanitarian crisis anticipates a sharp slowdown in the region's economic and social </a:t>
            </a:r>
            <a:r>
              <a:rPr lang="en-US" sz="1200" b="1" dirty="0">
                <a:solidFill>
                  <a:srgbClr val="002060"/>
                </a:solidFill>
              </a:rPr>
              <a:t>growth for the next 5-10 years</a:t>
            </a:r>
            <a:r>
              <a:rPr lang="en-US" sz="1200" dirty="0">
                <a:solidFill>
                  <a:srgbClr val="002060"/>
                </a:solidFill>
              </a:rPr>
              <a:t>, if a collective effective response is not adequately taken against the </a:t>
            </a:r>
            <a:r>
              <a:rPr lang="en-US" sz="1200" b="1" dirty="0">
                <a:solidFill>
                  <a:srgbClr val="002060"/>
                </a:solidFill>
              </a:rPr>
              <a:t>COVID-19</a:t>
            </a:r>
            <a:r>
              <a:rPr lang="en-US" sz="1200" dirty="0">
                <a:solidFill>
                  <a:srgbClr val="002060"/>
                </a:solidFill>
              </a:rPr>
              <a:t> Pandemic soon; a response that must include decisive measures for each of the sectors: health, economic, political and social.</a:t>
            </a:r>
          </a:p>
          <a:p>
            <a:pPr algn="just"/>
            <a:endParaRPr lang="en-US" sz="1200" dirty="0">
              <a:solidFill>
                <a:srgbClr val="002060"/>
              </a:solidFill>
            </a:endParaRPr>
          </a:p>
          <a:p>
            <a:pPr algn="just"/>
            <a:r>
              <a:rPr lang="en-US" sz="1200" dirty="0">
                <a:solidFill>
                  <a:srgbClr val="002060"/>
                </a:solidFill>
              </a:rPr>
              <a:t>In this sense, the response analysis should not disregard important macroeconomic indicators and statistics, as well as other important numbers such as poverty levels, in which almost 30.2% of the population (ECLAC) is found, and our highest unemployment rate (UNDCO).</a:t>
            </a:r>
            <a:r>
              <a:rPr lang="es-VE" sz="1200" dirty="0">
                <a:solidFill>
                  <a:srgbClr val="002060"/>
                </a:solidFill>
              </a:rPr>
              <a:t> </a:t>
            </a:r>
            <a:endParaRPr lang="en-US" sz="1200" dirty="0">
              <a:solidFill>
                <a:srgbClr val="002060"/>
              </a:solidFill>
            </a:endParaRPr>
          </a:p>
        </p:txBody>
      </p:sp>
      <p:pic>
        <p:nvPicPr>
          <p:cNvPr id="21" name="Picture 2" descr="Lataxnet">
            <a:extLst>
              <a:ext uri="{FF2B5EF4-FFF2-40B4-BE49-F238E27FC236}">
                <a16:creationId xmlns:a16="http://schemas.microsoft.com/office/drawing/2014/main" id="{5A1B0785-B3C2-492E-9322-0B0F2AA249A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50626" y="46466"/>
            <a:ext cx="3214115" cy="1004411"/>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674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19F13915-FE42-4682-B243-9E2EC36D28C8}"/>
              </a:ext>
            </a:extLst>
          </p:cNvPr>
          <p:cNvSpPr>
            <a:spLocks noGrp="1"/>
          </p:cNvSpPr>
          <p:nvPr>
            <p:ph type="sldNum" sz="quarter" idx="12"/>
          </p:nvPr>
        </p:nvSpPr>
        <p:spPr>
          <a:xfrm>
            <a:off x="11453346" y="6126776"/>
            <a:ext cx="357116" cy="365125"/>
          </a:xfrm>
        </p:spPr>
        <p:txBody>
          <a:bodyPr/>
          <a:lstStyle/>
          <a:p>
            <a:pPr rtl="0"/>
            <a:fld id="{82EE24B5-652C-4DB5-B7C3-B5BBEC1280B1}" type="slidenum">
              <a:rPr lang="es-ES" noProof="0" smtClean="0"/>
              <a:pPr rtl="0"/>
              <a:t>8</a:t>
            </a:fld>
            <a:endParaRPr lang="es-ES" noProof="0" dirty="0"/>
          </a:p>
        </p:txBody>
      </p:sp>
      <p:pic>
        <p:nvPicPr>
          <p:cNvPr id="3" name="Imagen 2">
            <a:extLst>
              <a:ext uri="{FF2B5EF4-FFF2-40B4-BE49-F238E27FC236}">
                <a16:creationId xmlns:a16="http://schemas.microsoft.com/office/drawing/2014/main" id="{1ADC6863-A5FC-40FA-AB0F-C6B16629A930}"/>
              </a:ext>
            </a:extLst>
          </p:cNvPr>
          <p:cNvPicPr>
            <a:picLocks noChangeAspect="1"/>
          </p:cNvPicPr>
          <p:nvPr/>
        </p:nvPicPr>
        <p:blipFill rotWithShape="1">
          <a:blip r:embed="rId2"/>
          <a:srcRect b="2769"/>
          <a:stretch/>
        </p:blipFill>
        <p:spPr>
          <a:xfrm>
            <a:off x="0" y="0"/>
            <a:ext cx="12192000" cy="6858000"/>
          </a:xfrm>
          <a:prstGeom prst="rect">
            <a:avLst/>
          </a:prstGeom>
        </p:spPr>
      </p:pic>
      <p:pic>
        <p:nvPicPr>
          <p:cNvPr id="4" name="Imagen 3">
            <a:extLst>
              <a:ext uri="{FF2B5EF4-FFF2-40B4-BE49-F238E27FC236}">
                <a16:creationId xmlns:a16="http://schemas.microsoft.com/office/drawing/2014/main" id="{DFA98A5D-9FAA-4207-AE76-8370838D3711}"/>
              </a:ext>
            </a:extLst>
          </p:cNvPr>
          <p:cNvPicPr>
            <a:picLocks noChangeAspect="1"/>
          </p:cNvPicPr>
          <p:nvPr/>
        </p:nvPicPr>
        <p:blipFill>
          <a:blip r:embed="rId3"/>
          <a:stretch>
            <a:fillRect/>
          </a:stretch>
        </p:blipFill>
        <p:spPr>
          <a:xfrm>
            <a:off x="0" y="1"/>
            <a:ext cx="12192000" cy="6857999"/>
          </a:xfrm>
          <a:prstGeom prst="rect">
            <a:avLst/>
          </a:prstGeom>
        </p:spPr>
      </p:pic>
      <p:graphicFrame>
        <p:nvGraphicFramePr>
          <p:cNvPr id="5" name="Marcador de contenido 12" descr="Tabla">
            <a:extLst>
              <a:ext uri="{FF2B5EF4-FFF2-40B4-BE49-F238E27FC236}">
                <a16:creationId xmlns:a16="http://schemas.microsoft.com/office/drawing/2014/main" id="{32749A8D-8B2E-4B75-9804-A4905997ADAC}"/>
              </a:ext>
            </a:extLst>
          </p:cNvPr>
          <p:cNvGraphicFramePr>
            <a:graphicFrameLocks/>
          </p:cNvGraphicFramePr>
          <p:nvPr>
            <p:extLst>
              <p:ext uri="{D42A27DB-BD31-4B8C-83A1-F6EECF244321}">
                <p14:modId xmlns:p14="http://schemas.microsoft.com/office/powerpoint/2010/main" val="4195623832"/>
              </p:ext>
            </p:extLst>
          </p:nvPr>
        </p:nvGraphicFramePr>
        <p:xfrm>
          <a:off x="859454" y="2673099"/>
          <a:ext cx="10473092" cy="2042160"/>
        </p:xfrm>
        <a:graphic>
          <a:graphicData uri="http://schemas.openxmlformats.org/drawingml/2006/table">
            <a:tbl>
              <a:tblPr firstRow="1" bandRow="1">
                <a:tableStyleId>{5C22544A-7EE6-4342-B048-85BDC9FD1C3A}</a:tableStyleId>
              </a:tblPr>
              <a:tblGrid>
                <a:gridCol w="1745515">
                  <a:extLst>
                    <a:ext uri="{9D8B030D-6E8A-4147-A177-3AD203B41FA5}">
                      <a16:colId xmlns:a16="http://schemas.microsoft.com/office/drawing/2014/main" val="3572385518"/>
                    </a:ext>
                  </a:extLst>
                </a:gridCol>
                <a:gridCol w="1745515">
                  <a:extLst>
                    <a:ext uri="{9D8B030D-6E8A-4147-A177-3AD203B41FA5}">
                      <a16:colId xmlns:a16="http://schemas.microsoft.com/office/drawing/2014/main" val="1440817424"/>
                    </a:ext>
                  </a:extLst>
                </a:gridCol>
                <a:gridCol w="1745517">
                  <a:extLst>
                    <a:ext uri="{9D8B030D-6E8A-4147-A177-3AD203B41FA5}">
                      <a16:colId xmlns:a16="http://schemas.microsoft.com/office/drawing/2014/main" val="1835666774"/>
                    </a:ext>
                  </a:extLst>
                </a:gridCol>
                <a:gridCol w="1745515">
                  <a:extLst>
                    <a:ext uri="{9D8B030D-6E8A-4147-A177-3AD203B41FA5}">
                      <a16:colId xmlns:a16="http://schemas.microsoft.com/office/drawing/2014/main" val="3312468757"/>
                    </a:ext>
                  </a:extLst>
                </a:gridCol>
                <a:gridCol w="1745515">
                  <a:extLst>
                    <a:ext uri="{9D8B030D-6E8A-4147-A177-3AD203B41FA5}">
                      <a16:colId xmlns:a16="http://schemas.microsoft.com/office/drawing/2014/main" val="388103177"/>
                    </a:ext>
                  </a:extLst>
                </a:gridCol>
                <a:gridCol w="1745515">
                  <a:extLst>
                    <a:ext uri="{9D8B030D-6E8A-4147-A177-3AD203B41FA5}">
                      <a16:colId xmlns:a16="http://schemas.microsoft.com/office/drawing/2014/main" val="3101559394"/>
                    </a:ext>
                  </a:extLst>
                </a:gridCol>
              </a:tblGrid>
              <a:tr h="1008000">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427163" algn="l"/>
                        </a:tabLst>
                        <a:defRPr/>
                      </a:pPr>
                      <a:endParaRPr lang="es-ES" sz="1600" b="0" i="0" kern="1200" spc="-25" noProof="0" dirty="0">
                        <a:solidFill>
                          <a:schemeClr val="bg2">
                            <a:lumMod val="20000"/>
                            <a:lumOff val="80000"/>
                          </a:schemeClr>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tab pos="1427163" algn="l"/>
                        </a:tabLst>
                        <a:defRPr/>
                      </a:pPr>
                      <a:r>
                        <a:rPr lang="en-US" sz="1600" b="0" i="0" kern="1200" spc="-25" noProof="0" dirty="0">
                          <a:solidFill>
                            <a:schemeClr val="bg2">
                              <a:lumMod val="20000"/>
                              <a:lumOff val="80000"/>
                            </a:schemeClr>
                          </a:solidFill>
                          <a:latin typeface="+mn-lt"/>
                          <a:ea typeface="+mn-ea"/>
                          <a:cs typeface="Arial"/>
                        </a:rPr>
                        <a:t>Extensions, postponements and deferrals of deadlines for filing and payment of taxes.</a:t>
                      </a:r>
                      <a:endParaRPr lang="es-ES" sz="1600" b="0" i="0" kern="1200" spc="-25" noProof="0" dirty="0">
                        <a:solidFill>
                          <a:schemeClr val="bg2">
                            <a:lumMod val="20000"/>
                            <a:lumOff val="80000"/>
                          </a:schemeClr>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tab pos="1427163" algn="l"/>
                        </a:tabLst>
                        <a:defRPr/>
                      </a:pPr>
                      <a:endParaRPr lang="en-US" sz="1600" b="0" i="0" kern="1200" spc="-25" noProof="0" dirty="0">
                        <a:solidFill>
                          <a:schemeClr val="bg2">
                            <a:lumMod val="20000"/>
                            <a:lumOff val="80000"/>
                          </a:schemeClr>
                        </a:solidFill>
                        <a:latin typeface="+mn-lt"/>
                        <a:ea typeface="+mn-ea"/>
                        <a:cs typeface="Aria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427163" algn="l"/>
                        </a:tabLst>
                        <a:defRPr/>
                      </a:pPr>
                      <a:endParaRPr lang="es" sz="1600" b="0" i="0" kern="1200" spc="-25" noProof="0" dirty="0">
                        <a:solidFill>
                          <a:schemeClr val="bg2">
                            <a:lumMod val="20000"/>
                            <a:lumOff val="80000"/>
                          </a:schemeClr>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tab pos="1427163" algn="l"/>
                        </a:tabLst>
                        <a:defRPr/>
                      </a:pPr>
                      <a:r>
                        <a:rPr lang="en-US" sz="1600" b="0" i="0" kern="1200" spc="-25" noProof="0" dirty="0">
                          <a:solidFill>
                            <a:schemeClr val="bg2">
                              <a:lumMod val="20000"/>
                              <a:lumOff val="80000"/>
                            </a:schemeClr>
                          </a:solidFill>
                          <a:latin typeface="+mn-lt"/>
                          <a:ea typeface="+mn-ea"/>
                          <a:cs typeface="Arial"/>
                        </a:rPr>
                        <a:t>Tax base reductions, Tax credits and Tax Refunds.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427163" algn="l"/>
                        </a:tabLst>
                        <a:defRPr/>
                      </a:pPr>
                      <a:endParaRPr lang="es" sz="1600" b="0" i="0" kern="1200" spc="-25" noProof="0" dirty="0">
                        <a:solidFill>
                          <a:schemeClr val="bg2">
                            <a:lumMod val="20000"/>
                            <a:lumOff val="80000"/>
                          </a:schemeClr>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tab pos="1427163" algn="l"/>
                        </a:tabLst>
                        <a:defRPr/>
                      </a:pPr>
                      <a:r>
                        <a:rPr lang="en-US" sz="1600" b="0" i="0" kern="1200" spc="-25" noProof="0" dirty="0">
                          <a:solidFill>
                            <a:schemeClr val="bg2">
                              <a:lumMod val="20000"/>
                              <a:lumOff val="80000"/>
                            </a:schemeClr>
                          </a:solidFill>
                          <a:latin typeface="+mn-lt"/>
                          <a:ea typeface="+mn-ea"/>
                          <a:cs typeface="Arial"/>
                        </a:rPr>
                        <a:t>Granting of Tax Benefits </a:t>
                      </a:r>
                    </a:p>
                    <a:p>
                      <a:pPr marL="0" marR="0" lvl="0" indent="0" algn="ctr" defTabSz="914400" rtl="0" eaLnBrk="1" fontAlgn="auto" latinLnBrk="0" hangingPunct="1">
                        <a:lnSpc>
                          <a:spcPct val="100000"/>
                        </a:lnSpc>
                        <a:spcBef>
                          <a:spcPts val="0"/>
                        </a:spcBef>
                        <a:spcAft>
                          <a:spcPts val="0"/>
                        </a:spcAft>
                        <a:buClrTx/>
                        <a:buSzTx/>
                        <a:buFontTx/>
                        <a:buNone/>
                        <a:tabLst>
                          <a:tab pos="1427163" algn="l"/>
                        </a:tabLst>
                        <a:defRPr/>
                      </a:pPr>
                      <a:r>
                        <a:rPr lang="en-US" sz="1600" b="0" i="0" kern="1200" spc="-25" noProof="0" dirty="0">
                          <a:solidFill>
                            <a:schemeClr val="bg2">
                              <a:lumMod val="20000"/>
                              <a:lumOff val="80000"/>
                            </a:schemeClr>
                          </a:solidFill>
                          <a:latin typeface="+mn-lt"/>
                          <a:ea typeface="+mn-ea"/>
                          <a:cs typeface="Arial"/>
                        </a:rPr>
                        <a:t>(Tax Holidays, Tax Breaks and Exemptions).</a:t>
                      </a:r>
                      <a:endParaRPr lang="es-VE" sz="1600" b="0" i="0" kern="1200" spc="-25" noProof="0" dirty="0">
                        <a:solidFill>
                          <a:schemeClr val="bg2">
                            <a:lumMod val="20000"/>
                            <a:lumOff val="80000"/>
                          </a:schemeClr>
                        </a:solidFill>
                        <a:latin typeface="+mn-lt"/>
                        <a:ea typeface="+mn-ea"/>
                        <a:cs typeface="Aria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427163" algn="l"/>
                        </a:tabLst>
                        <a:defRPr/>
                      </a:pPr>
                      <a:endParaRPr lang="es" sz="1600" b="0" i="0" kern="1200" spc="-25" noProof="0" dirty="0">
                        <a:solidFill>
                          <a:schemeClr val="bg2">
                            <a:lumMod val="20000"/>
                            <a:lumOff val="80000"/>
                          </a:schemeClr>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tab pos="1427163" algn="l"/>
                        </a:tabLst>
                        <a:defRPr/>
                      </a:pPr>
                      <a:r>
                        <a:rPr lang="en-US" sz="1600" b="0" i="0" kern="1200" spc="-25" noProof="0" dirty="0">
                          <a:solidFill>
                            <a:schemeClr val="bg2">
                              <a:lumMod val="20000"/>
                              <a:lumOff val="80000"/>
                            </a:schemeClr>
                          </a:solidFill>
                          <a:latin typeface="+mn-lt"/>
                          <a:ea typeface="+mn-ea"/>
                          <a:cs typeface="Arial"/>
                        </a:rPr>
                        <a:t>Suspension of Computations of Tax Proceedings Terms </a:t>
                      </a:r>
                    </a:p>
                    <a:p>
                      <a:pPr marL="0" marR="0" lvl="0" indent="0" algn="ctr" defTabSz="914400" rtl="0" eaLnBrk="1" fontAlgn="auto" latinLnBrk="0" hangingPunct="1">
                        <a:lnSpc>
                          <a:spcPct val="100000"/>
                        </a:lnSpc>
                        <a:spcBef>
                          <a:spcPts val="0"/>
                        </a:spcBef>
                        <a:spcAft>
                          <a:spcPts val="0"/>
                        </a:spcAft>
                        <a:buClrTx/>
                        <a:buSzTx/>
                        <a:buFontTx/>
                        <a:buNone/>
                        <a:tabLst>
                          <a:tab pos="1427163" algn="l"/>
                        </a:tabLst>
                        <a:defRPr/>
                      </a:pPr>
                      <a:r>
                        <a:rPr lang="en-US" sz="1600" b="0" i="0" kern="1200" spc="-25" noProof="0" dirty="0">
                          <a:solidFill>
                            <a:schemeClr val="bg2">
                              <a:lumMod val="20000"/>
                              <a:lumOff val="80000"/>
                            </a:schemeClr>
                          </a:solidFill>
                          <a:latin typeface="+mn-lt"/>
                          <a:ea typeface="+mn-ea"/>
                          <a:cs typeface="Arial"/>
                        </a:rPr>
                        <a:t>(Judicial and Administrative).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427163" algn="l"/>
                        </a:tabLst>
                        <a:defRPr/>
                      </a:pPr>
                      <a:endParaRPr lang="es" sz="1600" b="0" i="0" kern="1200" spc="-25" noProof="0" dirty="0">
                        <a:solidFill>
                          <a:schemeClr val="bg2">
                            <a:lumMod val="20000"/>
                            <a:lumOff val="80000"/>
                          </a:schemeClr>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tab pos="1427163" algn="l"/>
                        </a:tabLst>
                        <a:defRPr/>
                      </a:pPr>
                      <a:r>
                        <a:rPr lang="en-US" sz="1600" b="0" i="0" kern="1200" spc="-25" noProof="0" dirty="0">
                          <a:solidFill>
                            <a:schemeClr val="bg2">
                              <a:lumMod val="20000"/>
                              <a:lumOff val="80000"/>
                            </a:schemeClr>
                          </a:solidFill>
                          <a:latin typeface="+mn-lt"/>
                          <a:ea typeface="+mn-ea"/>
                          <a:cs typeface="Arial"/>
                        </a:rPr>
                        <a:t>Suspensions and waiver on the imposition of Penalties, Fines or Interests.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427163" algn="l"/>
                        </a:tabLst>
                        <a:defRPr/>
                      </a:pPr>
                      <a:endParaRPr lang="es" sz="1600" b="0" i="0" kern="1200" spc="-25" noProof="0" dirty="0">
                        <a:solidFill>
                          <a:schemeClr val="bg2">
                            <a:lumMod val="20000"/>
                            <a:lumOff val="80000"/>
                          </a:schemeClr>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tab pos="1427163" algn="l"/>
                        </a:tabLst>
                        <a:defRPr/>
                      </a:pPr>
                      <a:r>
                        <a:rPr lang="en-US" sz="1600" b="0" i="0" kern="1200" spc="-25" noProof="0" dirty="0">
                          <a:solidFill>
                            <a:schemeClr val="bg2">
                              <a:lumMod val="20000"/>
                              <a:lumOff val="80000"/>
                            </a:schemeClr>
                          </a:solidFill>
                          <a:latin typeface="+mn-lt"/>
                          <a:ea typeface="+mn-ea"/>
                          <a:cs typeface="Arial"/>
                        </a:rPr>
                        <a:t>Other</a:t>
                      </a:r>
                      <a:r>
                        <a:rPr lang="en-US" sz="1600" b="0" i="0" kern="1200" spc="-25" baseline="0" noProof="0" dirty="0">
                          <a:solidFill>
                            <a:schemeClr val="bg2">
                              <a:lumMod val="20000"/>
                              <a:lumOff val="80000"/>
                            </a:schemeClr>
                          </a:solidFill>
                          <a:latin typeface="+mn-lt"/>
                          <a:ea typeface="+mn-ea"/>
                          <a:cs typeface="Arial"/>
                        </a:rPr>
                        <a:t> tax relief measures.</a:t>
                      </a:r>
                      <a:endParaRPr lang="en-US" sz="1600" b="0" i="0" kern="1200" spc="-25" noProof="0" dirty="0">
                        <a:solidFill>
                          <a:schemeClr val="bg2">
                            <a:lumMod val="20000"/>
                            <a:lumOff val="80000"/>
                          </a:schemeClr>
                        </a:solidFill>
                        <a:latin typeface="+mn-lt"/>
                        <a:ea typeface="+mn-ea"/>
                        <a:cs typeface="Aria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5001753"/>
                  </a:ext>
                </a:extLst>
              </a:tr>
            </a:tbl>
          </a:graphicData>
        </a:graphic>
      </p:graphicFrame>
      <p:cxnSp>
        <p:nvCxnSpPr>
          <p:cNvPr id="6" name="Conector recto 5" descr="Línea">
            <a:extLst>
              <a:ext uri="{FF2B5EF4-FFF2-40B4-BE49-F238E27FC236}">
                <a16:creationId xmlns:a16="http://schemas.microsoft.com/office/drawing/2014/main" id="{09C0148E-083B-42F3-AC6F-A2900BF1C372}"/>
              </a:ext>
            </a:extLst>
          </p:cNvPr>
          <p:cNvCxnSpPr>
            <a:cxnSpLocks/>
            <a:stCxn id="5" idx="2"/>
          </p:cNvCxnSpPr>
          <p:nvPr/>
        </p:nvCxnSpPr>
        <p:spPr>
          <a:xfrm>
            <a:off x="6096000" y="4715259"/>
            <a:ext cx="0" cy="655347"/>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C51B34AB-F1C0-421A-81DD-4A313D34FBB5}"/>
              </a:ext>
            </a:extLst>
          </p:cNvPr>
          <p:cNvSpPr/>
          <p:nvPr/>
        </p:nvSpPr>
        <p:spPr>
          <a:xfrm>
            <a:off x="4375361" y="5360648"/>
            <a:ext cx="3495568" cy="1167396"/>
          </a:xfrm>
          <a:prstGeom prst="rect">
            <a:avLst/>
          </a:prstGeom>
          <a:solidFill>
            <a:schemeClr val="accent1"/>
          </a:solidFill>
        </p:spPr>
        <p:txBody>
          <a:bodyPr wrap="square" rtlCol="0" anchor="ctr" anchorCtr="0">
            <a:noAutofit/>
          </a:bodyPr>
          <a:lstStyle/>
          <a:p>
            <a:pPr algn="ctr">
              <a:spcBef>
                <a:spcPts val="1055"/>
              </a:spcBef>
            </a:pPr>
            <a:r>
              <a:rPr lang="en-US" sz="1400" dirty="0">
                <a:solidFill>
                  <a:schemeClr val="tx2"/>
                </a:solidFill>
                <a:latin typeface="+mj-lt"/>
              </a:rPr>
              <a:t>In order to mitigate the economic impacts of COVID-19 across the region, some States have chosen to adopt certain tax relief measures, granting certain tax benefits and incentives</a:t>
            </a:r>
            <a:r>
              <a:rPr lang="es-ES" sz="1400" dirty="0">
                <a:solidFill>
                  <a:schemeClr val="tx2"/>
                </a:solidFill>
                <a:latin typeface="+mj-lt"/>
              </a:rPr>
              <a:t>. </a:t>
            </a:r>
            <a:endParaRPr lang="es-ES" dirty="0">
              <a:solidFill>
                <a:schemeClr val="tx2"/>
              </a:solidFill>
              <a:latin typeface="+mj-lt"/>
            </a:endParaRPr>
          </a:p>
        </p:txBody>
      </p:sp>
      <p:sp>
        <p:nvSpPr>
          <p:cNvPr id="8" name="Título 1">
            <a:extLst>
              <a:ext uri="{FF2B5EF4-FFF2-40B4-BE49-F238E27FC236}">
                <a16:creationId xmlns:a16="http://schemas.microsoft.com/office/drawing/2014/main" id="{A0C0E1C2-F38D-4063-A7DF-D55037891B18}"/>
              </a:ext>
            </a:extLst>
          </p:cNvPr>
          <p:cNvSpPr txBox="1">
            <a:spLocks/>
          </p:cNvSpPr>
          <p:nvPr/>
        </p:nvSpPr>
        <p:spPr>
          <a:xfrm>
            <a:off x="806116" y="329956"/>
            <a:ext cx="10515600" cy="1325563"/>
          </a:xfrm>
          <a:prstGeom prst="rect">
            <a:avLst/>
          </a:prstGeom>
        </p:spPr>
        <p:txBody>
          <a:bodyPr rtlCol="0"/>
          <a:lst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a:lstStyle>
          <a:p>
            <a:r>
              <a:rPr lang="es-ES" dirty="0">
                <a:solidFill>
                  <a:schemeClr val="bg1"/>
                </a:solidFill>
              </a:rPr>
              <a:t>TAX RELIEF MEASURES</a:t>
            </a:r>
            <a:endParaRPr lang="es-ES" dirty="0"/>
          </a:p>
        </p:txBody>
      </p:sp>
      <p:sp>
        <p:nvSpPr>
          <p:cNvPr id="9" name="objeto 5" descr="Rectángulo beige">
            <a:extLst>
              <a:ext uri="{FF2B5EF4-FFF2-40B4-BE49-F238E27FC236}">
                <a16:creationId xmlns:a16="http://schemas.microsoft.com/office/drawing/2014/main" id="{B19CA461-B147-484F-87FA-076721ED8246}"/>
              </a:ext>
            </a:extLst>
          </p:cNvPr>
          <p:cNvSpPr/>
          <p:nvPr/>
        </p:nvSpPr>
        <p:spPr>
          <a:xfrm>
            <a:off x="915637" y="929314"/>
            <a:ext cx="6768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grpSp>
        <p:nvGrpSpPr>
          <p:cNvPr id="14" name="Grupo 89" descr="icono de marca de verificación con lápiz">
            <a:extLst>
              <a:ext uri="{FF2B5EF4-FFF2-40B4-BE49-F238E27FC236}">
                <a16:creationId xmlns:a16="http://schemas.microsoft.com/office/drawing/2014/main" id="{31D9C14B-F10C-42C1-A47B-9BA5D0C387B4}"/>
              </a:ext>
            </a:extLst>
          </p:cNvPr>
          <p:cNvGrpSpPr>
            <a:grpSpLocks noChangeAspect="1"/>
          </p:cNvGrpSpPr>
          <p:nvPr/>
        </p:nvGrpSpPr>
        <p:grpSpPr bwMode="auto">
          <a:xfrm>
            <a:off x="10303608" y="2205228"/>
            <a:ext cx="518676" cy="518676"/>
            <a:chOff x="6539" y="440"/>
            <a:chExt cx="426" cy="426"/>
          </a:xfrm>
          <a:solidFill>
            <a:schemeClr val="accent1"/>
          </a:solidFill>
        </p:grpSpPr>
        <p:sp>
          <p:nvSpPr>
            <p:cNvPr id="15" name="Forma libre 90">
              <a:extLst>
                <a:ext uri="{FF2B5EF4-FFF2-40B4-BE49-F238E27FC236}">
                  <a16:creationId xmlns:a16="http://schemas.microsoft.com/office/drawing/2014/main" id="{DA7F6FF0-108C-4575-8191-9DB507C77131}"/>
                </a:ext>
              </a:extLst>
            </p:cNvPr>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6" name="Forma libre 91">
              <a:extLst>
                <a:ext uri="{FF2B5EF4-FFF2-40B4-BE49-F238E27FC236}">
                  <a16:creationId xmlns:a16="http://schemas.microsoft.com/office/drawing/2014/main" id="{1BF1374C-DA5B-44A6-B2C3-B4D2CF8D2C83}"/>
                </a:ext>
              </a:extLst>
            </p:cNvPr>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7" name="Forma libre 92">
              <a:extLst>
                <a:ext uri="{FF2B5EF4-FFF2-40B4-BE49-F238E27FC236}">
                  <a16:creationId xmlns:a16="http://schemas.microsoft.com/office/drawing/2014/main" id="{10334B43-1F5B-4501-8233-CE357D83A5C7}"/>
                </a:ext>
              </a:extLst>
            </p:cNvPr>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8" name="Forma libre 93">
              <a:extLst>
                <a:ext uri="{FF2B5EF4-FFF2-40B4-BE49-F238E27FC236}">
                  <a16:creationId xmlns:a16="http://schemas.microsoft.com/office/drawing/2014/main" id="{90CD1295-9F8F-41D7-8692-F93C6FFB2E1C}"/>
                </a:ext>
              </a:extLst>
            </p:cNvPr>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9" name="Forma libre 94">
              <a:extLst>
                <a:ext uri="{FF2B5EF4-FFF2-40B4-BE49-F238E27FC236}">
                  <a16:creationId xmlns:a16="http://schemas.microsoft.com/office/drawing/2014/main" id="{D359E685-563F-433D-A995-DE68D2FED93D}"/>
                </a:ext>
              </a:extLst>
            </p:cNvPr>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0" name="Forma libre 95">
              <a:extLst>
                <a:ext uri="{FF2B5EF4-FFF2-40B4-BE49-F238E27FC236}">
                  <a16:creationId xmlns:a16="http://schemas.microsoft.com/office/drawing/2014/main" id="{21760C12-BDE8-4F7B-9B00-E7804CE486BE}"/>
                </a:ext>
              </a:extLst>
            </p:cNvPr>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1" name="Forma libre 96">
              <a:extLst>
                <a:ext uri="{FF2B5EF4-FFF2-40B4-BE49-F238E27FC236}">
                  <a16:creationId xmlns:a16="http://schemas.microsoft.com/office/drawing/2014/main" id="{EE83BE16-624E-48CC-BDCC-371FEC5FAF28}"/>
                </a:ext>
              </a:extLst>
            </p:cNvPr>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2" name="Forma libre 97">
              <a:extLst>
                <a:ext uri="{FF2B5EF4-FFF2-40B4-BE49-F238E27FC236}">
                  <a16:creationId xmlns:a16="http://schemas.microsoft.com/office/drawing/2014/main" id="{DBBDA33F-5F76-4AC7-A7FE-285F68CF0714}"/>
                </a:ext>
              </a:extLst>
            </p:cNvPr>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3" name="Forma libre 98">
              <a:extLst>
                <a:ext uri="{FF2B5EF4-FFF2-40B4-BE49-F238E27FC236}">
                  <a16:creationId xmlns:a16="http://schemas.microsoft.com/office/drawing/2014/main" id="{271ADD12-B268-4E01-8FD6-2E122C28436C}"/>
                </a:ext>
              </a:extLst>
            </p:cNvPr>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grpSp>
        <p:nvGrpSpPr>
          <p:cNvPr id="24" name="Grupo 40" descr="binocular ">
            <a:extLst>
              <a:ext uri="{FF2B5EF4-FFF2-40B4-BE49-F238E27FC236}">
                <a16:creationId xmlns:a16="http://schemas.microsoft.com/office/drawing/2014/main" id="{61AB6BB7-7895-40C7-9B9F-475C6CE9BC40}"/>
              </a:ext>
            </a:extLst>
          </p:cNvPr>
          <p:cNvGrpSpPr>
            <a:grpSpLocks noChangeAspect="1"/>
          </p:cNvGrpSpPr>
          <p:nvPr/>
        </p:nvGrpSpPr>
        <p:grpSpPr bwMode="auto">
          <a:xfrm>
            <a:off x="8453824" y="2195505"/>
            <a:ext cx="530860" cy="491076"/>
            <a:chOff x="3438" y="454"/>
            <a:chExt cx="427" cy="395"/>
          </a:xfrm>
          <a:solidFill>
            <a:schemeClr val="accent1"/>
          </a:solidFill>
        </p:grpSpPr>
        <p:sp>
          <p:nvSpPr>
            <p:cNvPr id="25" name="Forma libre 41">
              <a:extLst>
                <a:ext uri="{FF2B5EF4-FFF2-40B4-BE49-F238E27FC236}">
                  <a16:creationId xmlns:a16="http://schemas.microsoft.com/office/drawing/2014/main" id="{858D9C0D-9744-4AAA-A7EF-3DD73478C4C7}"/>
                </a:ext>
              </a:extLst>
            </p:cNvPr>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6" name="Forma libre 42">
              <a:extLst>
                <a:ext uri="{FF2B5EF4-FFF2-40B4-BE49-F238E27FC236}">
                  <a16:creationId xmlns:a16="http://schemas.microsoft.com/office/drawing/2014/main" id="{8E976F24-EA54-4CEE-AC1D-841ED29C418E}"/>
                </a:ext>
              </a:extLst>
            </p:cNvPr>
            <p:cNvSpPr>
              <a:spLocks/>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7" name="Forma libre 43">
              <a:extLst>
                <a:ext uri="{FF2B5EF4-FFF2-40B4-BE49-F238E27FC236}">
                  <a16:creationId xmlns:a16="http://schemas.microsoft.com/office/drawing/2014/main" id="{A1E88AC0-C0B6-4304-9570-DA07E4A04B76}"/>
                </a:ext>
              </a:extLst>
            </p:cNvPr>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8" name="Forma libre 44">
              <a:extLst>
                <a:ext uri="{FF2B5EF4-FFF2-40B4-BE49-F238E27FC236}">
                  <a16:creationId xmlns:a16="http://schemas.microsoft.com/office/drawing/2014/main" id="{FF74A3E7-4FFA-4C99-A386-B5EF060CE77A}"/>
                </a:ext>
              </a:extLst>
            </p:cNvPr>
            <p:cNvSpPr>
              <a:spLocks/>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9" name="Forma libre 45">
              <a:extLst>
                <a:ext uri="{FF2B5EF4-FFF2-40B4-BE49-F238E27FC236}">
                  <a16:creationId xmlns:a16="http://schemas.microsoft.com/office/drawing/2014/main" id="{C7A291E0-8236-45A4-BAC4-7243BEE519CB}"/>
                </a:ext>
              </a:extLst>
            </p:cNvPr>
            <p:cNvSpPr>
              <a:spLocks/>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0" name="Forma libre 46">
              <a:extLst>
                <a:ext uri="{FF2B5EF4-FFF2-40B4-BE49-F238E27FC236}">
                  <a16:creationId xmlns:a16="http://schemas.microsoft.com/office/drawing/2014/main" id="{4876AFFA-F427-4AF6-BE78-80AEDB7FB6AF}"/>
                </a:ext>
              </a:extLst>
            </p:cNvPr>
            <p:cNvSpPr>
              <a:spLocks/>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1" name="Forma libre 47">
              <a:extLst>
                <a:ext uri="{FF2B5EF4-FFF2-40B4-BE49-F238E27FC236}">
                  <a16:creationId xmlns:a16="http://schemas.microsoft.com/office/drawing/2014/main" id="{11F4E8B0-F134-4381-87EF-7ADDFEE618AB}"/>
                </a:ext>
              </a:extLst>
            </p:cNvPr>
            <p:cNvSpPr>
              <a:spLocks/>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2" name="Forma libre 48">
              <a:extLst>
                <a:ext uri="{FF2B5EF4-FFF2-40B4-BE49-F238E27FC236}">
                  <a16:creationId xmlns:a16="http://schemas.microsoft.com/office/drawing/2014/main" id="{CE8A8936-5D08-4313-8BE3-DD7478DD0D6A}"/>
                </a:ext>
              </a:extLst>
            </p:cNvPr>
            <p:cNvSpPr>
              <a:spLocks/>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3" name="Forma libre 49">
              <a:extLst>
                <a:ext uri="{FF2B5EF4-FFF2-40B4-BE49-F238E27FC236}">
                  <a16:creationId xmlns:a16="http://schemas.microsoft.com/office/drawing/2014/main" id="{48348954-27DE-4C8D-86A2-5B523964D857}"/>
                </a:ext>
              </a:extLst>
            </p:cNvPr>
            <p:cNvSpPr>
              <a:spLocks/>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34" name="Forma libre 5" descr="icono de flechas">
            <a:extLst>
              <a:ext uri="{FF2B5EF4-FFF2-40B4-BE49-F238E27FC236}">
                <a16:creationId xmlns:a16="http://schemas.microsoft.com/office/drawing/2014/main" id="{AEF0F3C3-5381-4417-AAAC-AA2E57C54570}"/>
              </a:ext>
            </a:extLst>
          </p:cNvPr>
          <p:cNvSpPr>
            <a:spLocks noChangeAspect="1" noEditPoints="1"/>
          </p:cNvSpPr>
          <p:nvPr/>
        </p:nvSpPr>
        <p:spPr bwMode="auto">
          <a:xfrm rot="10800000">
            <a:off x="3221119" y="2083585"/>
            <a:ext cx="598510" cy="64800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a:effectLst>
            <a:softEdge rad="0"/>
          </a:effectLst>
        </p:spPr>
        <p:txBody>
          <a:bodyPr vert="horz" wrap="square" lIns="91440" tIns="45720" rIns="91440" bIns="45720" numCol="1" rtlCol="0" anchor="t" anchorCtr="0" compatLnSpc="1">
            <a:prstTxWarp prst="textNoShape">
              <a:avLst/>
            </a:prstTxWarp>
          </a:bodyPr>
          <a:lstStyle/>
          <a:p>
            <a:pPr rtl="0"/>
            <a:endParaRPr lang="es-ES" dirty="0"/>
          </a:p>
        </p:txBody>
      </p:sp>
      <p:pic>
        <p:nvPicPr>
          <p:cNvPr id="4098" name="Picture 2" descr="Temporizador de cronómetro - Descargar PNG/SVG transparente">
            <a:extLst>
              <a:ext uri="{FF2B5EF4-FFF2-40B4-BE49-F238E27FC236}">
                <a16:creationId xmlns:a16="http://schemas.microsoft.com/office/drawing/2014/main" id="{4136F083-6061-42E6-B9C7-6C28B9C3B193}"/>
              </a:ext>
            </a:extLst>
          </p:cNvPr>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51692" y="2042746"/>
            <a:ext cx="616990" cy="61699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illete de dinero en dólares en una mano - Iconos gratis de comercio">
            <a:extLst>
              <a:ext uri="{FF2B5EF4-FFF2-40B4-BE49-F238E27FC236}">
                <a16:creationId xmlns:a16="http://schemas.microsoft.com/office/drawing/2014/main" id="{FEE0C619-12C3-47A1-B2DF-757BBC736028}"/>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70971" y="2104850"/>
            <a:ext cx="648001" cy="6480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dd, calendar, event, plus, schedule icon">
            <a:extLst>
              <a:ext uri="{FF2B5EF4-FFF2-40B4-BE49-F238E27FC236}">
                <a16:creationId xmlns:a16="http://schemas.microsoft.com/office/drawing/2014/main" id="{A1752B3D-1148-4985-8445-52969963A5B4}"/>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60127" y="2111192"/>
            <a:ext cx="625731" cy="625731"/>
          </a:xfrm>
          <a:prstGeom prst="rect">
            <a:avLst/>
          </a:prstGeom>
          <a:noFill/>
          <a:extLst>
            <a:ext uri="{909E8E84-426E-40DD-AFC4-6F175D3DCCD1}">
              <a14:hiddenFill xmlns:a14="http://schemas.microsoft.com/office/drawing/2010/main">
                <a:solidFill>
                  <a:srgbClr val="FFFFFF"/>
                </a:solidFill>
              </a14:hiddenFill>
            </a:ext>
          </a:extLst>
        </p:spPr>
      </p:pic>
      <p:sp>
        <p:nvSpPr>
          <p:cNvPr id="53" name="Forma libre: Forma 59">
            <a:extLst>
              <a:ext uri="{FF2B5EF4-FFF2-40B4-BE49-F238E27FC236}">
                <a16:creationId xmlns:a16="http://schemas.microsoft.com/office/drawing/2014/main" id="{A618BF1E-CA1C-49AC-B2F3-9D25E2FC2CF6}"/>
              </a:ext>
              <a:ext uri="{C183D7F6-B498-43B3-948B-1728B52AA6E4}">
                <adec:decorative xmlns:adec="http://schemas.microsoft.com/office/drawing/2017/decorative" xmlns="" val="1"/>
              </a:ext>
            </a:extLst>
          </p:cNvPr>
          <p:cNvSpPr/>
          <p:nvPr/>
        </p:nvSpPr>
        <p:spPr>
          <a:xfrm>
            <a:off x="10513109" y="9150"/>
            <a:ext cx="1685503"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38" name="Imagen 37" descr="Imagen que contiene dibujo, plato&#10;&#10;Descripción generada automáticamente">
            <a:extLst>
              <a:ext uri="{FF2B5EF4-FFF2-40B4-BE49-F238E27FC236}">
                <a16:creationId xmlns:a16="http://schemas.microsoft.com/office/drawing/2014/main" id="{28E37711-F4AC-4855-BB3B-3373FFB5AD0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49304" y="6320168"/>
            <a:ext cx="1073059" cy="332469"/>
          </a:xfrm>
          <a:prstGeom prst="roundRect">
            <a:avLst/>
          </a:prstGeom>
          <a:ln>
            <a:noFill/>
          </a:ln>
          <a:effectLst>
            <a:softEdge rad="25400"/>
          </a:effectLst>
        </p:spPr>
      </p:pic>
      <p:pic>
        <p:nvPicPr>
          <p:cNvPr id="40" name="Picture 2" descr="Lataxnet">
            <a:extLst>
              <a:ext uri="{FF2B5EF4-FFF2-40B4-BE49-F238E27FC236}">
                <a16:creationId xmlns:a16="http://schemas.microsoft.com/office/drawing/2014/main" id="{3D65198F-B932-452E-A141-B3C026ADED07}"/>
              </a:ext>
            </a:extLst>
          </p:cNvPr>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9494533" y="250035"/>
            <a:ext cx="2633299" cy="822906"/>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131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Marcador de posición de imagen 32" descr="Apretón de manos">
            <a:extLst>
              <a:ext uri="{FF2B5EF4-FFF2-40B4-BE49-F238E27FC236}">
                <a16:creationId xmlns:a16="http://schemas.microsoft.com/office/drawing/2014/main" id="{2F5DB649-A4D3-4E21-BA31-0C84C9B36031}"/>
              </a:ext>
            </a:extLst>
          </p:cNvPr>
          <p:cNvPicPr>
            <a:picLocks noGrp="1" noChangeAspect="1"/>
          </p:cNvPicPr>
          <p:nvPr>
            <p:ph type="pic" sz="quarter" idx="13"/>
          </p:nvPr>
        </p:nvPicPr>
        <p:blipFill rotWithShape="1">
          <a:blip r:embed="rId3" cstate="hqprint">
            <a:extLst>
              <a:ext uri="{28A0092B-C50C-407E-A947-70E740481C1C}">
                <a14:useLocalDpi xmlns:a14="http://schemas.microsoft.com/office/drawing/2010/main" val="0"/>
              </a:ext>
            </a:extLst>
          </a:blip>
          <a:srcRect l="-10"/>
          <a:stretch/>
        </p:blipFill>
        <p:spPr>
          <a:xfrm>
            <a:off x="1200" y="3115388"/>
            <a:ext cx="12189600" cy="3743586"/>
          </a:xfrm>
        </p:spPr>
      </p:pic>
      <p:sp>
        <p:nvSpPr>
          <p:cNvPr id="12" name="objeto 3" descr="Rectángulo azul">
            <a:extLst>
              <a:ext uri="{FF2B5EF4-FFF2-40B4-BE49-F238E27FC236}">
                <a16:creationId xmlns:a16="http://schemas.microsoft.com/office/drawing/2014/main" id="{CDEEA71D-C3B3-45BB-A776-D17D92A58127}"/>
              </a:ext>
            </a:extLst>
          </p:cNvPr>
          <p:cNvSpPr/>
          <p:nvPr/>
        </p:nvSpPr>
        <p:spPr>
          <a:xfrm>
            <a:off x="1200" y="3115389"/>
            <a:ext cx="12189600" cy="3742611"/>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80000"/>
            </a:schemeClr>
          </a:solidFill>
        </p:spPr>
        <p:txBody>
          <a:bodyPr wrap="square" lIns="0" tIns="0" rIns="0" bIns="0" rtlCol="0"/>
          <a:lstStyle/>
          <a:p>
            <a:pPr rtl="0"/>
            <a:endParaRPr lang="es-ES" dirty="0"/>
          </a:p>
        </p:txBody>
      </p:sp>
      <p:sp>
        <p:nvSpPr>
          <p:cNvPr id="3" name="Título 2">
            <a:extLst>
              <a:ext uri="{FF2B5EF4-FFF2-40B4-BE49-F238E27FC236}">
                <a16:creationId xmlns:a16="http://schemas.microsoft.com/office/drawing/2014/main" id="{F9ADB42F-AE48-4323-897F-DB5A083BD103}"/>
              </a:ext>
            </a:extLst>
          </p:cNvPr>
          <p:cNvSpPr>
            <a:spLocks noGrp="1"/>
          </p:cNvSpPr>
          <p:nvPr>
            <p:ph type="title"/>
          </p:nvPr>
        </p:nvSpPr>
        <p:spPr>
          <a:xfrm>
            <a:off x="798064" y="361648"/>
            <a:ext cx="10515600" cy="1325563"/>
          </a:xfrm>
        </p:spPr>
        <p:txBody>
          <a:bodyPr rtlCol="0"/>
          <a:lstStyle/>
          <a:p>
            <a:pPr rtl="0"/>
            <a:r>
              <a:rPr lang="es-ES" dirty="0"/>
              <a:t>TAX RELIEF MEASURES</a:t>
            </a:r>
          </a:p>
        </p:txBody>
      </p:sp>
      <p:sp>
        <p:nvSpPr>
          <p:cNvPr id="9" name="objeto 5" descr="Rectángulo beige">
            <a:extLst>
              <a:ext uri="{FF2B5EF4-FFF2-40B4-BE49-F238E27FC236}">
                <a16:creationId xmlns:a16="http://schemas.microsoft.com/office/drawing/2014/main" id="{890F7762-BD37-4D33-9F80-1DA07B5E172E}"/>
              </a:ext>
            </a:extLst>
          </p:cNvPr>
          <p:cNvSpPr/>
          <p:nvPr/>
        </p:nvSpPr>
        <p:spPr>
          <a:xfrm>
            <a:off x="915637" y="1337103"/>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sp>
        <p:nvSpPr>
          <p:cNvPr id="15" name="Marcador de contenido 6">
            <a:extLst>
              <a:ext uri="{FF2B5EF4-FFF2-40B4-BE49-F238E27FC236}">
                <a16:creationId xmlns:a16="http://schemas.microsoft.com/office/drawing/2014/main" id="{17423A2D-9BA5-4783-9D7D-85F493300696}"/>
              </a:ext>
            </a:extLst>
          </p:cNvPr>
          <p:cNvSpPr txBox="1">
            <a:spLocks/>
          </p:cNvSpPr>
          <p:nvPr/>
        </p:nvSpPr>
        <p:spPr>
          <a:xfrm>
            <a:off x="473273" y="3634295"/>
            <a:ext cx="6255073" cy="23570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buClr>
                <a:schemeClr val="accent1"/>
              </a:buClr>
            </a:pPr>
            <a:r>
              <a:rPr lang="en-US" i="1" dirty="0">
                <a:solidFill>
                  <a:srgbClr val="FFFFFF"/>
                </a:solidFill>
                <a:cs typeface="Arial"/>
              </a:rPr>
              <a:t>The following is a detailed review of the different tax measures (consisting in truly tax relief packages) adopted by each of the countries of the region in which the different member firms of</a:t>
            </a:r>
            <a:r>
              <a:rPr lang="es-ES" i="1" dirty="0">
                <a:solidFill>
                  <a:srgbClr val="FFFFFF"/>
                </a:solidFill>
                <a:cs typeface="Arial"/>
              </a:rPr>
              <a:t> </a:t>
            </a:r>
            <a:r>
              <a:rPr lang="es-ES" b="1" i="1" dirty="0">
                <a:solidFill>
                  <a:schemeClr val="accent5">
                    <a:lumMod val="60000"/>
                    <a:lumOff val="40000"/>
                  </a:schemeClr>
                </a:solidFill>
                <a:cs typeface="Arial"/>
              </a:rPr>
              <a:t>LATAXNET </a:t>
            </a:r>
            <a:r>
              <a:rPr lang="es-ES" b="1" i="1" dirty="0" err="1">
                <a:solidFill>
                  <a:schemeClr val="accent5">
                    <a:lumMod val="60000"/>
                    <a:lumOff val="40000"/>
                  </a:schemeClr>
                </a:solidFill>
                <a:cs typeface="Arial"/>
              </a:rPr>
              <a:t>Latin</a:t>
            </a:r>
            <a:r>
              <a:rPr lang="es-ES" b="1" i="1" dirty="0">
                <a:solidFill>
                  <a:schemeClr val="accent5">
                    <a:lumMod val="60000"/>
                    <a:lumOff val="40000"/>
                  </a:schemeClr>
                </a:solidFill>
                <a:cs typeface="Arial"/>
              </a:rPr>
              <a:t> American </a:t>
            </a:r>
            <a:r>
              <a:rPr lang="es-ES" b="1" i="1" dirty="0" err="1">
                <a:solidFill>
                  <a:schemeClr val="accent5">
                    <a:lumMod val="60000"/>
                    <a:lumOff val="40000"/>
                  </a:schemeClr>
                </a:solidFill>
                <a:cs typeface="Arial"/>
              </a:rPr>
              <a:t>Tax</a:t>
            </a:r>
            <a:r>
              <a:rPr lang="es-ES" b="1" i="1" dirty="0">
                <a:solidFill>
                  <a:schemeClr val="accent5">
                    <a:lumMod val="60000"/>
                    <a:lumOff val="40000"/>
                  </a:schemeClr>
                </a:solidFill>
                <a:cs typeface="Arial"/>
              </a:rPr>
              <a:t> &amp; Legal Network</a:t>
            </a:r>
            <a:r>
              <a:rPr lang="es-ES" sz="1800" b="1" baseline="30000" dirty="0">
                <a:solidFill>
                  <a:schemeClr val="accent5">
                    <a:lumMod val="60000"/>
                    <a:lumOff val="40000"/>
                  </a:schemeClr>
                </a:solidFill>
              </a:rPr>
              <a:t>®</a:t>
            </a:r>
            <a:r>
              <a:rPr lang="es-ES" b="1" i="1" dirty="0">
                <a:solidFill>
                  <a:schemeClr val="accent5">
                    <a:lumMod val="60000"/>
                    <a:lumOff val="40000"/>
                  </a:schemeClr>
                </a:solidFill>
                <a:cs typeface="Arial"/>
              </a:rPr>
              <a:t> </a:t>
            </a:r>
            <a:r>
              <a:rPr lang="en-US" i="1" dirty="0">
                <a:solidFill>
                  <a:srgbClr val="FFFFFF"/>
                </a:solidFill>
                <a:cs typeface="Arial"/>
              </a:rPr>
              <a:t>have a legal presence, which are implemented as a local response to mitigate the aforementioned economic impacts that COVID-19 leaves behind in the region</a:t>
            </a:r>
            <a:endParaRPr lang="es-ES" i="1" dirty="0">
              <a:solidFill>
                <a:srgbClr val="FFFFFF"/>
              </a:solidFill>
              <a:cs typeface="Arial"/>
            </a:endParaRPr>
          </a:p>
        </p:txBody>
      </p:sp>
      <p:sp>
        <p:nvSpPr>
          <p:cNvPr id="16" name="Marcador de texto 15">
            <a:extLst>
              <a:ext uri="{FF2B5EF4-FFF2-40B4-BE49-F238E27FC236}">
                <a16:creationId xmlns:a16="http://schemas.microsoft.com/office/drawing/2014/main" id="{D5C33DD5-A68D-46FE-8261-CAF6D0E91530}"/>
              </a:ext>
            </a:extLst>
          </p:cNvPr>
          <p:cNvSpPr>
            <a:spLocks noGrp="1"/>
          </p:cNvSpPr>
          <p:nvPr>
            <p:ph type="body" idx="1"/>
          </p:nvPr>
        </p:nvSpPr>
        <p:spPr>
          <a:xfrm>
            <a:off x="2797029" y="1856010"/>
            <a:ext cx="7084908" cy="1106789"/>
          </a:xfrm>
        </p:spPr>
        <p:txBody>
          <a:bodyPr>
            <a:normAutofit/>
          </a:bodyPr>
          <a:lstStyle/>
          <a:p>
            <a:pPr algn="ctr"/>
            <a:r>
              <a:rPr lang="es-VE" dirty="0"/>
              <a:t>LATAXNET</a:t>
            </a:r>
            <a:r>
              <a:rPr lang="es-ES" baseline="30000" dirty="0"/>
              <a:t>® </a:t>
            </a:r>
            <a:r>
              <a:rPr lang="es-VE" dirty="0"/>
              <a:t>LATIN AMERICAN &amp; CARIBBEAN TAX MEASURES TRACKER (COVID-19)</a:t>
            </a:r>
            <a:endParaRPr lang="es-ES" baseline="30000" dirty="0"/>
          </a:p>
        </p:txBody>
      </p:sp>
      <p:sp>
        <p:nvSpPr>
          <p:cNvPr id="29" name="Forma libre: Forma 59">
            <a:extLst>
              <a:ext uri="{FF2B5EF4-FFF2-40B4-BE49-F238E27FC236}">
                <a16:creationId xmlns:a16="http://schemas.microsoft.com/office/drawing/2014/main" id="{4EB54EDD-5D26-4B99-8AD4-D36920D78D9B}"/>
              </a:ext>
              <a:ext uri="{C183D7F6-B498-43B3-948B-1728B52AA6E4}">
                <adec:decorative xmlns:adec="http://schemas.microsoft.com/office/drawing/2017/decorative" xmlns="" val="1"/>
              </a:ext>
            </a:extLst>
          </p:cNvPr>
          <p:cNvSpPr/>
          <p:nvPr/>
        </p:nvSpPr>
        <p:spPr>
          <a:xfrm>
            <a:off x="10417389" y="-6893"/>
            <a:ext cx="1786011" cy="1455299"/>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31" name="Marcador de posición de imagen 23">
            <a:extLst>
              <a:ext uri="{FF2B5EF4-FFF2-40B4-BE49-F238E27FC236}">
                <a16:creationId xmlns:a16="http://schemas.microsoft.com/office/drawing/2014/main" id="{4709EC99-F507-42A3-8565-88FFAE9A108E}"/>
              </a:ext>
              <a:ext uri="{C183D7F6-B498-43B3-948B-1728B52AA6E4}">
                <adec:decorative xmlns:adec="http://schemas.microsoft.com/office/drawing/2017/decorative" xmlns="" val="1"/>
              </a:ext>
            </a:extLst>
          </p:cNvPr>
          <p:cNvPicPr>
            <a:picLocks noChangeAspect="1"/>
          </p:cNvPicPr>
          <p:nvPr/>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6501" t="-5000" r="-16501" b="-5000"/>
          <a:stretch/>
        </p:blipFill>
        <p:spPr>
          <a:xfrm>
            <a:off x="10536548" y="-104375"/>
            <a:ext cx="1689100" cy="1397000"/>
          </a:xfrm>
          <a:prstGeom prst="rect">
            <a:avLst/>
          </a:prstGeom>
        </p:spPr>
      </p:pic>
      <p:pic>
        <p:nvPicPr>
          <p:cNvPr id="34" name="Picture 8" descr="Latinoamerica mapa png 4 » PNG Image">
            <a:extLst>
              <a:ext uri="{FF2B5EF4-FFF2-40B4-BE49-F238E27FC236}">
                <a16:creationId xmlns:a16="http://schemas.microsoft.com/office/drawing/2014/main" id="{BDC64C8C-0F25-4D2E-80F2-642D608B9B8A}"/>
              </a:ext>
            </a:extLst>
          </p:cNvPr>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7890070" y="3634295"/>
            <a:ext cx="2277512" cy="268821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adar, satellite, sonar, target icon">
            <a:extLst>
              <a:ext uri="{FF2B5EF4-FFF2-40B4-BE49-F238E27FC236}">
                <a16:creationId xmlns:a16="http://schemas.microsoft.com/office/drawing/2014/main" id="{D4CC4662-0C14-467D-9E48-4A04016FFDAF}"/>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65576" y="3429000"/>
            <a:ext cx="2804046" cy="280404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Lataxnet">
            <a:extLst>
              <a:ext uri="{FF2B5EF4-FFF2-40B4-BE49-F238E27FC236}">
                <a16:creationId xmlns:a16="http://schemas.microsoft.com/office/drawing/2014/main" id="{937C79C0-0484-47AF-AE13-A6C083F08399}"/>
              </a:ext>
            </a:extLst>
          </p:cNvPr>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9764729" y="6123903"/>
            <a:ext cx="2412093" cy="753779"/>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14" name="Imagen 13" descr="Imagen que contiene dibujo, plato&#10;&#10;Descripción generada automáticamente">
            <a:extLst>
              <a:ext uri="{FF2B5EF4-FFF2-40B4-BE49-F238E27FC236}">
                <a16:creationId xmlns:a16="http://schemas.microsoft.com/office/drawing/2014/main" id="{AE4880AA-0E34-4EDF-862F-91B6CCC8412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49304" y="6311451"/>
            <a:ext cx="1101194" cy="341186"/>
          </a:xfrm>
          <a:prstGeom prst="roundRect">
            <a:avLst/>
          </a:prstGeom>
          <a:ln>
            <a:noFill/>
          </a:ln>
          <a:effectLst>
            <a:softEdge rad="25400"/>
          </a:effectLst>
        </p:spPr>
      </p:pic>
    </p:spTree>
    <p:extLst>
      <p:ext uri="{BB962C8B-B14F-4D97-AF65-F5344CB8AC3E}">
        <p14:creationId xmlns:p14="http://schemas.microsoft.com/office/powerpoint/2010/main" val="1528514746"/>
      </p:ext>
    </p:extLst>
  </p:cSld>
  <p:clrMapOvr>
    <a:masterClrMapping/>
  </p:clrMapOvr>
</p:sld>
</file>

<file path=ppt/theme/theme1.xml><?xml version="1.0" encoding="utf-8"?>
<a:theme xmlns:a="http://schemas.openxmlformats.org/drawingml/2006/main" name="Tema de la oficina">
  <a:themeElements>
    <a:clrScheme name="Custom 30">
      <a:dk1>
        <a:sysClr val="windowText" lastClr="000000"/>
      </a:dk1>
      <a:lt1>
        <a:sysClr val="window" lastClr="FFFFFF"/>
      </a:lt1>
      <a:dk2>
        <a:srgbClr val="00292E"/>
      </a:dk2>
      <a:lt2>
        <a:srgbClr val="64B2C1"/>
      </a:lt2>
      <a:accent1>
        <a:srgbClr val="F0CDA1"/>
      </a:accent1>
      <a:accent2>
        <a:srgbClr val="107082"/>
      </a:accent2>
      <a:accent3>
        <a:srgbClr val="054854"/>
      </a:accent3>
      <a:accent4>
        <a:srgbClr val="00AEEF"/>
      </a:accent4>
      <a:accent5>
        <a:srgbClr val="F99927"/>
      </a:accent5>
      <a:accent6>
        <a:srgbClr val="EC7216"/>
      </a:accent6>
      <a:hlink>
        <a:srgbClr val="000000"/>
      </a:hlink>
      <a:folHlink>
        <a:srgbClr val="000000"/>
      </a:folHlink>
    </a:clrScheme>
    <a:fontScheme name="Custom 24">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5087709_TF45022061.potx" id="{CF8F7AC9-B209-40DA-B01B-03DE7680F64C}" vid="{9567545B-13CB-48C1-B233-082DD3A40F6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A2DDA16B-F3AC-4A5B-9F5F-6F5A8F47A9E6}">
  <ds:schemaRefs>
    <ds:schemaRef ds:uri="http://schemas.microsoft.com/sharepoint/v3/contenttype/forms"/>
  </ds:schemaRefs>
</ds:datastoreItem>
</file>

<file path=customXml/itemProps2.xml><?xml version="1.0" encoding="utf-8"?>
<ds:datastoreItem xmlns:ds="http://schemas.openxmlformats.org/officeDocument/2006/customXml" ds:itemID="{A426FE2C-7640-4BF0-9D68-FDFD4151FD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118CE8-9293-4220-BA3B-5D353B13ABC9}">
  <ds:schemaRefs>
    <ds:schemaRef ds:uri="http://schemas.microsoft.com/office/2006/metadata/properties"/>
    <ds:schemaRef ds:uri="http://purl.org/dc/elements/1.1/"/>
    <ds:schemaRef ds:uri="http://www.w3.org/XML/1998/namespace"/>
    <ds:schemaRef ds:uri="http://schemas.microsoft.com/office/2006/documentManagement/types"/>
    <ds:schemaRef ds:uri="http://purl.org/dc/terms/"/>
    <ds:schemaRef ds:uri="71af3243-3dd4-4a8d-8c0d-dd76da1f02a5"/>
    <ds:schemaRef ds:uri="http://purl.org/dc/dcmitype/"/>
    <ds:schemaRef ds:uri="http://schemas.microsoft.com/office/infopath/2007/PartnerControls"/>
    <ds:schemaRef ds:uri="http://schemas.openxmlformats.org/package/2006/metadata/core-properties"/>
    <ds:schemaRef ds:uri="16c05727-aa75-4e4a-9b5f-8a80a1165891"/>
  </ds:schemaRefs>
</ds:datastoreItem>
</file>

<file path=docProps/app.xml><?xml version="1.0" encoding="utf-8"?>
<Properties xmlns="http://schemas.openxmlformats.org/officeDocument/2006/extended-properties" xmlns:vt="http://schemas.openxmlformats.org/officeDocument/2006/docPropsVTypes">
  <TotalTime>0</TotalTime>
  <Words>10623</Words>
  <Application>Microsoft Office PowerPoint</Application>
  <PresentationFormat>Panorámica</PresentationFormat>
  <Paragraphs>598</Paragraphs>
  <Slides>42</Slides>
  <Notes>41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42</vt:i4>
      </vt:variant>
    </vt:vector>
  </HeadingPairs>
  <TitlesOfParts>
    <vt:vector size="48" baseType="lpstr">
      <vt:lpstr>Arial</vt:lpstr>
      <vt:lpstr>Arial </vt:lpstr>
      <vt:lpstr>Calibri</vt:lpstr>
      <vt:lpstr>Gill Sans MT</vt:lpstr>
      <vt:lpstr>Wingdings</vt:lpstr>
      <vt:lpstr>Tema de la oficina</vt:lpstr>
      <vt:lpstr>COVID-19 REGIONAL  TAX ENVIRONMENT</vt:lpstr>
      <vt:lpstr>COVID-19</vt:lpstr>
      <vt:lpstr>Presentación de PowerPoint</vt:lpstr>
      <vt:lpstr>Presentación de PowerPoint</vt:lpstr>
      <vt:lpstr>Presentación de PowerPoint</vt:lpstr>
      <vt:lpstr>CONTINGENCY MEASURES</vt:lpstr>
      <vt:lpstr>ECONOMIC  IMPACT</vt:lpstr>
      <vt:lpstr>Presentación de PowerPoint</vt:lpstr>
      <vt:lpstr>TAX RELIEF MEASURES</vt:lpstr>
      <vt:lpstr>ARGENTINA</vt:lpstr>
      <vt:lpstr>ARGENTINA</vt:lpstr>
      <vt:lpstr>BOLIVIA</vt:lpstr>
      <vt:lpstr>BOLIVIA</vt:lpstr>
      <vt:lpstr>BRASIL</vt:lpstr>
      <vt:lpstr>BRASIL</vt:lpstr>
      <vt:lpstr>CHILE</vt:lpstr>
      <vt:lpstr>COLOMBIA</vt:lpstr>
      <vt:lpstr>COLOMBIA</vt:lpstr>
      <vt:lpstr>COSTA RICA</vt:lpstr>
      <vt:lpstr>COSTA RICA</vt:lpstr>
      <vt:lpstr>DOMINICAN REPUBLIC</vt:lpstr>
      <vt:lpstr>DOMINICAN REPUBLIC</vt:lpstr>
      <vt:lpstr>ECUADOR</vt:lpstr>
      <vt:lpstr>ECUADOR</vt:lpstr>
      <vt:lpstr>EL SALVADOR</vt:lpstr>
      <vt:lpstr>EL SALVADOR</vt:lpstr>
      <vt:lpstr>GUATEMALA</vt:lpstr>
      <vt:lpstr>GUATEMALA</vt:lpstr>
      <vt:lpstr>HONDURAS</vt:lpstr>
      <vt:lpstr>HONDURAS</vt:lpstr>
      <vt:lpstr>MEXICO</vt:lpstr>
      <vt:lpstr>PANAMA</vt:lpstr>
      <vt:lpstr>PANAMA</vt:lpstr>
      <vt:lpstr>PARAGUAY</vt:lpstr>
      <vt:lpstr>PARAGUAY</vt:lpstr>
      <vt:lpstr>PERÚ</vt:lpstr>
      <vt:lpstr>PERÚ</vt:lpstr>
      <vt:lpstr>URUGUAY</vt:lpstr>
      <vt:lpstr>URUGUAY</vt:lpstr>
      <vt:lpstr>VENEZUELA</vt:lpstr>
      <vt:lpstr>For more information, 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2020-04-06T16:15:32Z</dcterms:created>
  <dcterms:modified xsi:type="dcterms:W3CDTF">2021-01-24T06:45:30Z</dcterms:modified>
</cp:coreProperties>
</file>